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Default Extension="jpg" ContentType="image/jpg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68637" y="2188291"/>
            <a:ext cx="300672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600"/>
                </a:lnTo>
                <a:lnTo>
                  <a:pt x="9144000" y="609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650495"/>
            <a:ext cx="9144000" cy="45720"/>
          </a:xfrm>
          <a:custGeom>
            <a:avLst/>
            <a:gdLst/>
            <a:ahLst/>
            <a:cxnLst/>
            <a:rect l="l" t="t" r="r" b="b"/>
            <a:pathLst>
              <a:path w="9144000" h="45720">
                <a:moveTo>
                  <a:pt x="9144000" y="0"/>
                </a:moveTo>
                <a:lnTo>
                  <a:pt x="0" y="0"/>
                </a:lnTo>
                <a:lnTo>
                  <a:pt x="0" y="45718"/>
                </a:lnTo>
                <a:lnTo>
                  <a:pt x="9144000" y="45718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63"/>
            <a:ext cx="990600" cy="5403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600"/>
                </a:lnTo>
                <a:lnTo>
                  <a:pt x="9144000" y="609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2700" y="-8178"/>
            <a:ext cx="9169400" cy="63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5025" y="1099606"/>
            <a:ext cx="8233949" cy="3549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56125" y="4778067"/>
            <a:ext cx="217804" cy="167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8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8.pn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9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9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1.pn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2.jpg"/><Relationship Id="rId4" Type="http://schemas.openxmlformats.org/officeDocument/2006/relationships/image" Target="../media/image73.pn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4.jp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5.png"/><Relationship Id="rId4" Type="http://schemas.openxmlformats.org/officeDocument/2006/relationships/image" Target="../media/image76.jp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7.jp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8.pn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9.jp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3.jp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4.jp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5.jp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6.jp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7.jp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8.jp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g"/><Relationship Id="rId3" Type="http://schemas.openxmlformats.org/officeDocument/2006/relationships/image" Target="../media/image97.jp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Relationship Id="rId3" Type="http://schemas.openxmlformats.org/officeDocument/2006/relationships/image" Target="../media/image99.jp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Relationship Id="rId3" Type="http://schemas.openxmlformats.org/officeDocument/2006/relationships/image" Target="../media/image101.jp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g"/><Relationship Id="rId3" Type="http://schemas.openxmlformats.org/officeDocument/2006/relationships/image" Target="../media/image103.jp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Relationship Id="rId3" Type="http://schemas.openxmlformats.org/officeDocument/2006/relationships/image" Target="../media/image105.jpg"/><Relationship Id="rId4" Type="http://schemas.openxmlformats.org/officeDocument/2006/relationships/image" Target="../media/image106.pn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jpg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jpg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jpg"/><Relationship Id="rId3" Type="http://schemas.openxmlformats.org/officeDocument/2006/relationships/image" Target="../media/image116.jp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jpg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jpg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jpg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jpg"/><Relationship Id="rId3" Type="http://schemas.openxmlformats.org/officeDocument/2006/relationships/image" Target="../media/image131.jpg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jpg"/><Relationship Id="rId3" Type="http://schemas.openxmlformats.org/officeDocument/2006/relationships/image" Target="../media/image134.jpg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g"/><Relationship Id="rId3" Type="http://schemas.openxmlformats.org/officeDocument/2006/relationships/image" Target="../media/image136.jpg"/><Relationship Id="rId4" Type="http://schemas.openxmlformats.org/officeDocument/2006/relationships/image" Target="../media/image137.jpg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g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g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g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g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g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g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g"/><Relationship Id="rId3" Type="http://schemas.openxmlformats.org/officeDocument/2006/relationships/image" Target="../media/image139.jpg"/><Relationship Id="rId4" Type="http://schemas.openxmlformats.org/officeDocument/2006/relationships/image" Target="../media/image140.jpg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g"/><Relationship Id="rId3" Type="http://schemas.openxmlformats.org/officeDocument/2006/relationships/image" Target="../media/image141.jpg"/><Relationship Id="rId4" Type="http://schemas.openxmlformats.org/officeDocument/2006/relationships/image" Target="../media/image142.jpg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jpg"/><Relationship Id="rId3" Type="http://schemas.openxmlformats.org/officeDocument/2006/relationships/image" Target="../media/image144.jpg"/><Relationship Id="rId4" Type="http://schemas.openxmlformats.org/officeDocument/2006/relationships/image" Target="../media/image145.jpg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jpg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jpg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g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jpg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6.jpg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g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jpg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jp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jpg"/><Relationship Id="rId3" Type="http://schemas.openxmlformats.org/officeDocument/2006/relationships/image" Target="../media/image154.jpg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jp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jpg"/><Relationship Id="rId3" Type="http://schemas.openxmlformats.org/officeDocument/2006/relationships/image" Target="../media/image157.jpg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8.jpg"/><Relationship Id="rId3" Type="http://schemas.openxmlformats.org/officeDocument/2006/relationships/image" Target="../media/image159.jpg"/><Relationship Id="rId4" Type="http://schemas.openxmlformats.org/officeDocument/2006/relationships/image" Target="../media/image160.jpg"/><Relationship Id="rId5" Type="http://schemas.openxmlformats.org/officeDocument/2006/relationships/image" Target="../media/image161.jpg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jpg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g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jpg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jpg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jpg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g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g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g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g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jpg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jpg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g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jpg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jpg"/></Relationships>

</file>

<file path=ppt/slides/_rels/slide2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jpg"/></Relationships>

</file>

<file path=ppt/slides/_rels/slide2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jpg"/></Relationships>

</file>

<file path=ppt/slides/_rels/slide2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jpg"/></Relationships>

</file>

<file path=ppt/slides/_rels/slide2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jpg"/></Relationships>

</file>

<file path=ppt/slides/_rels/slide2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
</file>

<file path=ppt/slides/_rels/slide2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jpg"/><Relationship Id="rId3" Type="http://schemas.openxmlformats.org/officeDocument/2006/relationships/image" Target="../media/image181.jpg"/></Relationships>

</file>

<file path=ppt/slides/_rels/slide2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jpg"/><Relationship Id="rId3" Type="http://schemas.openxmlformats.org/officeDocument/2006/relationships/image" Target="../media/image183.jpg"/></Relationships>

</file>

<file path=ppt/slides/_rels/slide2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jpg"/></Relationships>

</file>

<file path=ppt/slides/_rels/slide2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
</file>

<file path=ppt/slides/_rels/slide2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jpg"/></Relationships>

</file>

<file path=ppt/slides/_rels/slide2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jpg"/></Relationships>

</file>

<file path=ppt/slides/_rels/slide2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jpg"/></Relationships>

</file>

<file path=ppt/slides/_rels/slide2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jpg"/></Relationships>

</file>

<file path=ppt/slides/_rels/slide2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jpg"/></Relationships>

</file>

<file path=ppt/slides/_rels/slide2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jpg"/></Relationships>

</file>

<file path=ppt/slides/_rels/slide2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jpg"/><Relationship Id="rId3" Type="http://schemas.openxmlformats.org/officeDocument/2006/relationships/image" Target="../media/image190.jpg"/></Relationships>

</file>

<file path=ppt/slides/_rels/slide2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jpg"/><Relationship Id="rId3" Type="http://schemas.openxmlformats.org/officeDocument/2006/relationships/image" Target="../media/image192.jpg"/><Relationship Id="rId4" Type="http://schemas.openxmlformats.org/officeDocument/2006/relationships/image" Target="../media/image193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
</file>

<file path=ppt/slides/_rels/slide2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jpg"/><Relationship Id="rId3" Type="http://schemas.openxmlformats.org/officeDocument/2006/relationships/image" Target="../media/image195.jpg"/><Relationship Id="rId4" Type="http://schemas.openxmlformats.org/officeDocument/2006/relationships/image" Target="../media/image196.jpg"/></Relationships>

</file>

<file path=ppt/slides/_rels/slide2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jpg"/></Relationships>

</file>

<file path=ppt/slides/_rels/slide2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jpg"/></Relationships>

</file>

<file path=ppt/slides/_rels/slide2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jpg"/></Relationships>

</file>

<file path=ppt/slides/_rels/slide2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jpg"/></Relationships>

</file>

<file path=ppt/slides/_rels/slide2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jpg"/></Relationships>

</file>

<file path=ppt/slides/_rels/slide2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jpg"/><Relationship Id="rId3" Type="http://schemas.openxmlformats.org/officeDocument/2006/relationships/image" Target="../media/image201.jpg"/></Relationships>

</file>

<file path=ppt/slides/_rels/slide2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jpg"/></Relationships>

</file>

<file path=ppt/slides/_rels/slide2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
</file>

<file path=ppt/slides/_rels/slide2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jpg"/></Relationships>

</file>

<file path=ppt/slides/_rels/slide2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jpg"/></Relationships>

</file>

<file path=ppt/slides/_rels/slide2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jpg"/></Relationships>

</file>

<file path=ppt/slides/_rels/slide2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jpg"/></Relationships>

</file>

<file path=ppt/slides/_rels/slide2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jpg"/><Relationship Id="rId3" Type="http://schemas.openxmlformats.org/officeDocument/2006/relationships/image" Target="../media/image207.jpg"/></Relationships>

</file>

<file path=ppt/slides/_rels/slide2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jpg"/></Relationships>

</file>

<file path=ppt/slides/_rels/slide2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jpg"/><Relationship Id="rId3" Type="http://schemas.openxmlformats.org/officeDocument/2006/relationships/image" Target="../media/image210.jpg"/><Relationship Id="rId4" Type="http://schemas.openxmlformats.org/officeDocument/2006/relationships/image" Target="../media/image211.png"/></Relationships>

</file>

<file path=ppt/slides/_rels/slide2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3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jpg"/></Relationships>

</file>

<file path=ppt/slides/_rels/slide3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jpg"/></Relationships>

</file>

<file path=ppt/slides/_rels/slide3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jpg"/></Relationships>

</file>

<file path=ppt/slides/_rels/slide3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

</file>

<file path=ppt/slides/_rels/slide3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jpg"/></Relationships>

</file>

<file path=ppt/slides/_rels/slide3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jpg"/><Relationship Id="rId3" Type="http://schemas.openxmlformats.org/officeDocument/2006/relationships/image" Target="../media/image219.jpg"/></Relationships>

</file>

<file path=ppt/slides/_rels/slide3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3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/Relationships>

</file>

<file path=ppt/slides/_rels/slide3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jpg"/></Relationships>

</file>

<file path=ppt/slides/_rels/slide3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2.jpg"/></Relationships>

</file>

<file path=ppt/slides/_rels/slide3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8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9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0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1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3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4.jpg"/><Relationship Id="rId4" Type="http://schemas.openxmlformats.org/officeDocument/2006/relationships/image" Target="../media/image45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6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6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7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8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8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0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1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2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3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4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5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6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7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8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9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3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4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5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6.jp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7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53361" y="2485085"/>
            <a:ext cx="5632450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5">
                <a:latin typeface="Calibri"/>
                <a:cs typeface="Calibri"/>
              </a:rPr>
              <a:t>Digital</a:t>
            </a:r>
            <a:r>
              <a:rPr dirty="0" sz="4400" spc="-10">
                <a:latin typeface="Calibri"/>
                <a:cs typeface="Calibri"/>
              </a:rPr>
              <a:t> </a:t>
            </a:r>
            <a:r>
              <a:rPr dirty="0" sz="4400" spc="-20">
                <a:latin typeface="Calibri"/>
                <a:cs typeface="Calibri"/>
              </a:rPr>
              <a:t>Electronic</a:t>
            </a:r>
            <a:r>
              <a:rPr dirty="0" sz="4400" spc="55">
                <a:latin typeface="Calibri"/>
                <a:cs typeface="Calibri"/>
              </a:rPr>
              <a:t> </a:t>
            </a:r>
            <a:r>
              <a:rPr dirty="0" sz="4400" spc="-15">
                <a:latin typeface="Calibri"/>
                <a:cs typeface="Calibri"/>
              </a:rPr>
              <a:t>Circuits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7285" y="3896690"/>
            <a:ext cx="2792730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14">
                <a:solidFill>
                  <a:srgbClr val="888888"/>
                </a:solidFill>
                <a:latin typeface="Calibri"/>
                <a:cs typeface="Calibri"/>
              </a:rPr>
              <a:t>Dr.</a:t>
            </a:r>
            <a:r>
              <a:rPr dirty="0" sz="3200" spc="-5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888888"/>
                </a:solidFill>
                <a:latin typeface="Calibri"/>
                <a:cs typeface="Calibri"/>
              </a:rPr>
              <a:t>Samer</a:t>
            </a:r>
            <a:r>
              <a:rPr dirty="0" sz="3200" spc="1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200" spc="-20">
                <a:solidFill>
                  <a:srgbClr val="888888"/>
                </a:solidFill>
                <a:latin typeface="Calibri"/>
                <a:cs typeface="Calibri"/>
              </a:rPr>
              <a:t>Arandi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700" y="256997"/>
            <a:ext cx="916940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726690" algn="l"/>
                <a:tab pos="9156065" algn="l"/>
              </a:tabLst>
            </a:pPr>
            <a:r>
              <a:rPr dirty="0" sz="280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5" b="1">
                <a:latin typeface="Arial"/>
                <a:cs typeface="Arial"/>
              </a:rPr>
              <a:t>Low</a:t>
            </a:r>
            <a:r>
              <a:rPr dirty="0" sz="2800" spc="-35" b="1">
                <a:latin typeface="Arial"/>
                <a:cs typeface="Arial"/>
              </a:rPr>
              <a:t> </a:t>
            </a:r>
            <a:r>
              <a:rPr dirty="0" sz="2800" spc="-15" b="1">
                <a:latin typeface="Arial"/>
                <a:cs typeface="Arial"/>
              </a:rPr>
              <a:t>Power,</a:t>
            </a:r>
            <a:r>
              <a:rPr dirty="0" sz="2800" spc="-10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74L</a:t>
            </a:r>
            <a:r>
              <a:rPr dirty="0" sz="2800" spc="-65" b="1">
                <a:latin typeface="Arial"/>
                <a:cs typeface="Arial"/>
              </a:rPr>
              <a:t> </a:t>
            </a:r>
            <a:r>
              <a:rPr dirty="0" sz="2800" spc="5" b="1">
                <a:latin typeface="Arial"/>
                <a:cs typeface="Arial"/>
              </a:rPr>
              <a:t>series	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1015111"/>
            <a:ext cx="6577965" cy="13722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00" spc="-15">
                <a:latin typeface="Microsoft Sans Serif"/>
                <a:cs typeface="Microsoft Sans Serif"/>
              </a:rPr>
              <a:t>Similar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to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standard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5">
                <a:latin typeface="Microsoft Sans Serif"/>
                <a:cs typeface="Microsoft Sans Serif"/>
              </a:rPr>
              <a:t>TTL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heavy" sz="2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But</a:t>
            </a:r>
            <a:r>
              <a:rPr dirty="0" sz="2600" spc="-30" b="1">
                <a:latin typeface="Arial"/>
                <a:cs typeface="Arial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all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resistor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values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have</a:t>
            </a:r>
            <a:r>
              <a:rPr dirty="0" sz="2600" spc="9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been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0" b="1">
                <a:latin typeface="Arial"/>
                <a:cs typeface="Arial"/>
              </a:rPr>
              <a:t>increased</a:t>
            </a:r>
            <a:r>
              <a:rPr dirty="0" sz="2600" spc="-10">
                <a:latin typeface="Microsoft Sans Serif"/>
                <a:cs typeface="Microsoft Sans Serif"/>
              </a:rPr>
              <a:t>.</a:t>
            </a:r>
            <a:endParaRPr sz="2600">
              <a:latin typeface="Microsoft Sans Serif"/>
              <a:cs typeface="Microsoft Sans Serif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61618" y="2456189"/>
          <a:ext cx="7073900" cy="87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"/>
                <a:gridCol w="4291965"/>
                <a:gridCol w="2301875"/>
              </a:tblGrid>
              <a:tr h="4393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600">
                          <a:latin typeface="Symbol"/>
                          <a:cs typeface="Symbol"/>
                        </a:rPr>
                        <a:t></a:t>
                      </a:r>
                      <a:endParaRPr sz="2600">
                        <a:latin typeface="Symbol"/>
                        <a:cs typeface="Symbol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600" spc="-10">
                          <a:latin typeface="Microsoft Sans Serif"/>
                          <a:cs typeface="Microsoft Sans Serif"/>
                        </a:rPr>
                        <a:t>low</a:t>
                      </a:r>
                      <a:r>
                        <a:rPr dirty="0" sz="26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600" spc="-15">
                          <a:latin typeface="Microsoft Sans Serif"/>
                          <a:cs typeface="Microsoft Sans Serif"/>
                        </a:rPr>
                        <a:t>power</a:t>
                      </a:r>
                      <a:r>
                        <a:rPr dirty="0" sz="2600" spc="5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600" spc="-10">
                          <a:latin typeface="Microsoft Sans Serif"/>
                          <a:cs typeface="Microsoft Sans Serif"/>
                        </a:rPr>
                        <a:t>dissipation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403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26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15" b="1">
                          <a:latin typeface="Arial"/>
                          <a:cs typeface="Arial"/>
                        </a:rPr>
                        <a:t>mW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635"/>
                </a:tc>
              </a:tr>
              <a:tr h="439732">
                <a:tc>
                  <a:txBody>
                    <a:bodyPr/>
                    <a:lstStyle/>
                    <a:p>
                      <a:pPr marL="31750">
                        <a:lnSpc>
                          <a:spcPts val="3070"/>
                        </a:lnSpc>
                        <a:spcBef>
                          <a:spcPts val="290"/>
                        </a:spcBef>
                      </a:pPr>
                      <a:r>
                        <a:rPr dirty="0" sz="2600">
                          <a:latin typeface="Symbol"/>
                          <a:cs typeface="Symbol"/>
                        </a:rPr>
                        <a:t></a:t>
                      </a:r>
                      <a:endParaRPr sz="2600">
                        <a:latin typeface="Symbol"/>
                        <a:cs typeface="Symbol"/>
                      </a:endParaRPr>
                    </a:p>
                  </a:txBody>
                  <a:tcPr marL="0" marR="0" marB="0" marT="3683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3070"/>
                        </a:lnSpc>
                        <a:spcBef>
                          <a:spcPts val="290"/>
                        </a:spcBef>
                      </a:pPr>
                      <a:r>
                        <a:rPr dirty="0" sz="2600" spc="-5">
                          <a:latin typeface="Microsoft Sans Serif"/>
                          <a:cs typeface="Microsoft Sans Serif"/>
                        </a:rPr>
                        <a:t>greater</a:t>
                      </a:r>
                      <a:r>
                        <a:rPr dirty="0" sz="26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600" spc="-10">
                          <a:latin typeface="Microsoft Sans Serif"/>
                          <a:cs typeface="Microsoft Sans Serif"/>
                        </a:rPr>
                        <a:t>propagation</a:t>
                      </a:r>
                      <a:r>
                        <a:rPr dirty="0" sz="2600" spc="1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600" spc="-10">
                          <a:latin typeface="Microsoft Sans Serif"/>
                          <a:cs typeface="Microsoft Sans Serif"/>
                        </a:rPr>
                        <a:t>delay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830"/>
                </a:tc>
                <a:tc>
                  <a:txBody>
                    <a:bodyPr/>
                    <a:lstStyle/>
                    <a:p>
                      <a:pPr marL="403860">
                        <a:lnSpc>
                          <a:spcPts val="3070"/>
                        </a:lnSpc>
                        <a:spcBef>
                          <a:spcPts val="290"/>
                        </a:spcBef>
                      </a:pPr>
                      <a:r>
                        <a:rPr dirty="0" sz="2600" spc="-10">
                          <a:latin typeface="Microsoft Sans Serif"/>
                          <a:cs typeface="Microsoft Sans Serif"/>
                        </a:rPr>
                        <a:t>33</a:t>
                      </a:r>
                      <a:r>
                        <a:rPr dirty="0" sz="26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600" spc="-10">
                          <a:latin typeface="Microsoft Sans Serif"/>
                          <a:cs typeface="Microsoft Sans Serif"/>
                        </a:rPr>
                        <a:t>nseconds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6830"/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36244" y="4247210"/>
            <a:ext cx="7393940" cy="1094740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356870" marR="5080" indent="-344805">
              <a:lnSpc>
                <a:spcPct val="75400"/>
              </a:lnSpc>
              <a:spcBef>
                <a:spcPts val="86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5">
                <a:latin typeface="Microsoft Sans Serif"/>
                <a:cs typeface="Microsoft Sans Serif"/>
              </a:rPr>
              <a:t>good</a:t>
            </a:r>
            <a:r>
              <a:rPr dirty="0" sz="2600" spc="3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for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applications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with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low</a:t>
            </a:r>
            <a:r>
              <a:rPr dirty="0" sz="2600" spc="15">
                <a:latin typeface="Microsoft Sans Serif"/>
                <a:cs typeface="Microsoft Sans Serif"/>
              </a:rPr>
              <a:t> </a:t>
            </a:r>
            <a:r>
              <a:rPr dirty="0" sz="2600" spc="-30">
                <a:latin typeface="Microsoft Sans Serif"/>
                <a:cs typeface="Microsoft Sans Serif"/>
              </a:rPr>
              <a:t>frequency,</a:t>
            </a:r>
            <a:r>
              <a:rPr dirty="0" sz="2600" spc="12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battery </a:t>
            </a:r>
            <a:r>
              <a:rPr dirty="0" sz="2600" spc="-68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operated</a:t>
            </a:r>
            <a:r>
              <a:rPr dirty="0" sz="2600" spc="6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circuits</a:t>
            </a:r>
            <a:endParaRPr sz="2600">
              <a:latin typeface="Microsoft Sans Serif"/>
              <a:cs typeface="Microsoft Sans Serif"/>
            </a:endParaRPr>
          </a:p>
          <a:p>
            <a:pPr marL="469900">
              <a:lnSpc>
                <a:spcPts val="2955"/>
              </a:lnSpc>
            </a:pPr>
            <a:r>
              <a:rPr dirty="0" sz="2600" spc="680">
                <a:latin typeface="Microsoft Sans Serif"/>
                <a:cs typeface="Microsoft Sans Serif"/>
              </a:rPr>
              <a:t>–</a:t>
            </a:r>
            <a:r>
              <a:rPr dirty="0" sz="2600" spc="10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calculators</a:t>
            </a:r>
            <a:r>
              <a:rPr dirty="0" sz="2600" spc="3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etc.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90926" y="0"/>
            <a:ext cx="2962910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 spc="-5"/>
              <a:t>Calculating</a:t>
            </a:r>
            <a:r>
              <a:rPr dirty="0" u="none" spc="-135"/>
              <a:t> </a:t>
            </a:r>
            <a:r>
              <a:rPr dirty="0" u="none" spc="5"/>
              <a:t>V</a:t>
            </a:r>
            <a:r>
              <a:rPr dirty="0" u="none" baseline="-20964" sz="3975" spc="7"/>
              <a:t>IL</a:t>
            </a:r>
            <a:endParaRPr baseline="-20964" sz="3975"/>
          </a:p>
        </p:txBody>
      </p:sp>
      <p:sp>
        <p:nvSpPr>
          <p:cNvPr id="8" name="object 8"/>
          <p:cNvSpPr txBox="1"/>
          <p:nvPr/>
        </p:nvSpPr>
        <p:spPr>
          <a:xfrm>
            <a:off x="498144" y="923366"/>
            <a:ext cx="7857490" cy="41643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4970" marR="4318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94970" algn="l"/>
                <a:tab pos="395605" algn="l"/>
              </a:tabLst>
            </a:pPr>
            <a:r>
              <a:rPr dirty="0" sz="3200" spc="-45">
                <a:latin typeface="Calibri"/>
                <a:cs typeface="Calibri"/>
              </a:rPr>
              <a:t>At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V</a:t>
            </a:r>
            <a:r>
              <a:rPr dirty="0" baseline="-19841" sz="3150">
                <a:latin typeface="Calibri"/>
                <a:cs typeface="Calibri"/>
              </a:rPr>
              <a:t>in</a:t>
            </a:r>
            <a:r>
              <a:rPr dirty="0" baseline="-19841" sz="3150" spc="40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 V</a:t>
            </a:r>
            <a:r>
              <a:rPr dirty="0" baseline="-19841" sz="3150" spc="-7">
                <a:latin typeface="Calibri"/>
                <a:cs typeface="Calibri"/>
              </a:rPr>
              <a:t>IL</a:t>
            </a:r>
            <a:r>
              <a:rPr dirty="0" baseline="-19841" sz="3150" spc="419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output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voltage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near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20">
                <a:latin typeface="Calibri"/>
                <a:cs typeface="Calibri"/>
              </a:rPr>
              <a:t>V</a:t>
            </a:r>
            <a:r>
              <a:rPr dirty="0" baseline="-19841" sz="3150" spc="30">
                <a:latin typeface="Calibri"/>
                <a:cs typeface="Calibri"/>
              </a:rPr>
              <a:t>DD</a:t>
            </a:r>
            <a:r>
              <a:rPr dirty="0" baseline="-19841" sz="3150" spc="412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transistor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operating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20">
                <a:latin typeface="Calibri"/>
                <a:cs typeface="Calibri"/>
              </a:rPr>
              <a:t>saturation </a:t>
            </a:r>
            <a:r>
              <a:rPr dirty="0" sz="3200" spc="-15">
                <a:latin typeface="Calibri"/>
                <a:cs typeface="Calibri"/>
              </a:rPr>
              <a:t> region.</a:t>
            </a:r>
            <a:endParaRPr sz="3200">
              <a:latin typeface="Calibri"/>
              <a:cs typeface="Calibri"/>
            </a:endParaRPr>
          </a:p>
          <a:p>
            <a:pPr marL="3949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94970" algn="l"/>
                <a:tab pos="395605" algn="l"/>
              </a:tabLst>
            </a:pPr>
            <a:r>
              <a:rPr dirty="0" sz="3200" spc="-5">
                <a:latin typeface="Calibri"/>
                <a:cs typeface="Calibri"/>
              </a:rPr>
              <a:t>This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implies:</a:t>
            </a:r>
            <a:endParaRPr sz="32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540"/>
              </a:spcBef>
            </a:pPr>
            <a:r>
              <a:rPr dirty="0" baseline="13020" sz="4800" spc="15">
                <a:latin typeface="Calibri"/>
                <a:cs typeface="Calibri"/>
              </a:rPr>
              <a:t>I</a:t>
            </a:r>
            <a:r>
              <a:rPr dirty="0" sz="2100" spc="10">
                <a:latin typeface="Calibri"/>
                <a:cs typeface="Calibri"/>
              </a:rPr>
              <a:t>R</a:t>
            </a:r>
            <a:r>
              <a:rPr dirty="0" sz="2100" spc="215">
                <a:latin typeface="Calibri"/>
                <a:cs typeface="Calibri"/>
              </a:rPr>
              <a:t> </a:t>
            </a:r>
            <a:r>
              <a:rPr dirty="0" baseline="13020" sz="4800" spc="-7">
                <a:latin typeface="Calibri"/>
                <a:cs typeface="Calibri"/>
              </a:rPr>
              <a:t>=</a:t>
            </a:r>
            <a:r>
              <a:rPr dirty="0" baseline="13020" sz="4800" spc="-15">
                <a:latin typeface="Calibri"/>
                <a:cs typeface="Calibri"/>
              </a:rPr>
              <a:t> </a:t>
            </a:r>
            <a:r>
              <a:rPr dirty="0" baseline="13020" sz="4800" spc="22">
                <a:latin typeface="Calibri"/>
                <a:cs typeface="Calibri"/>
              </a:rPr>
              <a:t>I</a:t>
            </a:r>
            <a:r>
              <a:rPr dirty="0" sz="2100" spc="15">
                <a:latin typeface="Calibri"/>
                <a:cs typeface="Calibri"/>
              </a:rPr>
              <a:t>DS</a:t>
            </a:r>
            <a:r>
              <a:rPr dirty="0" sz="2100" spc="5">
                <a:latin typeface="Calibri"/>
                <a:cs typeface="Calibri"/>
              </a:rPr>
              <a:t> (saturation)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700">
              <a:latin typeface="Calibri"/>
              <a:cs typeface="Calibri"/>
            </a:endParaRPr>
          </a:p>
          <a:p>
            <a:pPr marL="360045">
              <a:lnSpc>
                <a:spcPct val="100000"/>
              </a:lnSpc>
              <a:spcBef>
                <a:spcPts val="2840"/>
              </a:spcBef>
              <a:tabLst>
                <a:tab pos="2250440" algn="l"/>
              </a:tabLst>
            </a:pPr>
            <a:r>
              <a:rPr dirty="0" sz="2850" spc="5" i="1">
                <a:latin typeface="Times New Roman"/>
                <a:cs typeface="Times New Roman"/>
              </a:rPr>
              <a:t>V</a:t>
            </a:r>
            <a:r>
              <a:rPr dirty="0" sz="1650" spc="-5" i="1">
                <a:latin typeface="Times New Roman"/>
                <a:cs typeface="Times New Roman"/>
              </a:rPr>
              <a:t>D</a:t>
            </a:r>
            <a:r>
              <a:rPr dirty="0" sz="1650" spc="25" i="1">
                <a:latin typeface="Times New Roman"/>
                <a:cs typeface="Times New Roman"/>
              </a:rPr>
              <a:t>D</a:t>
            </a:r>
            <a:r>
              <a:rPr dirty="0" sz="1650" spc="125" i="1">
                <a:latin typeface="Times New Roman"/>
                <a:cs typeface="Times New Roman"/>
              </a:rPr>
              <a:t> </a:t>
            </a:r>
            <a:r>
              <a:rPr dirty="0" sz="2850" spc="220">
                <a:latin typeface="Symbol"/>
                <a:cs typeface="Symbol"/>
              </a:rPr>
              <a:t></a:t>
            </a:r>
            <a:r>
              <a:rPr dirty="0" sz="2850" spc="-5" i="1">
                <a:latin typeface="Times New Roman"/>
                <a:cs typeface="Times New Roman"/>
              </a:rPr>
              <a:t>V</a:t>
            </a:r>
            <a:r>
              <a:rPr dirty="0" sz="1650" spc="-5" i="1">
                <a:latin typeface="Times New Roman"/>
                <a:cs typeface="Times New Roman"/>
              </a:rPr>
              <a:t>O</a:t>
            </a:r>
            <a:r>
              <a:rPr dirty="0" sz="1650" spc="120" i="1">
                <a:latin typeface="Times New Roman"/>
                <a:cs typeface="Times New Roman"/>
              </a:rPr>
              <a:t>u</a:t>
            </a:r>
            <a:r>
              <a:rPr dirty="0" sz="1650" spc="10" i="1">
                <a:latin typeface="Times New Roman"/>
                <a:cs typeface="Times New Roman"/>
              </a:rPr>
              <a:t>t</a:t>
            </a:r>
            <a:r>
              <a:rPr dirty="0" sz="1650" i="1">
                <a:latin typeface="Times New Roman"/>
                <a:cs typeface="Times New Roman"/>
              </a:rPr>
              <a:t> </a:t>
            </a:r>
            <a:r>
              <a:rPr dirty="0" sz="1650" spc="80" i="1">
                <a:latin typeface="Times New Roman"/>
                <a:cs typeface="Times New Roman"/>
              </a:rPr>
              <a:t> </a:t>
            </a:r>
            <a:r>
              <a:rPr dirty="0" baseline="-35087" sz="4275" spc="37">
                <a:latin typeface="Symbol"/>
                <a:cs typeface="Symbol"/>
              </a:rPr>
              <a:t></a:t>
            </a:r>
            <a:r>
              <a:rPr dirty="0" baseline="-35087" sz="4275">
                <a:latin typeface="Times New Roman"/>
                <a:cs typeface="Times New Roman"/>
              </a:rPr>
              <a:t>	</a:t>
            </a:r>
            <a:r>
              <a:rPr dirty="0" sz="3100" spc="20" i="1">
                <a:latin typeface="Times New Roman"/>
                <a:cs typeface="Times New Roman"/>
              </a:rPr>
              <a:t>k</a:t>
            </a:r>
            <a:r>
              <a:rPr dirty="0" sz="3100" spc="75" i="1">
                <a:latin typeface="Times New Roman"/>
                <a:cs typeface="Times New Roman"/>
              </a:rPr>
              <a:t> </a:t>
            </a:r>
            <a:r>
              <a:rPr dirty="0" baseline="-34946" sz="4650" spc="-315">
                <a:latin typeface="Times New Roman"/>
                <a:cs typeface="Times New Roman"/>
              </a:rPr>
              <a:t>(</a:t>
            </a:r>
            <a:r>
              <a:rPr dirty="0" baseline="-34946" sz="4650" i="1">
                <a:latin typeface="Times New Roman"/>
                <a:cs typeface="Times New Roman"/>
              </a:rPr>
              <a:t>V</a:t>
            </a:r>
            <a:r>
              <a:rPr dirty="0" baseline="-60185" sz="2700" spc="-127" i="1">
                <a:latin typeface="Times New Roman"/>
                <a:cs typeface="Times New Roman"/>
              </a:rPr>
              <a:t>I</a:t>
            </a:r>
            <a:r>
              <a:rPr dirty="0" baseline="-60185" sz="2700" spc="30" i="1">
                <a:latin typeface="Times New Roman"/>
                <a:cs typeface="Times New Roman"/>
              </a:rPr>
              <a:t>L</a:t>
            </a:r>
            <a:r>
              <a:rPr dirty="0" baseline="-60185" sz="2700" spc="284" i="1">
                <a:latin typeface="Times New Roman"/>
                <a:cs typeface="Times New Roman"/>
              </a:rPr>
              <a:t> </a:t>
            </a:r>
            <a:r>
              <a:rPr dirty="0" baseline="-34946" sz="4650" spc="359">
                <a:latin typeface="Symbol"/>
                <a:cs typeface="Symbol"/>
              </a:rPr>
              <a:t></a:t>
            </a:r>
            <a:r>
              <a:rPr dirty="0" baseline="-34946" sz="4650" i="1">
                <a:latin typeface="Times New Roman"/>
                <a:cs typeface="Times New Roman"/>
              </a:rPr>
              <a:t>V</a:t>
            </a:r>
            <a:r>
              <a:rPr dirty="0" baseline="-60185" sz="2700" spc="30" i="1">
                <a:latin typeface="Times New Roman"/>
                <a:cs typeface="Times New Roman"/>
              </a:rPr>
              <a:t>T</a:t>
            </a:r>
            <a:r>
              <a:rPr dirty="0" baseline="-60185" sz="2700" spc="-254" i="1">
                <a:latin typeface="Times New Roman"/>
                <a:cs typeface="Times New Roman"/>
              </a:rPr>
              <a:t> </a:t>
            </a:r>
            <a:r>
              <a:rPr dirty="0" baseline="-34946" sz="4650" spc="172">
                <a:latin typeface="Times New Roman"/>
                <a:cs typeface="Times New Roman"/>
              </a:rPr>
              <a:t>)</a:t>
            </a:r>
            <a:r>
              <a:rPr dirty="0" baseline="1388" sz="3000" spc="-7">
                <a:latin typeface="Calibri"/>
                <a:cs typeface="Calibri"/>
              </a:rPr>
              <a:t>2</a:t>
            </a:r>
            <a:endParaRPr baseline="1388" sz="3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8927" y="5131489"/>
            <a:ext cx="1385570" cy="0"/>
          </a:xfrm>
          <a:custGeom>
            <a:avLst/>
            <a:gdLst/>
            <a:ahLst/>
            <a:cxnLst/>
            <a:rect l="l" t="t" r="r" b="b"/>
            <a:pathLst>
              <a:path w="1385570" h="0">
                <a:moveTo>
                  <a:pt x="0" y="0"/>
                </a:moveTo>
                <a:lnTo>
                  <a:pt x="1385244" y="0"/>
                </a:lnTo>
              </a:path>
            </a:pathLst>
          </a:custGeom>
          <a:ln w="150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384676" y="5129593"/>
            <a:ext cx="366395" cy="461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50" spc="-5" i="1">
                <a:latin typeface="Times New Roman"/>
                <a:cs typeface="Times New Roman"/>
              </a:rPr>
              <a:t>R</a:t>
            </a:r>
            <a:r>
              <a:rPr dirty="0" sz="1650" spc="20" i="1">
                <a:latin typeface="Times New Roman"/>
                <a:cs typeface="Times New Roman"/>
              </a:rPr>
              <a:t>L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22196" y="5145499"/>
            <a:ext cx="250825" cy="0"/>
          </a:xfrm>
          <a:custGeom>
            <a:avLst/>
            <a:gdLst/>
            <a:ahLst/>
            <a:cxnLst/>
            <a:rect l="l" t="t" r="r" b="b"/>
            <a:pathLst>
              <a:path w="250825" h="0">
                <a:moveTo>
                  <a:pt x="0" y="0"/>
                </a:moveTo>
                <a:lnTo>
                  <a:pt x="250785" y="0"/>
                </a:lnTo>
              </a:path>
            </a:pathLst>
          </a:custGeom>
          <a:ln w="163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741831" y="5144555"/>
            <a:ext cx="226060" cy="500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100" spc="25">
                <a:latin typeface="Times New Roman"/>
                <a:cs typeface="Times New Roman"/>
              </a:rPr>
              <a:t>2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90926" y="0"/>
            <a:ext cx="2962910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 spc="-5"/>
              <a:t>Calculating</a:t>
            </a:r>
            <a:r>
              <a:rPr dirty="0" u="none" spc="-135"/>
              <a:t> </a:t>
            </a:r>
            <a:r>
              <a:rPr dirty="0" u="none" spc="5"/>
              <a:t>V</a:t>
            </a:r>
            <a:r>
              <a:rPr dirty="0" u="none" baseline="-20964" sz="3975" spc="7"/>
              <a:t>IL</a:t>
            </a:r>
            <a:endParaRPr baseline="-20964" sz="3975"/>
          </a:p>
        </p:txBody>
      </p:sp>
      <p:sp>
        <p:nvSpPr>
          <p:cNvPr id="8" name="object 8"/>
          <p:cNvSpPr txBox="1"/>
          <p:nvPr/>
        </p:nvSpPr>
        <p:spPr>
          <a:xfrm>
            <a:off x="510844" y="3569610"/>
            <a:ext cx="7967980" cy="249174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82270" indent="-344805">
              <a:lnSpc>
                <a:spcPct val="100000"/>
              </a:lnSpc>
              <a:spcBef>
                <a:spcPts val="865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50">
                <a:latin typeface="Calibri"/>
                <a:cs typeface="Calibri"/>
              </a:rPr>
              <a:t>To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increase</a:t>
            </a:r>
            <a:r>
              <a:rPr dirty="0" sz="3200" spc="-5">
                <a:latin typeface="Calibri"/>
                <a:cs typeface="Calibri"/>
              </a:rPr>
              <a:t> V</a:t>
            </a:r>
            <a:r>
              <a:rPr dirty="0" baseline="-19841" sz="3150" spc="-7">
                <a:latin typeface="Calibri"/>
                <a:cs typeface="Calibri"/>
              </a:rPr>
              <a:t>IL</a:t>
            </a:r>
            <a:r>
              <a:rPr dirty="0" sz="3200" spc="-5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lvl="1" marL="781685" marR="509270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 spc="-10">
                <a:latin typeface="Calibri"/>
                <a:cs typeface="Calibri"/>
              </a:rPr>
              <a:t>Decrease </a:t>
            </a:r>
            <a:r>
              <a:rPr dirty="0" sz="2800" spc="5" b="1">
                <a:latin typeface="Calibri"/>
                <a:cs typeface="Calibri"/>
              </a:rPr>
              <a:t>k </a:t>
            </a:r>
            <a:r>
              <a:rPr dirty="0" sz="2800">
                <a:latin typeface="Calibri"/>
                <a:cs typeface="Calibri"/>
              </a:rPr>
              <a:t>and </a:t>
            </a:r>
            <a:r>
              <a:rPr dirty="0" sz="2800" b="1">
                <a:latin typeface="Calibri"/>
                <a:cs typeface="Calibri"/>
              </a:rPr>
              <a:t>R</a:t>
            </a:r>
            <a:r>
              <a:rPr dirty="0" baseline="-19519" sz="2775" b="1">
                <a:latin typeface="Calibri"/>
                <a:cs typeface="Calibri"/>
              </a:rPr>
              <a:t>L</a:t>
            </a:r>
            <a:r>
              <a:rPr dirty="0" sz="2800">
                <a:latin typeface="Calibri"/>
                <a:cs typeface="Calibri"/>
              </a:rPr>
              <a:t>. </a:t>
            </a:r>
            <a:r>
              <a:rPr dirty="0" sz="2800" spc="-35">
                <a:latin typeface="Calibri"/>
                <a:cs typeface="Calibri"/>
              </a:rPr>
              <a:t>However, </a:t>
            </a:r>
            <a:r>
              <a:rPr dirty="0" sz="2800" spc="-5">
                <a:latin typeface="Calibri"/>
                <a:cs typeface="Calibri"/>
              </a:rPr>
              <a:t>this </a:t>
            </a:r>
            <a:r>
              <a:rPr dirty="0" sz="2800" spc="-10">
                <a:latin typeface="Calibri"/>
                <a:cs typeface="Calibri"/>
              </a:rPr>
              <a:t>increases </a:t>
            </a:r>
            <a:r>
              <a:rPr dirty="0" sz="2800" spc="-5">
                <a:latin typeface="Calibri"/>
                <a:cs typeface="Calibri"/>
              </a:rPr>
              <a:t>V</a:t>
            </a:r>
            <a:r>
              <a:rPr dirty="0" baseline="-19519" sz="2775" spc="-7">
                <a:latin typeface="Calibri"/>
                <a:cs typeface="Calibri"/>
              </a:rPr>
              <a:t>OL </a:t>
            </a:r>
            <a:r>
              <a:rPr dirty="0" baseline="-19519" sz="2775" spc="-607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which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not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desirable</a:t>
            </a:r>
            <a:endParaRPr sz="2800">
              <a:latin typeface="Calibri"/>
              <a:cs typeface="Calibri"/>
            </a:endParaRPr>
          </a:p>
          <a:p>
            <a:pPr lvl="1" marL="781685" marR="30480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>
                <a:latin typeface="Calibri"/>
                <a:cs typeface="Calibri"/>
              </a:rPr>
              <a:t>Both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V</a:t>
            </a:r>
            <a:r>
              <a:rPr dirty="0" baseline="-19519" sz="2775" spc="7">
                <a:latin typeface="Calibri"/>
                <a:cs typeface="Calibri"/>
              </a:rPr>
              <a:t>IL</a:t>
            </a:r>
            <a:r>
              <a:rPr dirty="0" baseline="-19519" sz="2775" spc="322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and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V</a:t>
            </a:r>
            <a:r>
              <a:rPr dirty="0" baseline="-19519" sz="2775" spc="-15">
                <a:latin typeface="Calibri"/>
                <a:cs typeface="Calibri"/>
              </a:rPr>
              <a:t>OL</a:t>
            </a:r>
            <a:r>
              <a:rPr dirty="0" baseline="-19519" sz="277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shift </a:t>
            </a:r>
            <a:r>
              <a:rPr dirty="0" sz="2800">
                <a:latin typeface="Calibri"/>
                <a:cs typeface="Calibri"/>
              </a:rPr>
              <a:t>in the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same</a:t>
            </a:r>
            <a:r>
              <a:rPr dirty="0" sz="2800" spc="-10">
                <a:latin typeface="Calibri"/>
                <a:cs typeface="Calibri"/>
              </a:rPr>
              <a:t> direction </a:t>
            </a:r>
            <a:r>
              <a:rPr dirty="0" sz="2800" spc="-5">
                <a:latin typeface="Calibri"/>
                <a:cs typeface="Calibri"/>
              </a:rPr>
              <a:t>and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so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it's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difficult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affect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10">
                <a:latin typeface="Calibri"/>
                <a:cs typeface="Calibri"/>
              </a:rPr>
              <a:t>NM</a:t>
            </a:r>
            <a:r>
              <a:rPr dirty="0" baseline="-19519" sz="2775" spc="15">
                <a:latin typeface="Calibri"/>
                <a:cs typeface="Calibri"/>
              </a:rPr>
              <a:t>L</a:t>
            </a:r>
            <a:r>
              <a:rPr dirty="0" baseline="-19519" sz="2775" spc="284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significantly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25826" y="2176047"/>
            <a:ext cx="1144270" cy="0"/>
          </a:xfrm>
          <a:custGeom>
            <a:avLst/>
            <a:gdLst/>
            <a:ahLst/>
            <a:cxnLst/>
            <a:rect l="l" t="t" r="r" b="b"/>
            <a:pathLst>
              <a:path w="1144270" h="0">
                <a:moveTo>
                  <a:pt x="0" y="0"/>
                </a:moveTo>
                <a:lnTo>
                  <a:pt x="1144089" y="0"/>
                </a:lnTo>
              </a:path>
            </a:pathLst>
          </a:custGeom>
          <a:ln w="202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58246" y="1384958"/>
            <a:ext cx="1094105" cy="140652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algn="ctr" marR="3175">
              <a:lnSpc>
                <a:spcPct val="100000"/>
              </a:lnSpc>
              <a:spcBef>
                <a:spcPts val="915"/>
              </a:spcBef>
            </a:pPr>
            <a:r>
              <a:rPr dirty="0" sz="3850" spc="35">
                <a:latin typeface="Times New Roman"/>
                <a:cs typeface="Times New Roman"/>
              </a:rPr>
              <a:t>1</a:t>
            </a:r>
            <a:endParaRPr sz="3850">
              <a:latin typeface="Times New Roman"/>
              <a:cs typeface="Times New Roman"/>
            </a:endParaRPr>
          </a:p>
          <a:p>
            <a:pPr algn="ctr" marR="5080">
              <a:lnSpc>
                <a:spcPct val="100000"/>
              </a:lnSpc>
              <a:spcBef>
                <a:spcPts val="815"/>
              </a:spcBef>
            </a:pPr>
            <a:r>
              <a:rPr dirty="0" sz="3850" spc="30" i="1">
                <a:latin typeface="Times New Roman"/>
                <a:cs typeface="Times New Roman"/>
              </a:rPr>
              <a:t>k</a:t>
            </a:r>
            <a:r>
              <a:rPr dirty="0" sz="3850" spc="-295" i="1">
                <a:latin typeface="Times New Roman"/>
                <a:cs typeface="Times New Roman"/>
              </a:rPr>
              <a:t> </a:t>
            </a:r>
            <a:r>
              <a:rPr dirty="0" sz="3850" spc="35">
                <a:latin typeface="Times New Roman"/>
                <a:cs typeface="Times New Roman"/>
              </a:rPr>
              <a:t>*</a:t>
            </a:r>
            <a:r>
              <a:rPr dirty="0" sz="3850" spc="-455">
                <a:latin typeface="Times New Roman"/>
                <a:cs typeface="Times New Roman"/>
              </a:rPr>
              <a:t> </a:t>
            </a:r>
            <a:r>
              <a:rPr dirty="0" sz="3850" spc="-5" i="1">
                <a:latin typeface="Times New Roman"/>
                <a:cs typeface="Times New Roman"/>
              </a:rPr>
              <a:t>R</a:t>
            </a:r>
            <a:r>
              <a:rPr dirty="0" sz="2250" spc="20" i="1">
                <a:latin typeface="Times New Roman"/>
                <a:cs typeface="Times New Roman"/>
              </a:rPr>
              <a:t>L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6678" y="1795580"/>
            <a:ext cx="1877695" cy="614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673100" algn="l"/>
              </a:tabLst>
            </a:pPr>
            <a:r>
              <a:rPr dirty="0" sz="3850" spc="-5" i="1">
                <a:latin typeface="Times New Roman"/>
                <a:cs typeface="Times New Roman"/>
              </a:rPr>
              <a:t>V</a:t>
            </a:r>
            <a:r>
              <a:rPr dirty="0" sz="2250" spc="-114" i="1">
                <a:latin typeface="Times New Roman"/>
                <a:cs typeface="Times New Roman"/>
              </a:rPr>
              <a:t>I</a:t>
            </a:r>
            <a:r>
              <a:rPr dirty="0" sz="2250" spc="20" i="1">
                <a:latin typeface="Times New Roman"/>
                <a:cs typeface="Times New Roman"/>
              </a:rPr>
              <a:t>L</a:t>
            </a:r>
            <a:r>
              <a:rPr dirty="0" sz="2250" i="1">
                <a:latin typeface="Times New Roman"/>
                <a:cs typeface="Times New Roman"/>
              </a:rPr>
              <a:t>	</a:t>
            </a:r>
            <a:r>
              <a:rPr dirty="0" sz="3850" spc="40">
                <a:latin typeface="Symbol"/>
                <a:cs typeface="Symbol"/>
              </a:rPr>
              <a:t></a:t>
            </a:r>
            <a:r>
              <a:rPr dirty="0" sz="3850" spc="-470">
                <a:latin typeface="Times New Roman"/>
                <a:cs typeface="Times New Roman"/>
              </a:rPr>
              <a:t> </a:t>
            </a:r>
            <a:r>
              <a:rPr dirty="0" sz="3850" spc="-5" i="1">
                <a:latin typeface="Times New Roman"/>
                <a:cs typeface="Times New Roman"/>
              </a:rPr>
              <a:t>V</a:t>
            </a:r>
            <a:r>
              <a:rPr dirty="0" sz="2250" spc="20" i="1">
                <a:latin typeface="Times New Roman"/>
                <a:cs typeface="Times New Roman"/>
              </a:rPr>
              <a:t>T</a:t>
            </a:r>
            <a:r>
              <a:rPr dirty="0" sz="2250" i="1">
                <a:latin typeface="Times New Roman"/>
                <a:cs typeface="Times New Roman"/>
              </a:rPr>
              <a:t> </a:t>
            </a:r>
            <a:r>
              <a:rPr dirty="0" sz="2250" spc="-180" i="1">
                <a:latin typeface="Times New Roman"/>
                <a:cs typeface="Times New Roman"/>
              </a:rPr>
              <a:t> </a:t>
            </a:r>
            <a:r>
              <a:rPr dirty="0" sz="3850" spc="40">
                <a:latin typeface="Symbol"/>
                <a:cs typeface="Symbol"/>
              </a:rPr>
              <a:t></a:t>
            </a:r>
            <a:endParaRPr sz="3850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8200" y="1447800"/>
            <a:ext cx="3352800" cy="1371600"/>
          </a:xfrm>
          <a:custGeom>
            <a:avLst/>
            <a:gdLst/>
            <a:ahLst/>
            <a:cxnLst/>
            <a:rect l="l" t="t" r="r" b="b"/>
            <a:pathLst>
              <a:path w="3352800" h="1371600">
                <a:moveTo>
                  <a:pt x="0" y="1371600"/>
                </a:moveTo>
                <a:lnTo>
                  <a:pt x="3352800" y="1371600"/>
                </a:lnTo>
                <a:lnTo>
                  <a:pt x="3352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57398" y="0"/>
            <a:ext cx="3031490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 spc="-5"/>
              <a:t>Calculating</a:t>
            </a:r>
            <a:r>
              <a:rPr dirty="0" u="none" spc="-140"/>
              <a:t> </a:t>
            </a:r>
            <a:r>
              <a:rPr dirty="0" u="none" spc="10"/>
              <a:t>V</a:t>
            </a:r>
            <a:r>
              <a:rPr dirty="0" u="none" baseline="-20964" sz="3975" spc="15"/>
              <a:t>IH</a:t>
            </a:r>
            <a:endParaRPr baseline="-20964" sz="3975"/>
          </a:p>
        </p:txBody>
      </p:sp>
      <p:sp>
        <p:nvSpPr>
          <p:cNvPr id="8" name="object 8"/>
          <p:cNvSpPr txBox="1"/>
          <p:nvPr/>
        </p:nvSpPr>
        <p:spPr>
          <a:xfrm>
            <a:off x="498144" y="923366"/>
            <a:ext cx="8096250" cy="2756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394970" marR="13843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94970" algn="l"/>
                <a:tab pos="395605" algn="l"/>
              </a:tabLst>
            </a:pPr>
            <a:r>
              <a:rPr dirty="0" sz="3200" spc="-10">
                <a:latin typeface="Calibri"/>
                <a:cs typeface="Calibri"/>
              </a:rPr>
              <a:t>When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V</a:t>
            </a:r>
            <a:r>
              <a:rPr dirty="0" baseline="-19841" sz="3150" spc="-7">
                <a:latin typeface="Calibri"/>
                <a:cs typeface="Calibri"/>
              </a:rPr>
              <a:t>in</a:t>
            </a:r>
            <a:r>
              <a:rPr dirty="0" sz="3200" spc="-5">
                <a:latin typeface="Calibri"/>
                <a:cs typeface="Calibri"/>
              </a:rPr>
              <a:t>=V</a:t>
            </a:r>
            <a:r>
              <a:rPr dirty="0" baseline="-19841" sz="3150" spc="-7">
                <a:latin typeface="Calibri"/>
                <a:cs typeface="Calibri"/>
              </a:rPr>
              <a:t>IH</a:t>
            </a:r>
            <a:r>
              <a:rPr dirty="0" baseline="-19841" sz="3150" spc="419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output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voltage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near</a:t>
            </a:r>
            <a:r>
              <a:rPr dirty="0" sz="3200" spc="6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0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transistor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operating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linear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region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Microsoft Sans Serif"/>
              <a:buChar char="•"/>
            </a:pPr>
            <a:endParaRPr sz="3200">
              <a:latin typeface="Calibri"/>
              <a:cs typeface="Calibri"/>
            </a:endParaRPr>
          </a:p>
          <a:p>
            <a:pPr marL="394970" indent="-344805">
              <a:lnSpc>
                <a:spcPct val="100000"/>
              </a:lnSpc>
              <a:spcBef>
                <a:spcPts val="2245"/>
              </a:spcBef>
              <a:buFont typeface="Microsoft Sans Serif"/>
              <a:buChar char="•"/>
              <a:tabLst>
                <a:tab pos="394970" algn="l"/>
                <a:tab pos="395605" algn="l"/>
              </a:tabLst>
            </a:pPr>
            <a:r>
              <a:rPr dirty="0" baseline="13020" sz="4800" spc="15">
                <a:latin typeface="Calibri"/>
                <a:cs typeface="Calibri"/>
              </a:rPr>
              <a:t>I</a:t>
            </a:r>
            <a:r>
              <a:rPr dirty="0" sz="2100" spc="10">
                <a:latin typeface="Calibri"/>
                <a:cs typeface="Calibri"/>
              </a:rPr>
              <a:t>R</a:t>
            </a:r>
            <a:r>
              <a:rPr dirty="0" sz="2100" spc="220">
                <a:latin typeface="Calibri"/>
                <a:cs typeface="Calibri"/>
              </a:rPr>
              <a:t> </a:t>
            </a:r>
            <a:r>
              <a:rPr dirty="0" baseline="13020" sz="4800" spc="-7">
                <a:latin typeface="Calibri"/>
                <a:cs typeface="Calibri"/>
              </a:rPr>
              <a:t>=</a:t>
            </a:r>
            <a:r>
              <a:rPr dirty="0" baseline="13020" sz="4800" spc="-30">
                <a:latin typeface="Calibri"/>
                <a:cs typeface="Calibri"/>
              </a:rPr>
              <a:t> </a:t>
            </a:r>
            <a:r>
              <a:rPr dirty="0" baseline="13020" sz="4800" spc="22">
                <a:latin typeface="Calibri"/>
                <a:cs typeface="Calibri"/>
              </a:rPr>
              <a:t>I</a:t>
            </a:r>
            <a:r>
              <a:rPr dirty="0" sz="2100" spc="15">
                <a:latin typeface="Calibri"/>
                <a:cs typeface="Calibri"/>
              </a:rPr>
              <a:t>DS</a:t>
            </a:r>
            <a:r>
              <a:rPr dirty="0" sz="2100" spc="229">
                <a:latin typeface="Calibri"/>
                <a:cs typeface="Calibri"/>
              </a:rPr>
              <a:t> </a:t>
            </a:r>
            <a:r>
              <a:rPr dirty="0" sz="2100" spc="5">
                <a:latin typeface="Calibri"/>
                <a:cs typeface="Calibri"/>
              </a:rPr>
              <a:t>(linear)</a:t>
            </a:r>
            <a:endParaRPr sz="2100">
              <a:latin typeface="Calibri"/>
              <a:cs typeface="Calibri"/>
            </a:endParaRPr>
          </a:p>
          <a:p>
            <a:pPr algn="r" marL="344170" marR="43180" indent="-344170">
              <a:lnSpc>
                <a:spcPct val="100000"/>
              </a:lnSpc>
              <a:buFont typeface="Microsoft Sans Serif"/>
              <a:buChar char="•"/>
              <a:tabLst>
                <a:tab pos="344170" algn="l"/>
                <a:tab pos="395605" algn="l"/>
              </a:tabLst>
            </a:pPr>
            <a:r>
              <a:rPr dirty="0" sz="3200" spc="-15">
                <a:latin typeface="Calibri"/>
                <a:cs typeface="Calibri"/>
              </a:rPr>
              <a:t>Following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similar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procedure</a:t>
            </a:r>
            <a:r>
              <a:rPr dirty="0" sz="3200" spc="6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we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end-up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with: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24200" y="4894850"/>
            <a:ext cx="1755139" cy="1028065"/>
            <a:chOff x="3524200" y="4894850"/>
            <a:chExt cx="1755139" cy="1028065"/>
          </a:xfrm>
        </p:grpSpPr>
        <p:sp>
          <p:nvSpPr>
            <p:cNvPr id="10" name="object 10"/>
            <p:cNvSpPr/>
            <p:nvPr/>
          </p:nvSpPr>
          <p:spPr>
            <a:xfrm>
              <a:off x="3532841" y="5455374"/>
              <a:ext cx="1711960" cy="101600"/>
            </a:xfrm>
            <a:custGeom>
              <a:avLst/>
              <a:gdLst/>
              <a:ahLst/>
              <a:cxnLst/>
              <a:rect l="l" t="t" r="r" b="b"/>
              <a:pathLst>
                <a:path w="1711960" h="101600">
                  <a:moveTo>
                    <a:pt x="271317" y="0"/>
                  </a:moveTo>
                  <a:lnTo>
                    <a:pt x="1711616" y="0"/>
                  </a:lnTo>
                </a:path>
                <a:path w="1711960" h="101600">
                  <a:moveTo>
                    <a:pt x="0" y="101356"/>
                  </a:moveTo>
                  <a:lnTo>
                    <a:pt x="52594" y="71103"/>
                  </a:lnTo>
                </a:path>
              </a:pathLst>
            </a:custGeom>
            <a:ln w="1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85436" y="5535466"/>
              <a:ext cx="76835" cy="370840"/>
            </a:xfrm>
            <a:custGeom>
              <a:avLst/>
              <a:gdLst/>
              <a:ahLst/>
              <a:cxnLst/>
              <a:rect l="l" t="t" r="r" b="b"/>
              <a:pathLst>
                <a:path w="76835" h="370839">
                  <a:moveTo>
                    <a:pt x="0" y="0"/>
                  </a:moveTo>
                  <a:lnTo>
                    <a:pt x="76805" y="370276"/>
                  </a:lnTo>
                </a:path>
              </a:pathLst>
            </a:custGeom>
            <a:ln w="34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70585" y="4903614"/>
              <a:ext cx="1609090" cy="1002665"/>
            </a:xfrm>
            <a:custGeom>
              <a:avLst/>
              <a:gdLst/>
              <a:ahLst/>
              <a:cxnLst/>
              <a:rect l="l" t="t" r="r" b="b"/>
              <a:pathLst>
                <a:path w="1609089" h="1002664">
                  <a:moveTo>
                    <a:pt x="0" y="1002128"/>
                  </a:moveTo>
                  <a:lnTo>
                    <a:pt x="101837" y="0"/>
                  </a:lnTo>
                </a:path>
                <a:path w="1609089" h="1002664">
                  <a:moveTo>
                    <a:pt x="101837" y="0"/>
                  </a:moveTo>
                  <a:lnTo>
                    <a:pt x="1608752" y="0"/>
                  </a:lnTo>
                </a:path>
              </a:pathLst>
            </a:custGeom>
            <a:ln w="1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5667471" y="5455373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 h="0">
                <a:moveTo>
                  <a:pt x="0" y="0"/>
                </a:moveTo>
                <a:lnTo>
                  <a:pt x="967768" y="0"/>
                </a:lnTo>
              </a:path>
            </a:pathLst>
          </a:custGeom>
          <a:ln w="17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82470" y="5454989"/>
            <a:ext cx="939800" cy="523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250" spc="30" i="1">
                <a:latin typeface="Times New Roman"/>
                <a:cs typeface="Times New Roman"/>
              </a:rPr>
              <a:t>k</a:t>
            </a:r>
            <a:r>
              <a:rPr dirty="0" sz="3250" spc="-250" i="1">
                <a:latin typeface="Times New Roman"/>
                <a:cs typeface="Times New Roman"/>
              </a:rPr>
              <a:t> </a:t>
            </a:r>
            <a:r>
              <a:rPr dirty="0" sz="3250" spc="35">
                <a:latin typeface="Times New Roman"/>
                <a:cs typeface="Times New Roman"/>
              </a:rPr>
              <a:t>*</a:t>
            </a:r>
            <a:r>
              <a:rPr dirty="0" sz="3250" spc="-395">
                <a:latin typeface="Times New Roman"/>
                <a:cs typeface="Times New Roman"/>
              </a:rPr>
              <a:t> </a:t>
            </a:r>
            <a:r>
              <a:rPr dirty="0" sz="3250" spc="5" i="1">
                <a:latin typeface="Times New Roman"/>
                <a:cs typeface="Times New Roman"/>
              </a:rPr>
              <a:t>R</a:t>
            </a:r>
            <a:r>
              <a:rPr dirty="0" sz="1900" spc="20" i="1">
                <a:latin typeface="Times New Roman"/>
                <a:cs typeface="Times New Roman"/>
              </a:rPr>
              <a:t>L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6504" y="5454989"/>
            <a:ext cx="1424940" cy="523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250" spc="204">
                <a:latin typeface="Times New Roman"/>
                <a:cs typeface="Times New Roman"/>
              </a:rPr>
              <a:t>3</a:t>
            </a:r>
            <a:r>
              <a:rPr dirty="0" sz="3250" spc="35">
                <a:latin typeface="Times New Roman"/>
                <a:cs typeface="Times New Roman"/>
              </a:rPr>
              <a:t>*</a:t>
            </a:r>
            <a:r>
              <a:rPr dirty="0" sz="3250" spc="-484">
                <a:latin typeface="Times New Roman"/>
                <a:cs typeface="Times New Roman"/>
              </a:rPr>
              <a:t> </a:t>
            </a:r>
            <a:r>
              <a:rPr dirty="0" sz="3250" spc="30" i="1">
                <a:latin typeface="Times New Roman"/>
                <a:cs typeface="Times New Roman"/>
              </a:rPr>
              <a:t>k</a:t>
            </a:r>
            <a:r>
              <a:rPr dirty="0" sz="3250" spc="-254" i="1">
                <a:latin typeface="Times New Roman"/>
                <a:cs typeface="Times New Roman"/>
              </a:rPr>
              <a:t> </a:t>
            </a:r>
            <a:r>
              <a:rPr dirty="0" sz="3250" spc="35">
                <a:latin typeface="Times New Roman"/>
                <a:cs typeface="Times New Roman"/>
              </a:rPr>
              <a:t>*</a:t>
            </a:r>
            <a:r>
              <a:rPr dirty="0" sz="3250" spc="-390">
                <a:latin typeface="Times New Roman"/>
                <a:cs typeface="Times New Roman"/>
              </a:rPr>
              <a:t> </a:t>
            </a:r>
            <a:r>
              <a:rPr dirty="0" sz="3250" spc="-5" i="1">
                <a:latin typeface="Times New Roman"/>
                <a:cs typeface="Times New Roman"/>
              </a:rPr>
              <a:t>R</a:t>
            </a:r>
            <a:r>
              <a:rPr dirty="0" sz="1900" spc="20" i="1">
                <a:latin typeface="Times New Roman"/>
                <a:cs typeface="Times New Roman"/>
              </a:rPr>
              <a:t>L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74308" y="4871361"/>
            <a:ext cx="1076960" cy="523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250" spc="254">
                <a:latin typeface="Times New Roman"/>
                <a:cs typeface="Times New Roman"/>
              </a:rPr>
              <a:t>8</a:t>
            </a:r>
            <a:r>
              <a:rPr dirty="0" sz="3250" spc="45">
                <a:latin typeface="Times New Roman"/>
                <a:cs typeface="Times New Roman"/>
              </a:rPr>
              <a:t>*</a:t>
            </a:r>
            <a:r>
              <a:rPr dirty="0" sz="3250" spc="5" i="1">
                <a:latin typeface="Times New Roman"/>
                <a:cs typeface="Times New Roman"/>
              </a:rPr>
              <a:t>V</a:t>
            </a:r>
            <a:r>
              <a:rPr dirty="0" sz="1900" spc="-15" i="1">
                <a:latin typeface="Times New Roman"/>
                <a:cs typeface="Times New Roman"/>
              </a:rPr>
              <a:t>DD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86898" y="5132131"/>
            <a:ext cx="1671320" cy="523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50240" algn="l"/>
              </a:tabLst>
            </a:pPr>
            <a:r>
              <a:rPr dirty="0" sz="3250" i="1">
                <a:latin typeface="Times New Roman"/>
                <a:cs typeface="Times New Roman"/>
              </a:rPr>
              <a:t>V</a:t>
            </a:r>
            <a:r>
              <a:rPr dirty="0" sz="1900" spc="-95" i="1">
                <a:latin typeface="Times New Roman"/>
                <a:cs typeface="Times New Roman"/>
              </a:rPr>
              <a:t>I</a:t>
            </a:r>
            <a:r>
              <a:rPr dirty="0" sz="1900" spc="25" i="1">
                <a:latin typeface="Times New Roman"/>
                <a:cs typeface="Times New Roman"/>
              </a:rPr>
              <a:t>H</a:t>
            </a:r>
            <a:r>
              <a:rPr dirty="0" sz="1900" i="1">
                <a:latin typeface="Times New Roman"/>
                <a:cs typeface="Times New Roman"/>
              </a:rPr>
              <a:t>	</a:t>
            </a:r>
            <a:r>
              <a:rPr dirty="0" sz="3250" spc="40">
                <a:latin typeface="Symbol"/>
                <a:cs typeface="Symbol"/>
              </a:rPr>
              <a:t></a:t>
            </a:r>
            <a:r>
              <a:rPr dirty="0" sz="3250" spc="-400">
                <a:latin typeface="Times New Roman"/>
                <a:cs typeface="Times New Roman"/>
              </a:rPr>
              <a:t> </a:t>
            </a:r>
            <a:r>
              <a:rPr dirty="0" sz="3250" spc="5" i="1">
                <a:latin typeface="Times New Roman"/>
                <a:cs typeface="Times New Roman"/>
              </a:rPr>
              <a:t>V</a:t>
            </a:r>
            <a:r>
              <a:rPr dirty="0" sz="1900" spc="20" i="1">
                <a:latin typeface="Times New Roman"/>
                <a:cs typeface="Times New Roman"/>
              </a:rPr>
              <a:t>T</a:t>
            </a:r>
            <a:r>
              <a:rPr dirty="0" sz="1900" i="1">
                <a:latin typeface="Times New Roman"/>
                <a:cs typeface="Times New Roman"/>
              </a:rPr>
              <a:t> </a:t>
            </a:r>
            <a:r>
              <a:rPr dirty="0" sz="1900" spc="-155" i="1">
                <a:latin typeface="Times New Roman"/>
                <a:cs typeface="Times New Roman"/>
              </a:rPr>
              <a:t> </a:t>
            </a:r>
            <a:r>
              <a:rPr dirty="0" sz="3250" spc="40">
                <a:latin typeface="Symbol"/>
                <a:cs typeface="Symbol"/>
              </a:rPr>
              <a:t>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34697" y="4871361"/>
            <a:ext cx="236854" cy="523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250" spc="35">
                <a:latin typeface="Times New Roman"/>
                <a:cs typeface="Times New Roman"/>
              </a:rPr>
              <a:t>1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50078" y="5132131"/>
            <a:ext cx="257810" cy="523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250" spc="40">
                <a:latin typeface="Symbol"/>
                <a:cs typeface="Symbol"/>
              </a:rPr>
              <a:t></a:t>
            </a:r>
            <a:endParaRPr sz="32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57398" y="0"/>
            <a:ext cx="3031490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 spc="-5"/>
              <a:t>Calculating</a:t>
            </a:r>
            <a:r>
              <a:rPr dirty="0" u="none" spc="-140"/>
              <a:t> </a:t>
            </a:r>
            <a:r>
              <a:rPr dirty="0" u="none" spc="10"/>
              <a:t>V</a:t>
            </a:r>
            <a:r>
              <a:rPr dirty="0" u="none" baseline="-20964" sz="3975" spc="15"/>
              <a:t>IH</a:t>
            </a:r>
            <a:endParaRPr baseline="-20964" sz="3975"/>
          </a:p>
        </p:txBody>
      </p:sp>
      <p:sp>
        <p:nvSpPr>
          <p:cNvPr id="8" name="object 8"/>
          <p:cNvSpPr txBox="1"/>
          <p:nvPr/>
        </p:nvSpPr>
        <p:spPr>
          <a:xfrm>
            <a:off x="510844" y="3332810"/>
            <a:ext cx="7964805" cy="2561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2270" marR="3048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50">
                <a:latin typeface="Calibri"/>
                <a:cs typeface="Calibri"/>
              </a:rPr>
              <a:t>To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decrease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V</a:t>
            </a:r>
            <a:r>
              <a:rPr dirty="0" baseline="-19841" sz="3150">
                <a:latin typeface="Calibri"/>
                <a:cs typeface="Calibri"/>
              </a:rPr>
              <a:t>IH</a:t>
            </a:r>
            <a:r>
              <a:rPr dirty="0" baseline="-19841" sz="3150" spc="37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we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can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increase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kR</a:t>
            </a:r>
            <a:r>
              <a:rPr dirty="0" baseline="-19841" sz="3150" b="1">
                <a:latin typeface="Calibri"/>
                <a:cs typeface="Calibri"/>
              </a:rPr>
              <a:t>L</a:t>
            </a:r>
            <a:r>
              <a:rPr dirty="0" sz="3200">
                <a:latin typeface="Calibri"/>
                <a:cs typeface="Calibri"/>
              </a:rPr>
              <a:t>,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55">
                <a:latin typeface="Calibri"/>
                <a:cs typeface="Calibri"/>
              </a:rPr>
              <a:t>however,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this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increases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rising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delay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increases 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power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slightly</a:t>
            </a:r>
            <a:endParaRPr sz="3200">
              <a:latin typeface="Calibri"/>
              <a:cs typeface="Calibri"/>
            </a:endParaRPr>
          </a:p>
          <a:p>
            <a:pPr marL="382270" marR="28321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0">
                <a:latin typeface="Calibri"/>
                <a:cs typeface="Calibri"/>
              </a:rPr>
              <a:t>Changes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k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5">
                <a:latin typeface="Calibri"/>
                <a:cs typeface="Calibri"/>
              </a:rPr>
              <a:t>R</a:t>
            </a:r>
            <a:r>
              <a:rPr dirty="0" baseline="-19841" sz="3150" spc="7">
                <a:latin typeface="Calibri"/>
                <a:cs typeface="Calibri"/>
              </a:rPr>
              <a:t>L</a:t>
            </a:r>
            <a:r>
              <a:rPr dirty="0" baseline="-19841" sz="3150" spc="382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have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no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effect </a:t>
            </a:r>
            <a:r>
              <a:rPr dirty="0" sz="3200" spc="-10">
                <a:latin typeface="Calibri"/>
                <a:cs typeface="Calibri"/>
              </a:rPr>
              <a:t>on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V</a:t>
            </a:r>
            <a:r>
              <a:rPr dirty="0" baseline="-19841" sz="3150">
                <a:latin typeface="Calibri"/>
                <a:cs typeface="Calibri"/>
              </a:rPr>
              <a:t>OH</a:t>
            </a:r>
            <a:r>
              <a:rPr dirty="0" baseline="-19841" sz="3150" spc="39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so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its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possible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to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increase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10">
                <a:latin typeface="Calibri"/>
                <a:cs typeface="Calibri"/>
              </a:rPr>
              <a:t>NM</a:t>
            </a:r>
            <a:r>
              <a:rPr dirty="0" baseline="-19841" sz="3150" spc="15">
                <a:latin typeface="Calibri"/>
                <a:cs typeface="Calibri"/>
              </a:rPr>
              <a:t>H</a:t>
            </a:r>
            <a:endParaRPr baseline="-19841" sz="31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33541" y="1707024"/>
            <a:ext cx="3120390" cy="1028700"/>
            <a:chOff x="2533541" y="1707024"/>
            <a:chExt cx="3120390" cy="1028700"/>
          </a:xfrm>
        </p:grpSpPr>
        <p:sp>
          <p:nvSpPr>
            <p:cNvPr id="10" name="object 10"/>
            <p:cNvSpPr/>
            <p:nvPr/>
          </p:nvSpPr>
          <p:spPr>
            <a:xfrm>
              <a:off x="2542431" y="2267673"/>
              <a:ext cx="1711960" cy="101600"/>
            </a:xfrm>
            <a:custGeom>
              <a:avLst/>
              <a:gdLst/>
              <a:ahLst/>
              <a:cxnLst/>
              <a:rect l="l" t="t" r="r" b="b"/>
              <a:pathLst>
                <a:path w="1711960" h="101600">
                  <a:moveTo>
                    <a:pt x="271317" y="0"/>
                  </a:moveTo>
                  <a:lnTo>
                    <a:pt x="1711616" y="0"/>
                  </a:lnTo>
                </a:path>
                <a:path w="1711960" h="101600">
                  <a:moveTo>
                    <a:pt x="0" y="101356"/>
                  </a:moveTo>
                  <a:lnTo>
                    <a:pt x="52594" y="71103"/>
                  </a:lnTo>
                </a:path>
              </a:pathLst>
            </a:custGeom>
            <a:ln w="1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95026" y="2347766"/>
              <a:ext cx="76835" cy="370840"/>
            </a:xfrm>
            <a:custGeom>
              <a:avLst/>
              <a:gdLst/>
              <a:ahLst/>
              <a:cxnLst/>
              <a:rect l="l" t="t" r="r" b="b"/>
              <a:pathLst>
                <a:path w="76835" h="370839">
                  <a:moveTo>
                    <a:pt x="0" y="0"/>
                  </a:moveTo>
                  <a:lnTo>
                    <a:pt x="76805" y="370276"/>
                  </a:lnTo>
                </a:path>
              </a:pathLst>
            </a:custGeom>
            <a:ln w="34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80176" y="1715914"/>
              <a:ext cx="2964815" cy="1002665"/>
            </a:xfrm>
            <a:custGeom>
              <a:avLst/>
              <a:gdLst/>
              <a:ahLst/>
              <a:cxnLst/>
              <a:rect l="l" t="t" r="r" b="b"/>
              <a:pathLst>
                <a:path w="2964815" h="1002664">
                  <a:moveTo>
                    <a:pt x="0" y="1002128"/>
                  </a:moveTo>
                  <a:lnTo>
                    <a:pt x="101837" y="0"/>
                  </a:lnTo>
                </a:path>
                <a:path w="2964815" h="1002664">
                  <a:moveTo>
                    <a:pt x="101837" y="0"/>
                  </a:moveTo>
                  <a:lnTo>
                    <a:pt x="1608752" y="0"/>
                  </a:lnTo>
                </a:path>
                <a:path w="2964815" h="1002664">
                  <a:moveTo>
                    <a:pt x="1996885" y="551759"/>
                  </a:moveTo>
                  <a:lnTo>
                    <a:pt x="2964654" y="551759"/>
                  </a:lnTo>
                </a:path>
              </a:pathLst>
            </a:custGeom>
            <a:ln w="1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828795" y="1597249"/>
            <a:ext cx="2803525" cy="119316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167640">
              <a:lnSpc>
                <a:spcPct val="100000"/>
              </a:lnSpc>
              <a:spcBef>
                <a:spcPts val="790"/>
              </a:spcBef>
              <a:tabLst>
                <a:tab pos="2227580" algn="l"/>
              </a:tabLst>
            </a:pPr>
            <a:r>
              <a:rPr dirty="0" sz="3250" spc="65">
                <a:latin typeface="Times New Roman"/>
                <a:cs typeface="Times New Roman"/>
              </a:rPr>
              <a:t>8*</a:t>
            </a:r>
            <a:r>
              <a:rPr dirty="0" sz="3250" spc="65" i="1">
                <a:latin typeface="Times New Roman"/>
                <a:cs typeface="Times New Roman"/>
              </a:rPr>
              <a:t>V</a:t>
            </a:r>
            <a:r>
              <a:rPr dirty="0" sz="1900" spc="65" i="1">
                <a:latin typeface="Times New Roman"/>
                <a:cs typeface="Times New Roman"/>
              </a:rPr>
              <a:t>DD	</a:t>
            </a:r>
            <a:r>
              <a:rPr dirty="0" sz="3250" spc="35">
                <a:latin typeface="Times New Roman"/>
                <a:cs typeface="Times New Roman"/>
              </a:rPr>
              <a:t>1</a:t>
            </a:r>
            <a:endParaRPr sz="3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tabLst>
                <a:tab pos="1875789" algn="l"/>
              </a:tabLst>
            </a:pPr>
            <a:r>
              <a:rPr dirty="0" sz="3250" spc="204">
                <a:latin typeface="Times New Roman"/>
                <a:cs typeface="Times New Roman"/>
              </a:rPr>
              <a:t>3</a:t>
            </a:r>
            <a:r>
              <a:rPr dirty="0" sz="3250" spc="35">
                <a:latin typeface="Times New Roman"/>
                <a:cs typeface="Times New Roman"/>
              </a:rPr>
              <a:t>*</a:t>
            </a:r>
            <a:r>
              <a:rPr dirty="0" sz="3250" spc="-484">
                <a:latin typeface="Times New Roman"/>
                <a:cs typeface="Times New Roman"/>
              </a:rPr>
              <a:t> </a:t>
            </a:r>
            <a:r>
              <a:rPr dirty="0" sz="3250" spc="30" i="1">
                <a:latin typeface="Times New Roman"/>
                <a:cs typeface="Times New Roman"/>
              </a:rPr>
              <a:t>k</a:t>
            </a:r>
            <a:r>
              <a:rPr dirty="0" sz="3250" spc="-254" i="1">
                <a:latin typeface="Times New Roman"/>
                <a:cs typeface="Times New Roman"/>
              </a:rPr>
              <a:t> </a:t>
            </a:r>
            <a:r>
              <a:rPr dirty="0" sz="3250" spc="35">
                <a:latin typeface="Times New Roman"/>
                <a:cs typeface="Times New Roman"/>
              </a:rPr>
              <a:t>*</a:t>
            </a:r>
            <a:r>
              <a:rPr dirty="0" sz="3250" spc="-390">
                <a:latin typeface="Times New Roman"/>
                <a:cs typeface="Times New Roman"/>
              </a:rPr>
              <a:t> </a:t>
            </a:r>
            <a:r>
              <a:rPr dirty="0" sz="3250" spc="-5" i="1">
                <a:latin typeface="Times New Roman"/>
                <a:cs typeface="Times New Roman"/>
              </a:rPr>
              <a:t>R</a:t>
            </a:r>
            <a:r>
              <a:rPr dirty="0" sz="1900" spc="20" i="1">
                <a:latin typeface="Times New Roman"/>
                <a:cs typeface="Times New Roman"/>
              </a:rPr>
              <a:t>L</a:t>
            </a:r>
            <a:r>
              <a:rPr dirty="0" sz="1900" i="1">
                <a:latin typeface="Times New Roman"/>
                <a:cs typeface="Times New Roman"/>
              </a:rPr>
              <a:t>	</a:t>
            </a:r>
            <a:r>
              <a:rPr dirty="0" sz="3250" spc="30" i="1">
                <a:latin typeface="Times New Roman"/>
                <a:cs typeface="Times New Roman"/>
              </a:rPr>
              <a:t>k</a:t>
            </a:r>
            <a:r>
              <a:rPr dirty="0" sz="3250" spc="-250" i="1">
                <a:latin typeface="Times New Roman"/>
                <a:cs typeface="Times New Roman"/>
              </a:rPr>
              <a:t> </a:t>
            </a:r>
            <a:r>
              <a:rPr dirty="0" sz="3250" spc="35">
                <a:latin typeface="Times New Roman"/>
                <a:cs typeface="Times New Roman"/>
              </a:rPr>
              <a:t>*</a:t>
            </a:r>
            <a:r>
              <a:rPr dirty="0" sz="3250" spc="-395">
                <a:latin typeface="Times New Roman"/>
                <a:cs typeface="Times New Roman"/>
              </a:rPr>
              <a:t> </a:t>
            </a:r>
            <a:r>
              <a:rPr dirty="0" sz="3250" spc="5" i="1">
                <a:latin typeface="Times New Roman"/>
                <a:cs typeface="Times New Roman"/>
              </a:rPr>
              <a:t>R</a:t>
            </a:r>
            <a:r>
              <a:rPr dirty="0" sz="1900" spc="20" i="1">
                <a:latin typeface="Times New Roman"/>
                <a:cs typeface="Times New Roman"/>
              </a:rPr>
              <a:t>L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72369" y="1944431"/>
            <a:ext cx="245110" cy="523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3250" spc="40">
                <a:latin typeface="Symbol"/>
                <a:cs typeface="Symbol"/>
              </a:rPr>
              <a:t>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9189" y="1944431"/>
            <a:ext cx="1658620" cy="523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637540" algn="l"/>
              </a:tabLst>
            </a:pPr>
            <a:r>
              <a:rPr dirty="0" sz="3250" i="1">
                <a:latin typeface="Times New Roman"/>
                <a:cs typeface="Times New Roman"/>
              </a:rPr>
              <a:t>V</a:t>
            </a:r>
            <a:r>
              <a:rPr dirty="0" sz="1900" spc="-95" i="1">
                <a:latin typeface="Times New Roman"/>
                <a:cs typeface="Times New Roman"/>
              </a:rPr>
              <a:t>I</a:t>
            </a:r>
            <a:r>
              <a:rPr dirty="0" sz="1900" spc="25" i="1">
                <a:latin typeface="Times New Roman"/>
                <a:cs typeface="Times New Roman"/>
              </a:rPr>
              <a:t>H</a:t>
            </a:r>
            <a:r>
              <a:rPr dirty="0" sz="1900" i="1">
                <a:latin typeface="Times New Roman"/>
                <a:cs typeface="Times New Roman"/>
              </a:rPr>
              <a:t>	</a:t>
            </a:r>
            <a:r>
              <a:rPr dirty="0" sz="3250" spc="40">
                <a:latin typeface="Symbol"/>
                <a:cs typeface="Symbol"/>
              </a:rPr>
              <a:t></a:t>
            </a:r>
            <a:r>
              <a:rPr dirty="0" sz="3250" spc="-400">
                <a:latin typeface="Times New Roman"/>
                <a:cs typeface="Times New Roman"/>
              </a:rPr>
              <a:t> </a:t>
            </a:r>
            <a:r>
              <a:rPr dirty="0" sz="3250" spc="5" i="1">
                <a:latin typeface="Times New Roman"/>
                <a:cs typeface="Times New Roman"/>
              </a:rPr>
              <a:t>V</a:t>
            </a:r>
            <a:r>
              <a:rPr dirty="0" sz="1900" spc="20" i="1">
                <a:latin typeface="Times New Roman"/>
                <a:cs typeface="Times New Roman"/>
              </a:rPr>
              <a:t>T</a:t>
            </a:r>
            <a:r>
              <a:rPr dirty="0" sz="1900" i="1">
                <a:latin typeface="Times New Roman"/>
                <a:cs typeface="Times New Roman"/>
              </a:rPr>
              <a:t> </a:t>
            </a:r>
            <a:r>
              <a:rPr dirty="0" sz="1900" spc="-155" i="1">
                <a:latin typeface="Times New Roman"/>
                <a:cs typeface="Times New Roman"/>
              </a:rPr>
              <a:t> </a:t>
            </a:r>
            <a:r>
              <a:rPr dirty="0" sz="3250" spc="40">
                <a:latin typeface="Symbol"/>
                <a:cs typeface="Symbol"/>
              </a:rPr>
              <a:t>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3400" y="1371600"/>
            <a:ext cx="5410200" cy="1676400"/>
          </a:xfrm>
          <a:custGeom>
            <a:avLst/>
            <a:gdLst/>
            <a:ahLst/>
            <a:cxnLst/>
            <a:rect l="l" t="t" r="r" b="b"/>
            <a:pathLst>
              <a:path w="5410200" h="1676400">
                <a:moveTo>
                  <a:pt x="0" y="1676400"/>
                </a:moveTo>
                <a:lnTo>
                  <a:pt x="5410200" y="1676400"/>
                </a:lnTo>
                <a:lnTo>
                  <a:pt x="5410200" y="0"/>
                </a:lnTo>
                <a:lnTo>
                  <a:pt x="0" y="0"/>
                </a:lnTo>
                <a:lnTo>
                  <a:pt x="0" y="1676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244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10"/>
              <a:t>NMOS</a:t>
            </a:r>
            <a:r>
              <a:rPr dirty="0" spc="-80"/>
              <a:t> </a:t>
            </a:r>
            <a:r>
              <a:rPr dirty="0"/>
              <a:t>as</a:t>
            </a:r>
            <a:r>
              <a:rPr dirty="0" spc="-40"/>
              <a:t> </a:t>
            </a:r>
            <a:r>
              <a:rPr dirty="0"/>
              <a:t>Load</a:t>
            </a:r>
            <a:r>
              <a:rPr dirty="0" spc="-20"/>
              <a:t> </a:t>
            </a:r>
            <a:r>
              <a:rPr dirty="0" spc="-5"/>
              <a:t>Devices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844" y="923366"/>
            <a:ext cx="8107045" cy="4598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2270" marR="4445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0">
                <a:latin typeface="Calibri"/>
                <a:cs typeface="Calibri"/>
              </a:rPr>
              <a:t>The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resistor</a:t>
            </a:r>
            <a:r>
              <a:rPr dirty="0" sz="3200">
                <a:latin typeface="Calibri"/>
                <a:cs typeface="Calibri"/>
              </a:rPr>
              <a:t> load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(</a:t>
            </a:r>
            <a:r>
              <a:rPr dirty="0" sz="3200" b="1">
                <a:latin typeface="Calibri"/>
                <a:cs typeface="Calibri"/>
              </a:rPr>
              <a:t>R</a:t>
            </a:r>
            <a:r>
              <a:rPr dirty="0" baseline="-19841" sz="3150" b="1">
                <a:latin typeface="Calibri"/>
                <a:cs typeface="Calibri"/>
              </a:rPr>
              <a:t>L</a:t>
            </a:r>
            <a:r>
              <a:rPr dirty="0" sz="3200">
                <a:latin typeface="Calibri"/>
                <a:cs typeface="Calibri"/>
              </a:rPr>
              <a:t>)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requires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large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amount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of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chip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area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if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realized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standard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MOS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process</a:t>
            </a:r>
            <a:endParaRPr sz="3200">
              <a:latin typeface="Calibri"/>
              <a:cs typeface="Calibri"/>
            </a:endParaRPr>
          </a:p>
          <a:p>
            <a:pPr lvl="1" marL="781685" marR="247015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10">
                <a:latin typeface="Calibri"/>
                <a:cs typeface="Calibri"/>
              </a:rPr>
              <a:t>area </a:t>
            </a:r>
            <a:r>
              <a:rPr dirty="0" sz="2800" spc="-5">
                <a:latin typeface="Calibri"/>
                <a:cs typeface="Calibri"/>
              </a:rPr>
              <a:t>would be </a:t>
            </a:r>
            <a:r>
              <a:rPr dirty="0" sz="2800" spc="-10">
                <a:latin typeface="Calibri"/>
                <a:cs typeface="Calibri"/>
              </a:rPr>
              <a:t>more </a:t>
            </a:r>
            <a:r>
              <a:rPr dirty="0" sz="2800">
                <a:latin typeface="Calibri"/>
                <a:cs typeface="Calibri"/>
              </a:rPr>
              <a:t>than </a:t>
            </a:r>
            <a:r>
              <a:rPr dirty="0" sz="2800" spc="-5">
                <a:latin typeface="Calibri"/>
                <a:cs typeface="Calibri"/>
              </a:rPr>
              <a:t>100 </a:t>
            </a:r>
            <a:r>
              <a:rPr dirty="0" sz="2800">
                <a:latin typeface="Calibri"/>
                <a:cs typeface="Calibri"/>
              </a:rPr>
              <a:t>times </a:t>
            </a:r>
            <a:r>
              <a:rPr dirty="0" sz="2800" spc="-10">
                <a:latin typeface="Calibri"/>
                <a:cs typeface="Calibri"/>
              </a:rPr>
              <a:t>that </a:t>
            </a:r>
            <a:r>
              <a:rPr dirty="0" sz="2800">
                <a:latin typeface="Calibri"/>
                <a:cs typeface="Calibri"/>
              </a:rPr>
              <a:t>of a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transistor!</a:t>
            </a:r>
            <a:endParaRPr sz="2800">
              <a:latin typeface="Calibri"/>
              <a:cs typeface="Calibri"/>
            </a:endParaRPr>
          </a:p>
          <a:p>
            <a:pPr lvl="1" marL="781685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 spc="-5">
                <a:latin typeface="Calibri"/>
                <a:cs typeface="Calibri"/>
              </a:rPr>
              <a:t>It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would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also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result </a:t>
            </a:r>
            <a:r>
              <a:rPr dirty="0" sz="2800">
                <a:latin typeface="Calibri"/>
                <a:cs typeface="Calibri"/>
              </a:rPr>
              <a:t>in </a:t>
            </a:r>
            <a:r>
              <a:rPr dirty="0" sz="2800" spc="5">
                <a:latin typeface="Calibri"/>
                <a:cs typeface="Calibri"/>
              </a:rPr>
              <a:t>a</a:t>
            </a:r>
            <a:r>
              <a:rPr dirty="0" sz="2800" spc="-15">
                <a:latin typeface="Calibri"/>
                <a:cs typeface="Calibri"/>
              </a:rPr>
              <a:t> large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Rise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382270" marR="30480" indent="-344805">
              <a:lnSpc>
                <a:spcPct val="100000"/>
              </a:lnSpc>
              <a:spcBef>
                <a:spcPts val="755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0">
                <a:latin typeface="Calibri"/>
                <a:cs typeface="Calibri"/>
              </a:rPr>
              <a:t>Consequently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resistors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are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rarely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used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as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loads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MOS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digital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circuits</a:t>
            </a:r>
            <a:endParaRPr sz="3200">
              <a:latin typeface="Calibri"/>
              <a:cs typeface="Calibri"/>
            </a:endParaRPr>
          </a:p>
          <a:p>
            <a:pPr marL="382270" marR="79375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5">
                <a:latin typeface="Calibri"/>
                <a:cs typeface="Calibri"/>
              </a:rPr>
              <a:t>Instead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 NMOS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transistor</a:t>
            </a:r>
            <a:r>
              <a:rPr dirty="0" sz="3200">
                <a:latin typeface="Calibri"/>
                <a:cs typeface="Calibri"/>
              </a:rPr>
              <a:t> is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used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to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perform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function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of </a:t>
            </a:r>
            <a:r>
              <a:rPr dirty="0" sz="3200" spc="-5">
                <a:latin typeface="Calibri"/>
                <a:cs typeface="Calibri"/>
              </a:rPr>
              <a:t>a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5">
                <a:latin typeface="Calibri"/>
                <a:cs typeface="Calibri"/>
              </a:rPr>
              <a:t>pull-up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55">
                <a:latin typeface="Calibri"/>
                <a:cs typeface="Calibri"/>
              </a:rPr>
              <a:t>resistor.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1447799"/>
            <a:ext cx="8229600" cy="5410200"/>
            <a:chOff x="457200" y="1447799"/>
            <a:chExt cx="8229600" cy="5410200"/>
          </a:xfrm>
        </p:grpSpPr>
        <p:sp>
          <p:nvSpPr>
            <p:cNvPr id="6" name="object 6"/>
            <p:cNvSpPr/>
            <p:nvPr/>
          </p:nvSpPr>
          <p:spPr>
            <a:xfrm>
              <a:off x="457200" y="6629399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0" y="1447799"/>
              <a:ext cx="3725545" cy="54101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7754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25"/>
              <a:t>Saturated</a:t>
            </a:r>
            <a:r>
              <a:rPr dirty="0" spc="-55"/>
              <a:t> </a:t>
            </a:r>
            <a:r>
              <a:rPr dirty="0" spc="-5"/>
              <a:t>Enhancement</a:t>
            </a:r>
            <a:r>
              <a:rPr dirty="0" spc="-80"/>
              <a:t> </a:t>
            </a:r>
            <a:r>
              <a:rPr dirty="0"/>
              <a:t>Load</a:t>
            </a:r>
            <a:r>
              <a:rPr dirty="0" spc="-15"/>
              <a:t> </a:t>
            </a:r>
            <a:r>
              <a:rPr dirty="0" spc="-25"/>
              <a:t>Inverter	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0131" y="2717368"/>
            <a:ext cx="121158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">
                <a:solidFill>
                  <a:srgbClr val="C00000"/>
                </a:solidFill>
                <a:latin typeface="Calibri"/>
                <a:cs typeface="Calibri"/>
              </a:rPr>
              <a:t>Pull-up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transistor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5845" y="4672329"/>
            <a:ext cx="128016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dirty="0" sz="2400" spc="15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ll</a:t>
            </a:r>
            <a:r>
              <a:rPr dirty="0" sz="2400" spc="5">
                <a:solidFill>
                  <a:srgbClr val="C00000"/>
                </a:solidFill>
                <a:latin typeface="Calibri"/>
                <a:cs typeface="Calibri"/>
              </a:rPr>
              <a:t>-d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2400" spc="-15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n 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transistor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9444" y="1304620"/>
            <a:ext cx="2850515" cy="8807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96215" marR="30480" indent="-158750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242570" algn="l"/>
              </a:tabLst>
            </a:pPr>
            <a:r>
              <a:rPr dirty="0"/>
              <a:t>	</a:t>
            </a:r>
            <a:r>
              <a:rPr dirty="0" sz="2800" spc="5" b="1">
                <a:latin typeface="Calibri"/>
                <a:cs typeface="Calibri"/>
              </a:rPr>
              <a:t>G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pull-up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connected </a:t>
            </a:r>
            <a:r>
              <a:rPr dirty="0" sz="2800" spc="-15">
                <a:latin typeface="Calibri"/>
                <a:cs typeface="Calibri"/>
              </a:rPr>
              <a:t>to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V</a:t>
            </a:r>
            <a:r>
              <a:rPr dirty="0" baseline="-19519" sz="2775" spc="7" b="1">
                <a:latin typeface="Calibri"/>
                <a:cs typeface="Calibri"/>
              </a:rPr>
              <a:t>DD</a:t>
            </a:r>
            <a:endParaRPr baseline="-19519" sz="277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844" y="2445257"/>
            <a:ext cx="3044825" cy="1734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17170" marR="5080" indent="-21717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217170" algn="l"/>
              </a:tabLst>
            </a:pP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10">
                <a:latin typeface="Calibri"/>
                <a:cs typeface="Calibri"/>
              </a:rPr>
              <a:t>transistor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working </a:t>
            </a:r>
            <a:r>
              <a:rPr dirty="0" sz="2800">
                <a:latin typeface="Calibri"/>
                <a:cs typeface="Calibri"/>
              </a:rPr>
              <a:t>in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saturation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mode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or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cut-off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mode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9444" y="4579747"/>
            <a:ext cx="3487420" cy="2161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8765" marR="30480" indent="-24130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242570" algn="l"/>
              </a:tabLst>
            </a:pP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10">
                <a:latin typeface="Calibri"/>
                <a:cs typeface="Calibri"/>
              </a:rPr>
              <a:t>relative </a:t>
            </a:r>
            <a:r>
              <a:rPr dirty="0" sz="2800" spc="-15">
                <a:latin typeface="Calibri"/>
                <a:cs typeface="Calibri"/>
              </a:rPr>
              <a:t>sizes </a:t>
            </a:r>
            <a:r>
              <a:rPr dirty="0" sz="2800" spc="-5">
                <a:latin typeface="Calibri"/>
                <a:cs typeface="Calibri"/>
              </a:rPr>
              <a:t>of 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 two </a:t>
            </a:r>
            <a:r>
              <a:rPr dirty="0" sz="2800" spc="-15">
                <a:latin typeface="Calibri"/>
                <a:cs typeface="Calibri"/>
              </a:rPr>
              <a:t>transistors </a:t>
            </a:r>
            <a:r>
              <a:rPr dirty="0" sz="2800" spc="-10">
                <a:latin typeface="Calibri"/>
                <a:cs typeface="Calibri"/>
              </a:rPr>
              <a:t> determine </a:t>
            </a:r>
            <a:r>
              <a:rPr dirty="0" sz="2800" spc="-5">
                <a:latin typeface="Calibri"/>
                <a:cs typeface="Calibri"/>
              </a:rPr>
              <a:t>the output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voltages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(must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ensure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V</a:t>
            </a:r>
            <a:r>
              <a:rPr dirty="0" baseline="-19519" sz="2775" spc="-15" b="1">
                <a:latin typeface="Calibri"/>
                <a:cs typeface="Calibri"/>
              </a:rPr>
              <a:t>OL</a:t>
            </a:r>
            <a:r>
              <a:rPr dirty="0" baseline="-19519" sz="2775" spc="262" b="1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&lt; </a:t>
            </a:r>
            <a:r>
              <a:rPr dirty="0" sz="2800" spc="5" b="1">
                <a:latin typeface="Calibri"/>
                <a:cs typeface="Calibri"/>
              </a:rPr>
              <a:t>V</a:t>
            </a:r>
            <a:r>
              <a:rPr dirty="0" baseline="-19519" sz="2775" spc="7" b="1">
                <a:latin typeface="Calibri"/>
                <a:cs typeface="Calibri"/>
              </a:rPr>
              <a:t>T</a:t>
            </a:r>
            <a:r>
              <a:rPr dirty="0" sz="2800" spc="5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1447799"/>
            <a:ext cx="8229600" cy="5410200"/>
            <a:chOff x="457200" y="1447799"/>
            <a:chExt cx="8229600" cy="5410200"/>
          </a:xfrm>
        </p:grpSpPr>
        <p:sp>
          <p:nvSpPr>
            <p:cNvPr id="6" name="object 6"/>
            <p:cNvSpPr/>
            <p:nvPr/>
          </p:nvSpPr>
          <p:spPr>
            <a:xfrm>
              <a:off x="457200" y="6629399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0" y="1447799"/>
              <a:ext cx="3725545" cy="54101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7754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25"/>
              <a:t>Saturated</a:t>
            </a:r>
            <a:r>
              <a:rPr dirty="0" spc="-55"/>
              <a:t> </a:t>
            </a:r>
            <a:r>
              <a:rPr dirty="0" spc="-5"/>
              <a:t>Enhancement</a:t>
            </a:r>
            <a:r>
              <a:rPr dirty="0" spc="-80"/>
              <a:t> </a:t>
            </a:r>
            <a:r>
              <a:rPr dirty="0"/>
              <a:t>Load</a:t>
            </a:r>
            <a:r>
              <a:rPr dirty="0" spc="-15"/>
              <a:t> </a:t>
            </a:r>
            <a:r>
              <a:rPr dirty="0" spc="-25"/>
              <a:t>Inverter	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0131" y="2717368"/>
            <a:ext cx="121158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">
                <a:solidFill>
                  <a:srgbClr val="C00000"/>
                </a:solidFill>
                <a:latin typeface="Calibri"/>
                <a:cs typeface="Calibri"/>
              </a:rPr>
              <a:t>Pull-up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transistor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5845" y="4672329"/>
            <a:ext cx="128016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dirty="0" sz="2400" spc="15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ll</a:t>
            </a:r>
            <a:r>
              <a:rPr dirty="0" sz="2400" spc="5">
                <a:solidFill>
                  <a:srgbClr val="C00000"/>
                </a:solidFill>
                <a:latin typeface="Calibri"/>
                <a:cs typeface="Calibri"/>
              </a:rPr>
              <a:t>-d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2400" spc="-15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n 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transistor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4844" y="1304620"/>
            <a:ext cx="3993515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244475" algn="l"/>
              </a:tabLst>
            </a:pPr>
            <a:r>
              <a:rPr dirty="0" sz="3200" spc="-15">
                <a:latin typeface="Calibri"/>
                <a:cs typeface="Calibri"/>
              </a:rPr>
              <a:t>Advantages:</a:t>
            </a:r>
            <a:endParaRPr sz="3200">
              <a:latin typeface="Calibri"/>
              <a:cs typeface="Calibri"/>
            </a:endParaRPr>
          </a:p>
          <a:p>
            <a:pPr lvl="1" marL="683260" indent="-213995">
              <a:lnSpc>
                <a:spcPct val="100000"/>
              </a:lnSpc>
              <a:buChar char="-"/>
              <a:tabLst>
                <a:tab pos="683895" algn="l"/>
              </a:tabLst>
            </a:pPr>
            <a:r>
              <a:rPr dirty="0" sz="3200" spc="-5">
                <a:latin typeface="Calibri"/>
                <a:cs typeface="Calibri"/>
              </a:rPr>
              <a:t>Single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power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supply</a:t>
            </a:r>
            <a:endParaRPr sz="3200">
              <a:latin typeface="Calibri"/>
              <a:cs typeface="Calibri"/>
            </a:endParaRPr>
          </a:p>
          <a:p>
            <a:pPr lvl="1" marL="683260" indent="-213995">
              <a:lnSpc>
                <a:spcPct val="100000"/>
              </a:lnSpc>
              <a:buChar char="-"/>
              <a:tabLst>
                <a:tab pos="683895" algn="l"/>
              </a:tabLst>
            </a:pPr>
            <a:r>
              <a:rPr dirty="0" sz="3200" spc="-10">
                <a:latin typeface="Calibri"/>
                <a:cs typeface="Calibri"/>
              </a:rPr>
              <a:t>Simple </a:t>
            </a:r>
            <a:r>
              <a:rPr dirty="0" sz="3200" spc="-20">
                <a:latin typeface="Calibri"/>
                <a:cs typeface="Calibri"/>
              </a:rPr>
              <a:t>Fabrication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444" y="3417773"/>
            <a:ext cx="3385185" cy="1585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9240" indent="-23177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269875" algn="l"/>
              </a:tabLst>
            </a:pPr>
            <a:r>
              <a:rPr dirty="0" sz="3200" spc="-15">
                <a:latin typeface="Calibri"/>
                <a:cs typeface="Calibri"/>
              </a:rPr>
              <a:t>Disadvantages:</a:t>
            </a:r>
            <a:endParaRPr sz="3200">
              <a:latin typeface="Calibri"/>
              <a:cs typeface="Calibri"/>
            </a:endParaRPr>
          </a:p>
          <a:p>
            <a:pPr lvl="1" marL="727075" indent="-232410">
              <a:lnSpc>
                <a:spcPct val="100000"/>
              </a:lnSpc>
              <a:buFont typeface="Microsoft Sans Serif"/>
              <a:buChar char="•"/>
              <a:tabLst>
                <a:tab pos="727710" algn="l"/>
              </a:tabLst>
            </a:pPr>
            <a:r>
              <a:rPr dirty="0" sz="3200" spc="-10" b="1">
                <a:latin typeface="Calibri"/>
                <a:cs typeface="Calibri"/>
              </a:rPr>
              <a:t>V</a:t>
            </a:r>
            <a:r>
              <a:rPr dirty="0" baseline="-19841" sz="3150" spc="-15" b="1">
                <a:latin typeface="Calibri"/>
                <a:cs typeface="Calibri"/>
              </a:rPr>
              <a:t>OH</a:t>
            </a:r>
            <a:r>
              <a:rPr dirty="0" baseline="-19841" sz="3150" spc="367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limited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to</a:t>
            </a:r>
            <a:endParaRPr sz="3200">
              <a:latin typeface="Calibri"/>
              <a:cs typeface="Calibri"/>
            </a:endParaRPr>
          </a:p>
          <a:p>
            <a:pPr marL="769620">
              <a:lnSpc>
                <a:spcPct val="100000"/>
              </a:lnSpc>
              <a:spcBef>
                <a:spcPts val="770"/>
              </a:spcBef>
            </a:pPr>
            <a:r>
              <a:rPr dirty="0" baseline="13020" sz="4800" spc="15" b="1">
                <a:latin typeface="Calibri"/>
                <a:cs typeface="Calibri"/>
              </a:rPr>
              <a:t>V</a:t>
            </a:r>
            <a:r>
              <a:rPr dirty="0" sz="2100" spc="10" b="1">
                <a:latin typeface="Calibri"/>
                <a:cs typeface="Calibri"/>
              </a:rPr>
              <a:t>DD</a:t>
            </a:r>
            <a:r>
              <a:rPr dirty="0" sz="2100" spc="215" b="1">
                <a:latin typeface="Calibri"/>
                <a:cs typeface="Calibri"/>
              </a:rPr>
              <a:t> </a:t>
            </a:r>
            <a:r>
              <a:rPr dirty="0" baseline="13020" sz="4800" spc="-7">
                <a:latin typeface="Calibri"/>
                <a:cs typeface="Calibri"/>
              </a:rPr>
              <a:t>-</a:t>
            </a:r>
            <a:r>
              <a:rPr dirty="0" baseline="13020" sz="4800" spc="-30">
                <a:latin typeface="Calibri"/>
                <a:cs typeface="Calibri"/>
              </a:rPr>
              <a:t> </a:t>
            </a:r>
            <a:r>
              <a:rPr dirty="0" baseline="13020" sz="4800" spc="7" b="1">
                <a:latin typeface="Calibri"/>
                <a:cs typeface="Calibri"/>
              </a:rPr>
              <a:t>V</a:t>
            </a:r>
            <a:r>
              <a:rPr dirty="0" sz="2100" spc="5" b="1">
                <a:latin typeface="Calibri"/>
                <a:cs typeface="Calibri"/>
              </a:rPr>
              <a:t>TL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1142999"/>
            <a:ext cx="8686800" cy="5715000"/>
            <a:chOff x="457200" y="1142999"/>
            <a:chExt cx="8686800" cy="5715000"/>
          </a:xfrm>
        </p:grpSpPr>
        <p:sp>
          <p:nvSpPr>
            <p:cNvPr id="6" name="object 6"/>
            <p:cNvSpPr/>
            <p:nvPr/>
          </p:nvSpPr>
          <p:spPr>
            <a:xfrm>
              <a:off x="457200" y="6629399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5819" y="1142999"/>
              <a:ext cx="3988180" cy="571499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4330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5"/>
              <a:t>Linear</a:t>
            </a:r>
            <a:r>
              <a:rPr dirty="0" spc="-50"/>
              <a:t> </a:t>
            </a:r>
            <a:r>
              <a:rPr dirty="0" spc="-5"/>
              <a:t>Enhancement</a:t>
            </a:r>
            <a:r>
              <a:rPr dirty="0" spc="-85"/>
              <a:t> </a:t>
            </a:r>
            <a:r>
              <a:rPr dirty="0"/>
              <a:t>Load</a:t>
            </a:r>
            <a:r>
              <a:rPr dirty="0" spc="-25"/>
              <a:t> Inverter	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744" y="1304620"/>
            <a:ext cx="3545204" cy="41554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08915" marR="70485" indent="-158750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255270" algn="l"/>
              </a:tabLst>
            </a:pPr>
            <a:r>
              <a:rPr dirty="0"/>
              <a:t>	</a:t>
            </a:r>
            <a:r>
              <a:rPr dirty="0" sz="2800" spc="5" b="1">
                <a:latin typeface="Calibri"/>
                <a:cs typeface="Calibri"/>
              </a:rPr>
              <a:t>G </a:t>
            </a:r>
            <a:r>
              <a:rPr dirty="0" sz="2800">
                <a:latin typeface="Calibri"/>
                <a:cs typeface="Calibri"/>
              </a:rPr>
              <a:t>of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>
                <a:latin typeface="Calibri"/>
                <a:cs typeface="Calibri"/>
              </a:rPr>
              <a:t>pull-up is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connected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5" b="1">
                <a:latin typeface="Calibri"/>
                <a:cs typeface="Calibri"/>
              </a:rPr>
              <a:t>V</a:t>
            </a:r>
            <a:r>
              <a:rPr dirty="0" baseline="-19519" sz="2775" spc="-7" b="1">
                <a:latin typeface="Calibri"/>
                <a:cs typeface="Calibri"/>
              </a:rPr>
              <a:t>GG</a:t>
            </a:r>
            <a:r>
              <a:rPr dirty="0" baseline="-19519" sz="2775" b="1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such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that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V</a:t>
            </a:r>
            <a:r>
              <a:rPr dirty="0" baseline="-19519" sz="2775" spc="-7" b="1">
                <a:latin typeface="Calibri"/>
                <a:cs typeface="Calibri"/>
              </a:rPr>
              <a:t>GG</a:t>
            </a:r>
            <a:r>
              <a:rPr dirty="0" baseline="-19519" sz="2775" spc="-52" b="1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&gt;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V</a:t>
            </a:r>
            <a:r>
              <a:rPr dirty="0" baseline="-19519" sz="2775" spc="7" b="1">
                <a:latin typeface="Calibri"/>
                <a:cs typeface="Calibri"/>
              </a:rPr>
              <a:t>DD</a:t>
            </a:r>
            <a:r>
              <a:rPr dirty="0" baseline="-19519" sz="2775" spc="292" b="1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+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10" b="1">
                <a:latin typeface="Calibri"/>
                <a:cs typeface="Calibri"/>
              </a:rPr>
              <a:t>V</a:t>
            </a:r>
            <a:r>
              <a:rPr dirty="0" baseline="-19519" sz="2775" spc="15" b="1">
                <a:latin typeface="Calibri"/>
                <a:cs typeface="Calibri"/>
              </a:rPr>
              <a:t>TL</a:t>
            </a:r>
            <a:endParaRPr baseline="-19519" sz="2775">
              <a:latin typeface="Calibri"/>
              <a:cs typeface="Calibri"/>
            </a:endParaRPr>
          </a:p>
          <a:p>
            <a:pPr marL="291465" marR="987425" indent="-241300">
              <a:lnSpc>
                <a:spcPct val="100000"/>
              </a:lnSpc>
              <a:spcBef>
                <a:spcPts val="2260"/>
              </a:spcBef>
              <a:buFont typeface="Microsoft Sans Serif"/>
              <a:buChar char="•"/>
              <a:tabLst>
                <a:tab pos="255270" algn="l"/>
              </a:tabLst>
            </a:pP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transistor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working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marL="291465" marR="43180">
              <a:lnSpc>
                <a:spcPct val="100000"/>
              </a:lnSpc>
            </a:pPr>
            <a:r>
              <a:rPr dirty="0" sz="2800">
                <a:latin typeface="Calibri"/>
                <a:cs typeface="Calibri"/>
              </a:rPr>
              <a:t>linear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mode</a:t>
            </a:r>
            <a:r>
              <a:rPr dirty="0" sz="2800" spc="-15">
                <a:latin typeface="Calibri"/>
                <a:cs typeface="Calibri"/>
              </a:rPr>
              <a:t> for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all</a:t>
            </a:r>
            <a:r>
              <a:rPr dirty="0" sz="2800" spc="-10">
                <a:latin typeface="Calibri"/>
                <a:cs typeface="Calibri"/>
              </a:rPr>
              <a:t> the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range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 </a:t>
            </a:r>
            <a:r>
              <a:rPr dirty="0" sz="2800" spc="-10" b="1">
                <a:latin typeface="Calibri"/>
                <a:cs typeface="Calibri"/>
              </a:rPr>
              <a:t>V</a:t>
            </a:r>
            <a:r>
              <a:rPr dirty="0" baseline="-19519" sz="2775" spc="-15" b="1">
                <a:latin typeface="Calibri"/>
                <a:cs typeface="Calibri"/>
              </a:rPr>
              <a:t>OH</a:t>
            </a:r>
            <a:endParaRPr baseline="-19519" sz="2775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Calibri"/>
              <a:cs typeface="Calibri"/>
            </a:endParaRPr>
          </a:p>
          <a:p>
            <a:pPr marL="254635" indent="-204470">
              <a:lnSpc>
                <a:spcPct val="100000"/>
              </a:lnSpc>
              <a:buFont typeface="Microsoft Sans Serif"/>
              <a:buChar char="•"/>
              <a:tabLst>
                <a:tab pos="255270" algn="l"/>
              </a:tabLst>
            </a:pPr>
            <a:r>
              <a:rPr dirty="0" sz="2800" spc="-10" b="1">
                <a:latin typeface="Calibri"/>
                <a:cs typeface="Calibri"/>
              </a:rPr>
              <a:t>V</a:t>
            </a:r>
            <a:r>
              <a:rPr dirty="0" baseline="-19519" sz="2775" spc="-15" b="1">
                <a:latin typeface="Calibri"/>
                <a:cs typeface="Calibri"/>
              </a:rPr>
              <a:t>OH</a:t>
            </a:r>
            <a:r>
              <a:rPr dirty="0" baseline="-19519" sz="2775" spc="240" b="1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can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reach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V</a:t>
            </a:r>
            <a:r>
              <a:rPr dirty="0" baseline="-19519" sz="2775" spc="7" b="1">
                <a:latin typeface="Calibri"/>
                <a:cs typeface="Calibri"/>
              </a:rPr>
              <a:t>DD</a:t>
            </a:r>
            <a:endParaRPr baseline="-19519" sz="277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1142999"/>
            <a:ext cx="8686800" cy="5715000"/>
            <a:chOff x="457200" y="1142999"/>
            <a:chExt cx="8686800" cy="5715000"/>
          </a:xfrm>
        </p:grpSpPr>
        <p:sp>
          <p:nvSpPr>
            <p:cNvPr id="6" name="object 6"/>
            <p:cNvSpPr/>
            <p:nvPr/>
          </p:nvSpPr>
          <p:spPr>
            <a:xfrm>
              <a:off x="457200" y="6629399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5819" y="1142999"/>
              <a:ext cx="3988180" cy="571499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4330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5"/>
              <a:t>Linear</a:t>
            </a:r>
            <a:r>
              <a:rPr dirty="0" spc="-50"/>
              <a:t> </a:t>
            </a:r>
            <a:r>
              <a:rPr dirty="0" spc="-5"/>
              <a:t>Enhancement</a:t>
            </a:r>
            <a:r>
              <a:rPr dirty="0" spc="-85"/>
              <a:t> </a:t>
            </a:r>
            <a:r>
              <a:rPr dirty="0"/>
              <a:t>Load</a:t>
            </a:r>
            <a:r>
              <a:rPr dirty="0" spc="-25"/>
              <a:t> Inverter	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744" y="1304620"/>
            <a:ext cx="4229735" cy="45827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54635" indent="-204470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255270" algn="l"/>
              </a:tabLst>
            </a:pPr>
            <a:r>
              <a:rPr dirty="0" sz="2800" spc="-10">
                <a:latin typeface="Calibri"/>
                <a:cs typeface="Calibri"/>
              </a:rPr>
              <a:t>Advantages:</a:t>
            </a:r>
            <a:endParaRPr sz="28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</a:pPr>
            <a:r>
              <a:rPr dirty="0" sz="2800">
                <a:latin typeface="Calibri"/>
                <a:cs typeface="Calibri"/>
              </a:rPr>
              <a:t>-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V</a:t>
            </a:r>
            <a:r>
              <a:rPr dirty="0" baseline="-19519" sz="2775" spc="-15" b="1">
                <a:latin typeface="Calibri"/>
                <a:cs typeface="Calibri"/>
              </a:rPr>
              <a:t>OH</a:t>
            </a:r>
            <a:r>
              <a:rPr dirty="0" baseline="-19519" sz="2775" spc="284" b="1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can reach </a:t>
            </a:r>
            <a:r>
              <a:rPr dirty="0" sz="2800" spc="-15">
                <a:latin typeface="Calibri"/>
                <a:cs typeface="Calibri"/>
              </a:rPr>
              <a:t>to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V</a:t>
            </a:r>
            <a:r>
              <a:rPr dirty="0" baseline="-19519" sz="2775" spc="7" b="1">
                <a:latin typeface="Calibri"/>
                <a:cs typeface="Calibri"/>
              </a:rPr>
              <a:t>DD</a:t>
            </a:r>
            <a:endParaRPr baseline="-19519" sz="2775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600">
              <a:latin typeface="Calibri"/>
              <a:cs typeface="Calibri"/>
            </a:endParaRPr>
          </a:p>
          <a:p>
            <a:pPr marL="254635" indent="-204470">
              <a:lnSpc>
                <a:spcPct val="100000"/>
              </a:lnSpc>
              <a:buFont typeface="Microsoft Sans Serif"/>
              <a:buChar char="•"/>
              <a:tabLst>
                <a:tab pos="255270" algn="l"/>
              </a:tabLst>
            </a:pPr>
            <a:r>
              <a:rPr dirty="0" sz="2800" spc="-10">
                <a:latin typeface="Calibri"/>
                <a:cs typeface="Calibri"/>
              </a:rPr>
              <a:t>Disadvantage:</a:t>
            </a:r>
            <a:endParaRPr sz="2800">
              <a:latin typeface="Calibri"/>
              <a:cs typeface="Calibri"/>
            </a:endParaRPr>
          </a:p>
          <a:p>
            <a:pPr marL="50800" marR="240665">
              <a:lnSpc>
                <a:spcPct val="100000"/>
              </a:lnSpc>
            </a:pPr>
            <a:r>
              <a:rPr dirty="0" sz="2800" spc="-5">
                <a:latin typeface="Calibri"/>
                <a:cs typeface="Calibri"/>
              </a:rPr>
              <a:t>-The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extra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voltage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source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associated </a:t>
            </a:r>
            <a:r>
              <a:rPr dirty="0" sz="2800">
                <a:latin typeface="Calibri"/>
                <a:cs typeface="Calibri"/>
              </a:rPr>
              <a:t>with additional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interconnections</a:t>
            </a:r>
            <a:endParaRPr sz="2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2800" spc="-15">
                <a:latin typeface="Calibri"/>
                <a:cs typeface="Calibri"/>
              </a:rPr>
              <a:t>(more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chip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area)</a:t>
            </a:r>
            <a:endParaRPr sz="2800">
              <a:latin typeface="Calibri"/>
              <a:cs typeface="Calibri"/>
            </a:endParaRPr>
          </a:p>
          <a:p>
            <a:pPr marL="50800" marR="17780">
              <a:lnSpc>
                <a:spcPct val="100000"/>
              </a:lnSpc>
            </a:pPr>
            <a:r>
              <a:rPr dirty="0" sz="2800">
                <a:latin typeface="Calibri"/>
                <a:cs typeface="Calibri"/>
              </a:rPr>
              <a:t>-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DC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power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dissipation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output </a:t>
            </a:r>
            <a:r>
              <a:rPr dirty="0" sz="2800" spc="5">
                <a:latin typeface="Calibri"/>
                <a:cs typeface="Calibri"/>
              </a:rPr>
              <a:t>low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9600"/>
            <a:chOff x="0" y="0"/>
            <a:chExt cx="9144000" cy="4419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7127" y="707008"/>
              <a:ext cx="2510672" cy="37125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10400" y="205740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57200" y="533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010400" y="205740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533400"/>
                  </a:moveTo>
                  <a:lnTo>
                    <a:pt x="457200" y="5334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6137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Solution?	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6244" y="824836"/>
            <a:ext cx="7473950" cy="515683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Depletion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Load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Inverter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35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15">
                <a:latin typeface="Calibri"/>
                <a:cs typeface="Calibri"/>
              </a:rPr>
              <a:t>Better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noise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margins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33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5">
                <a:latin typeface="Calibri"/>
                <a:cs typeface="Calibri"/>
              </a:rPr>
              <a:t>Single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power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supply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34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5">
                <a:latin typeface="Calibri"/>
                <a:cs typeface="Calibri"/>
              </a:rPr>
              <a:t>Smaller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overall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 lvl="1" marL="710565" marR="2439670" indent="-241300">
              <a:lnSpc>
                <a:spcPts val="3700"/>
              </a:lnSpc>
              <a:spcBef>
                <a:spcPts val="17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/>
              <a:t>	</a:t>
            </a:r>
            <a:r>
              <a:rPr dirty="0" sz="2800" spc="-10">
                <a:latin typeface="Calibri"/>
                <a:cs typeface="Calibri"/>
              </a:rPr>
              <a:t>More </a:t>
            </a:r>
            <a:r>
              <a:rPr dirty="0" sz="2800" spc="-15">
                <a:latin typeface="Calibri"/>
                <a:cs typeface="Calibri"/>
              </a:rPr>
              <a:t>complicated </a:t>
            </a:r>
            <a:r>
              <a:rPr dirty="0" sz="2800" spc="-10">
                <a:latin typeface="Calibri"/>
                <a:cs typeface="Calibri"/>
              </a:rPr>
              <a:t>fabrication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process</a:t>
            </a:r>
            <a:endParaRPr sz="28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19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CMOS </a:t>
            </a:r>
            <a:r>
              <a:rPr dirty="0" sz="3200" spc="-20">
                <a:latin typeface="Calibri"/>
                <a:cs typeface="Calibri"/>
              </a:rPr>
              <a:t>Inverter</a:t>
            </a:r>
            <a:endParaRPr sz="3200">
              <a:latin typeface="Calibri"/>
              <a:cs typeface="Calibri"/>
            </a:endParaRPr>
          </a:p>
          <a:p>
            <a:pPr lvl="1" marL="756285" marR="5080" indent="-287020">
              <a:lnSpc>
                <a:spcPts val="3030"/>
              </a:lnSpc>
              <a:spcBef>
                <a:spcPts val="73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10">
                <a:latin typeface="Calibri"/>
                <a:cs typeface="Calibri"/>
              </a:rPr>
              <a:t>Steady-state</a:t>
            </a:r>
            <a:r>
              <a:rPr dirty="0" sz="2800" spc="-9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power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dissipation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negligible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(only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due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leakage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currents)</a:t>
            </a:r>
            <a:endParaRPr sz="2800">
              <a:latin typeface="Calibri"/>
              <a:cs typeface="Calibri"/>
            </a:endParaRPr>
          </a:p>
          <a:p>
            <a:pPr lvl="1" marL="756285" marR="239395" indent="-287020">
              <a:lnSpc>
                <a:spcPts val="3030"/>
              </a:lnSpc>
              <a:spcBef>
                <a:spcPts val="66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20">
                <a:latin typeface="Calibri"/>
                <a:cs typeface="Calibri"/>
              </a:rPr>
              <a:t>VTC </a:t>
            </a:r>
            <a:r>
              <a:rPr dirty="0" sz="2800" spc="-25">
                <a:latin typeface="Calibri"/>
                <a:cs typeface="Calibri"/>
              </a:rPr>
              <a:t>Transition </a:t>
            </a:r>
            <a:r>
              <a:rPr dirty="0" sz="2800">
                <a:latin typeface="Calibri"/>
                <a:cs typeface="Calibri"/>
              </a:rPr>
              <a:t>is very </a:t>
            </a:r>
            <a:r>
              <a:rPr dirty="0" sz="2800" spc="-5">
                <a:latin typeface="Calibri"/>
                <a:cs typeface="Calibri"/>
              </a:rPr>
              <a:t>sharp (close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>
                <a:latin typeface="Calibri"/>
                <a:cs typeface="Calibri"/>
              </a:rPr>
              <a:t>an ideal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inverter)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64300" y="825449"/>
            <a:ext cx="1210310" cy="2083435"/>
            <a:chOff x="6464300" y="825449"/>
            <a:chExt cx="1210310" cy="2083435"/>
          </a:xfrm>
        </p:grpSpPr>
        <p:sp>
          <p:nvSpPr>
            <p:cNvPr id="12" name="object 12"/>
            <p:cNvSpPr/>
            <p:nvPr/>
          </p:nvSpPr>
          <p:spPr>
            <a:xfrm>
              <a:off x="6477000" y="838149"/>
              <a:ext cx="838200" cy="1031875"/>
            </a:xfrm>
            <a:custGeom>
              <a:avLst/>
              <a:gdLst/>
              <a:ahLst/>
              <a:cxnLst/>
              <a:rect l="l" t="t" r="r" b="b"/>
              <a:pathLst>
                <a:path w="838200" h="1031875">
                  <a:moveTo>
                    <a:pt x="0" y="1031544"/>
                  </a:moveTo>
                  <a:lnTo>
                    <a:pt x="838200" y="1031544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103154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58000" y="1905000"/>
              <a:ext cx="582295" cy="0"/>
            </a:xfrm>
            <a:custGeom>
              <a:avLst/>
              <a:gdLst/>
              <a:ahLst/>
              <a:cxnLst/>
              <a:rect l="l" t="t" r="r" b="b"/>
              <a:pathLst>
                <a:path w="582295" h="0">
                  <a:moveTo>
                    <a:pt x="582295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58000" y="23622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816609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58000" y="1869694"/>
              <a:ext cx="0" cy="465455"/>
            </a:xfrm>
            <a:custGeom>
              <a:avLst/>
              <a:gdLst/>
              <a:ahLst/>
              <a:cxnLst/>
              <a:rect l="l" t="t" r="r" b="b"/>
              <a:pathLst>
                <a:path w="0" h="465455">
                  <a:moveTo>
                    <a:pt x="0" y="0"/>
                  </a:moveTo>
                  <a:lnTo>
                    <a:pt x="0" y="465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629400" y="2514600"/>
              <a:ext cx="838200" cy="381000"/>
            </a:xfrm>
            <a:custGeom>
              <a:avLst/>
              <a:gdLst/>
              <a:ahLst/>
              <a:cxnLst/>
              <a:rect l="l" t="t" r="r" b="b"/>
              <a:pathLst>
                <a:path w="838200" h="381000">
                  <a:moveTo>
                    <a:pt x="0" y="381000"/>
                  </a:moveTo>
                  <a:lnTo>
                    <a:pt x="838200" y="3810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477000" y="1488694"/>
              <a:ext cx="838200" cy="381000"/>
            </a:xfrm>
            <a:custGeom>
              <a:avLst/>
              <a:gdLst/>
              <a:ahLst/>
              <a:cxnLst/>
              <a:rect l="l" t="t" r="r" b="b"/>
              <a:pathLst>
                <a:path w="838200" h="381000">
                  <a:moveTo>
                    <a:pt x="838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838200" y="3810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477000" y="1488694"/>
              <a:ext cx="838200" cy="381000"/>
            </a:xfrm>
            <a:custGeom>
              <a:avLst/>
              <a:gdLst/>
              <a:ahLst/>
              <a:cxnLst/>
              <a:rect l="l" t="t" r="r" b="b"/>
              <a:pathLst>
                <a:path w="838200" h="381000">
                  <a:moveTo>
                    <a:pt x="0" y="381000"/>
                  </a:moveTo>
                  <a:lnTo>
                    <a:pt x="838200" y="3810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700" y="256997"/>
            <a:ext cx="916940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653665" algn="l"/>
                <a:tab pos="9156065" algn="l"/>
              </a:tabLst>
            </a:pPr>
            <a:r>
              <a:rPr dirty="0" sz="280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5" b="1">
                <a:latin typeface="Arial"/>
                <a:cs typeface="Arial"/>
              </a:rPr>
              <a:t>High</a:t>
            </a:r>
            <a:r>
              <a:rPr dirty="0" sz="2800" spc="-40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Speed,</a:t>
            </a:r>
            <a:r>
              <a:rPr dirty="0" sz="2800" spc="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74H</a:t>
            </a:r>
            <a:r>
              <a:rPr dirty="0" sz="2800" spc="-15" b="1">
                <a:latin typeface="Arial"/>
                <a:cs typeface="Arial"/>
              </a:rPr>
              <a:t> </a:t>
            </a:r>
            <a:r>
              <a:rPr dirty="0" sz="2800" spc="5" b="1">
                <a:latin typeface="Arial"/>
                <a:cs typeface="Arial"/>
              </a:rPr>
              <a:t>series	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1015111"/>
            <a:ext cx="8239759" cy="32778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00" spc="-15">
                <a:latin typeface="Microsoft Sans Serif"/>
                <a:cs typeface="Microsoft Sans Serif"/>
              </a:rPr>
              <a:t>Similar</a:t>
            </a:r>
            <a:r>
              <a:rPr dirty="0" sz="2600" spc="1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to</a:t>
            </a:r>
            <a:r>
              <a:rPr dirty="0" sz="2600" spc="3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standard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15">
                <a:latin typeface="Microsoft Sans Serif"/>
                <a:cs typeface="Microsoft Sans Serif"/>
              </a:rPr>
              <a:t>TTL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heavy" sz="2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But</a:t>
            </a:r>
            <a:r>
              <a:rPr dirty="0" sz="2600" spc="-30" b="1">
                <a:latin typeface="Arial"/>
                <a:cs typeface="Arial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all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resistor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values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have</a:t>
            </a:r>
            <a:r>
              <a:rPr dirty="0" sz="2600" spc="9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been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0" b="1">
                <a:latin typeface="Arial"/>
                <a:cs typeface="Arial"/>
              </a:rPr>
              <a:t>reduced</a:t>
            </a:r>
            <a:r>
              <a:rPr dirty="0" sz="2600" spc="-10">
                <a:latin typeface="Microsoft Sans Serif"/>
                <a:cs typeface="Microsoft Sans Serif"/>
              </a:rPr>
              <a:t>.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350">
              <a:latin typeface="Microsoft Sans Serif"/>
              <a:cs typeface="Microsoft Sans Serif"/>
            </a:endParaRPr>
          </a:p>
          <a:p>
            <a:pPr marL="12700" marR="5080" indent="344170">
              <a:lnSpc>
                <a:spcPct val="119300"/>
              </a:lnSpc>
              <a:tabLst>
                <a:tab pos="927100" algn="l"/>
              </a:tabLst>
            </a:pPr>
            <a:r>
              <a:rPr dirty="0" sz="2600" spc="-10">
                <a:latin typeface="Symbol"/>
                <a:cs typeface="Symbol"/>
              </a:rPr>
              <a:t></a:t>
            </a:r>
            <a:r>
              <a:rPr dirty="0" sz="2600" spc="-10">
                <a:latin typeface="Times New Roman"/>
                <a:cs typeface="Times New Roman"/>
              </a:rPr>
              <a:t>	</a:t>
            </a:r>
            <a:r>
              <a:rPr dirty="0" sz="2600" spc="-5">
                <a:latin typeface="Microsoft Sans Serif"/>
                <a:cs typeface="Microsoft Sans Serif"/>
              </a:rPr>
              <a:t>faster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switching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Symbol"/>
                <a:cs typeface="Symbol"/>
              </a:rPr>
              <a:t></a:t>
            </a:r>
            <a:r>
              <a:rPr dirty="0" sz="2600" spc="70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propagation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delay</a:t>
            </a:r>
            <a:r>
              <a:rPr dirty="0" sz="2600" spc="-95">
                <a:latin typeface="Microsoft Sans Serif"/>
                <a:cs typeface="Microsoft Sans Serif"/>
              </a:rPr>
              <a:t> </a:t>
            </a:r>
            <a:r>
              <a:rPr dirty="0" sz="2600" spc="-5" b="1">
                <a:latin typeface="Arial"/>
                <a:cs typeface="Arial"/>
              </a:rPr>
              <a:t>6 nseconds </a:t>
            </a:r>
            <a:r>
              <a:rPr dirty="0" sz="2600" spc="-710" b="1">
                <a:latin typeface="Arial"/>
                <a:cs typeface="Arial"/>
              </a:rPr>
              <a:t> </a:t>
            </a:r>
            <a:r>
              <a:rPr dirty="0" u="heavy" sz="2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but</a:t>
            </a:r>
            <a:endParaRPr sz="26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650"/>
              </a:spcBef>
              <a:tabLst>
                <a:tab pos="927100" algn="l"/>
                <a:tab pos="6415405" algn="l"/>
              </a:tabLst>
            </a:pPr>
            <a:r>
              <a:rPr dirty="0" sz="2600" spc="-10">
                <a:latin typeface="Symbol"/>
                <a:cs typeface="Symbol"/>
              </a:rPr>
              <a:t></a:t>
            </a:r>
            <a:r>
              <a:rPr dirty="0" sz="2600" spc="-10">
                <a:latin typeface="Times New Roman"/>
                <a:cs typeface="Times New Roman"/>
              </a:rPr>
              <a:t>	</a:t>
            </a:r>
            <a:r>
              <a:rPr dirty="0" sz="2600" spc="-10">
                <a:latin typeface="Microsoft Sans Serif"/>
                <a:cs typeface="Microsoft Sans Serif"/>
              </a:rPr>
              <a:t>increased</a:t>
            </a:r>
            <a:r>
              <a:rPr dirty="0" sz="2600" spc="8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power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dissipation	</a:t>
            </a:r>
            <a:r>
              <a:rPr dirty="0" sz="2600" spc="-10" b="1">
                <a:latin typeface="Arial"/>
                <a:cs typeface="Arial"/>
              </a:rPr>
              <a:t>22</a:t>
            </a:r>
            <a:r>
              <a:rPr dirty="0" sz="2600" spc="-45" b="1">
                <a:latin typeface="Arial"/>
                <a:cs typeface="Arial"/>
              </a:rPr>
              <a:t> </a:t>
            </a:r>
            <a:r>
              <a:rPr dirty="0" sz="2600" spc="-15" b="1">
                <a:latin typeface="Arial"/>
                <a:cs typeface="Arial"/>
              </a:rPr>
              <a:t>mW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990598"/>
            <a:ext cx="8632825" cy="5867400"/>
            <a:chOff x="457200" y="990598"/>
            <a:chExt cx="8632825" cy="5867400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0" y="990598"/>
              <a:ext cx="3755771" cy="586739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7403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5"/>
              <a:t>CMOS</a:t>
            </a:r>
            <a:r>
              <a:rPr dirty="0" spc="-90"/>
              <a:t> </a:t>
            </a:r>
            <a:r>
              <a:rPr dirty="0" spc="-25"/>
              <a:t>Inverter	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644" y="1304620"/>
            <a:ext cx="4455795" cy="386905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242570" algn="l"/>
              </a:tabLst>
            </a:pPr>
            <a:r>
              <a:rPr dirty="0" sz="2800" b="1">
                <a:latin typeface="Calibri"/>
                <a:cs typeface="Calibri"/>
              </a:rPr>
              <a:t>V</a:t>
            </a:r>
            <a:r>
              <a:rPr dirty="0" baseline="-19519" sz="2775" b="1">
                <a:latin typeface="Calibri"/>
                <a:cs typeface="Calibri"/>
              </a:rPr>
              <a:t>in</a:t>
            </a:r>
            <a:r>
              <a:rPr dirty="0" baseline="-19519" sz="2775" spc="7" b="1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15">
                <a:latin typeface="Calibri"/>
                <a:cs typeface="Calibri"/>
              </a:rPr>
              <a:t>at </a:t>
            </a:r>
            <a:r>
              <a:rPr dirty="0" sz="2800" spc="5">
                <a:latin typeface="Calibri"/>
                <a:cs typeface="Calibri"/>
              </a:rPr>
              <a:t>V</a:t>
            </a:r>
            <a:r>
              <a:rPr dirty="0" baseline="-19519" sz="2775" spc="7">
                <a:latin typeface="Calibri"/>
                <a:cs typeface="Calibri"/>
              </a:rPr>
              <a:t>DD</a:t>
            </a:r>
            <a:r>
              <a:rPr dirty="0" sz="2800" spc="5">
                <a:latin typeface="Calibri"/>
                <a:cs typeface="Calibri"/>
              </a:rPr>
              <a:t>: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5">
                <a:latin typeface="Calibri"/>
                <a:cs typeface="Calibri"/>
              </a:rPr>
              <a:t>NMOS 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device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10">
                <a:latin typeface="Calibri"/>
                <a:cs typeface="Calibri"/>
              </a:rPr>
              <a:t>conducting </a:t>
            </a:r>
            <a:r>
              <a:rPr dirty="0" sz="2800">
                <a:latin typeface="Calibri"/>
                <a:cs typeface="Calibri"/>
              </a:rPr>
              <a:t>while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PMOS </a:t>
            </a:r>
            <a:r>
              <a:rPr dirty="0" sz="2800" spc="-10">
                <a:latin typeface="Calibri"/>
                <a:cs typeface="Calibri"/>
              </a:rPr>
              <a:t>(V</a:t>
            </a:r>
            <a:r>
              <a:rPr dirty="0" baseline="-19519" sz="2775" spc="-15">
                <a:latin typeface="Calibri"/>
                <a:cs typeface="Calibri"/>
              </a:rPr>
              <a:t>GS</a:t>
            </a:r>
            <a:r>
              <a:rPr dirty="0" sz="2800" spc="-10">
                <a:latin typeface="Calibri"/>
                <a:cs typeface="Calibri"/>
              </a:rPr>
              <a:t>=0)</a:t>
            </a:r>
            <a:r>
              <a:rPr dirty="0" sz="2800">
                <a:latin typeface="Calibri"/>
                <a:cs typeface="Calibri"/>
              </a:rPr>
              <a:t> is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cut-off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and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so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V</a:t>
            </a:r>
            <a:r>
              <a:rPr dirty="0" baseline="-19519" sz="2775" spc="-7">
                <a:latin typeface="Calibri"/>
                <a:cs typeface="Calibri"/>
              </a:rPr>
              <a:t>OUT</a:t>
            </a:r>
            <a:r>
              <a:rPr dirty="0" baseline="-19519" sz="2775" spc="607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0 </a:t>
            </a:r>
            <a:r>
              <a:rPr dirty="0" sz="2800" spc="-5">
                <a:latin typeface="Calibri"/>
                <a:cs typeface="Calibri"/>
              </a:rPr>
              <a:t>and </a:t>
            </a:r>
            <a:r>
              <a:rPr dirty="0" sz="2800" spc="5">
                <a:latin typeface="Calibri"/>
                <a:cs typeface="Calibri"/>
              </a:rPr>
              <a:t>I</a:t>
            </a:r>
            <a:r>
              <a:rPr dirty="0" baseline="-19519" sz="2775" spc="7">
                <a:latin typeface="Calibri"/>
                <a:cs typeface="Calibri"/>
              </a:rPr>
              <a:t>DN 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5">
                <a:latin typeface="Calibri"/>
                <a:cs typeface="Calibri"/>
              </a:rPr>
              <a:t>almost 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zero.</a:t>
            </a:r>
            <a:endParaRPr sz="2800">
              <a:latin typeface="Calibri"/>
              <a:cs typeface="Calibri"/>
            </a:endParaRPr>
          </a:p>
          <a:p>
            <a:pPr marL="38100" marR="192405"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  <a:tabLst>
                <a:tab pos="242570" algn="l"/>
              </a:tabLst>
            </a:pPr>
            <a:r>
              <a:rPr dirty="0" sz="2800" b="1">
                <a:latin typeface="Calibri"/>
                <a:cs typeface="Calibri"/>
              </a:rPr>
              <a:t>V</a:t>
            </a:r>
            <a:r>
              <a:rPr dirty="0" baseline="-19519" sz="2775" b="1">
                <a:latin typeface="Calibri"/>
                <a:cs typeface="Calibri"/>
              </a:rPr>
              <a:t>in</a:t>
            </a:r>
            <a:r>
              <a:rPr dirty="0" baseline="-19519" sz="2775" spc="7" b="1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15">
                <a:latin typeface="Calibri"/>
                <a:cs typeface="Calibri"/>
              </a:rPr>
              <a:t>at GND,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5">
                <a:latin typeface="Calibri"/>
                <a:cs typeface="Calibri"/>
              </a:rPr>
              <a:t>NMOS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cut-off </a:t>
            </a:r>
            <a:r>
              <a:rPr dirty="0" sz="2800">
                <a:latin typeface="Calibri"/>
                <a:cs typeface="Calibri"/>
              </a:rPr>
              <a:t>while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>
                <a:latin typeface="Calibri"/>
                <a:cs typeface="Calibri"/>
              </a:rPr>
              <a:t>PMOS is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conducting </a:t>
            </a:r>
            <a:r>
              <a:rPr dirty="0" sz="2800" spc="-5">
                <a:latin typeface="Calibri"/>
                <a:cs typeface="Calibri"/>
              </a:rPr>
              <a:t>and </a:t>
            </a:r>
            <a:r>
              <a:rPr dirty="0" sz="2800">
                <a:latin typeface="Calibri"/>
                <a:cs typeface="Calibri"/>
              </a:rPr>
              <a:t>so </a:t>
            </a:r>
            <a:r>
              <a:rPr dirty="0" sz="2800" spc="-25">
                <a:latin typeface="Calibri"/>
                <a:cs typeface="Calibri"/>
              </a:rPr>
              <a:t>V</a:t>
            </a:r>
            <a:r>
              <a:rPr dirty="0" baseline="-19519" sz="2775" spc="-37">
                <a:latin typeface="Calibri"/>
                <a:cs typeface="Calibri"/>
              </a:rPr>
              <a:t>out</a:t>
            </a:r>
            <a:r>
              <a:rPr dirty="0" baseline="-19519" sz="2775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equal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V</a:t>
            </a:r>
            <a:r>
              <a:rPr dirty="0" baseline="-19519" sz="2775" spc="7">
                <a:latin typeface="Calibri"/>
                <a:cs typeface="Calibri"/>
              </a:rPr>
              <a:t>DD</a:t>
            </a:r>
            <a:r>
              <a:rPr dirty="0" baseline="-19519" sz="2775" spc="30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and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</a:t>
            </a:r>
            <a:r>
              <a:rPr dirty="0" baseline="-19519" sz="2775">
                <a:latin typeface="Calibri"/>
                <a:cs typeface="Calibri"/>
              </a:rPr>
              <a:t>DN</a:t>
            </a:r>
            <a:r>
              <a:rPr dirty="0" baseline="-19519" sz="2775" spc="3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5">
                <a:latin typeface="Calibri"/>
                <a:cs typeface="Calibri"/>
              </a:rPr>
              <a:t>almost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944" y="5146928"/>
            <a:ext cx="2134235" cy="1308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dirty="0" sz="2800" spc="-25">
                <a:latin typeface="Calibri"/>
                <a:cs typeface="Calibri"/>
              </a:rPr>
              <a:t>zero.</a:t>
            </a:r>
            <a:endParaRPr sz="2800">
              <a:latin typeface="Calibri"/>
              <a:cs typeface="Calibri"/>
            </a:endParaRPr>
          </a:p>
          <a:p>
            <a:pPr marL="334010" indent="-283845"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  <a:tabLst>
                <a:tab pos="334010" algn="l"/>
                <a:tab pos="334645" algn="l"/>
              </a:tabLst>
            </a:pPr>
            <a:r>
              <a:rPr dirty="0" sz="2800" spc="-10" b="1">
                <a:latin typeface="Calibri"/>
                <a:cs typeface="Calibri"/>
              </a:rPr>
              <a:t>V</a:t>
            </a:r>
            <a:r>
              <a:rPr dirty="0" baseline="-19519" sz="2775" spc="-15" b="1">
                <a:latin typeface="Calibri"/>
                <a:cs typeface="Calibri"/>
              </a:rPr>
              <a:t>OH</a:t>
            </a:r>
            <a:r>
              <a:rPr dirty="0" baseline="-19519" sz="2775" spc="262" b="1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=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V</a:t>
            </a:r>
            <a:r>
              <a:rPr dirty="0" baseline="-19519" sz="2775" b="1">
                <a:latin typeface="Calibri"/>
                <a:cs typeface="Calibri"/>
              </a:rPr>
              <a:t>DD</a:t>
            </a:r>
            <a:endParaRPr baseline="-19519" sz="2775">
              <a:latin typeface="Calibri"/>
              <a:cs typeface="Calibri"/>
            </a:endParaRPr>
          </a:p>
          <a:p>
            <a:pPr marL="334010" indent="-283845">
              <a:lnSpc>
                <a:spcPct val="100000"/>
              </a:lnSpc>
              <a:buFont typeface="Microsoft Sans Serif"/>
              <a:buChar char="•"/>
              <a:tabLst>
                <a:tab pos="334010" algn="l"/>
                <a:tab pos="334645" algn="l"/>
                <a:tab pos="958850" algn="l"/>
                <a:tab pos="1787525" algn="l"/>
                <a:tab pos="2095500" algn="l"/>
              </a:tabLst>
            </a:pPr>
            <a:r>
              <a:rPr dirty="0" sz="2800" spc="-10" b="1">
                <a:latin typeface="Calibri"/>
                <a:cs typeface="Calibri"/>
              </a:rPr>
              <a:t>V</a:t>
            </a:r>
            <a:r>
              <a:rPr dirty="0" baseline="-19519" sz="2775" spc="-15" b="1">
                <a:latin typeface="Calibri"/>
                <a:cs typeface="Calibri"/>
              </a:rPr>
              <a:t>OL	</a:t>
            </a:r>
            <a:r>
              <a:rPr dirty="0" sz="2800" spc="5" b="1">
                <a:latin typeface="Calibri"/>
                <a:cs typeface="Calibri"/>
              </a:rPr>
              <a:t>=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0	</a:t>
            </a:r>
            <a:r>
              <a:rPr dirty="0" u="sng" sz="2800" spc="5" b="1">
                <a:uFill>
                  <a:solidFill>
                    <a:srgbClr val="497DBA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800" spc="5" b="1">
                <a:uFill>
                  <a:solidFill>
                    <a:srgbClr val="497DBA"/>
                  </a:solidFill>
                </a:uFill>
                <a:latin typeface="Calibri"/>
                <a:cs typeface="Calibri"/>
              </a:rPr>
              <a:t>	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75229" y="5497474"/>
            <a:ext cx="181292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3200" spc="-15">
                <a:latin typeface="Calibri"/>
                <a:cs typeface="Calibri"/>
              </a:rPr>
              <a:t>large</a:t>
            </a:r>
            <a:r>
              <a:rPr dirty="0" sz="3200" spc="-8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noise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margins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634480"/>
            <a:chOff x="0" y="0"/>
            <a:chExt cx="9144000" cy="66344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2789"/>
              <a:ext cx="6553174" cy="571931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18719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20"/>
              <a:t>VTC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1600" y="762000"/>
            <a:ext cx="1676400" cy="6096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170"/>
              </a:spcBef>
            </a:pPr>
            <a:r>
              <a:rPr dirty="0" sz="3000" b="1">
                <a:latin typeface="Calibri"/>
                <a:cs typeface="Calibri"/>
              </a:rPr>
              <a:t>5</a:t>
            </a:r>
            <a:r>
              <a:rPr dirty="0" sz="3000" spc="-60" b="1">
                <a:latin typeface="Calibri"/>
                <a:cs typeface="Calibri"/>
              </a:rPr>
              <a:t> </a:t>
            </a:r>
            <a:r>
              <a:rPr dirty="0" sz="3000" spc="-10" b="1">
                <a:latin typeface="Calibri"/>
                <a:cs typeface="Calibri"/>
              </a:rPr>
              <a:t>regions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0800" y="1828800"/>
            <a:ext cx="2743199" cy="44196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18719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20"/>
              <a:t>VTC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9450" y="1822450"/>
          <a:ext cx="7943850" cy="394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960"/>
                <a:gridCol w="1584960"/>
                <a:gridCol w="1584959"/>
                <a:gridCol w="1584960"/>
                <a:gridCol w="1584960"/>
              </a:tblGrid>
              <a:tr h="655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Region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4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Vout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NMOS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PMOS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6553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baseline="13888" sz="3600">
                          <a:latin typeface="Calibri"/>
                          <a:cs typeface="Calibri"/>
                        </a:rPr>
                        <a:t>&lt;</a:t>
                      </a:r>
                      <a:r>
                        <a:rPr dirty="0" baseline="13888" sz="3600" spc="-1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13888" sz="3600" spc="7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600" spc="5">
                          <a:latin typeface="Calibri"/>
                          <a:cs typeface="Calibri"/>
                        </a:rPr>
                        <a:t>T0,n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016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baseline="13888" sz="3600" spc="-1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OH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016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Cut-off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Linear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II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baseline="13888" sz="3600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IL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016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High</a:t>
                      </a:r>
                      <a:r>
                        <a:rPr dirty="0" sz="24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≈</a:t>
                      </a:r>
                      <a:r>
                        <a:rPr dirty="0" sz="2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0833" sz="2400" spc="-15">
                          <a:latin typeface="Calibri"/>
                          <a:cs typeface="Calibri"/>
                        </a:rPr>
                        <a:t>OH</a:t>
                      </a:r>
                      <a:endParaRPr baseline="-20833"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Saturation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Linear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6553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III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400" spc="-4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0833" sz="2400" spc="-67">
                          <a:latin typeface="Calibri"/>
                          <a:cs typeface="Calibri"/>
                        </a:rPr>
                        <a:t>s</a:t>
                      </a:r>
                      <a:endParaRPr baseline="-20833" sz="24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400" spc="-90">
                          <a:latin typeface="Calibri"/>
                          <a:cs typeface="Calibri"/>
                        </a:rPr>
                        <a:t>Vs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Saturation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Saturation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6553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IV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baseline="13888" sz="3600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IH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Low</a:t>
                      </a:r>
                      <a:r>
                        <a:rPr dirty="0" sz="24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≈</a:t>
                      </a:r>
                      <a:r>
                        <a:rPr dirty="0" sz="2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baseline="-20833" sz="2400" spc="-15">
                          <a:latin typeface="Calibri"/>
                          <a:cs typeface="Calibri"/>
                        </a:rPr>
                        <a:t>OL</a:t>
                      </a:r>
                      <a:endParaRPr baseline="-20833" sz="24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Linear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Saturation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6553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V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baseline="13888" sz="3600">
                          <a:latin typeface="Calibri"/>
                          <a:cs typeface="Calibri"/>
                        </a:rPr>
                        <a:t>&gt;</a:t>
                      </a:r>
                      <a:r>
                        <a:rPr dirty="0" baseline="13888" sz="3600" spc="-97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13888" sz="3600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DD</a:t>
                      </a:r>
                      <a:r>
                        <a:rPr dirty="0" baseline="13888" sz="3600">
                          <a:latin typeface="Calibri"/>
                          <a:cs typeface="Calibri"/>
                        </a:rPr>
                        <a:t>+V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T0,p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baseline="13888" sz="3600" spc="-22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OL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Linear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00" spc="-5">
                          <a:latin typeface="Calibri"/>
                          <a:cs typeface="Calibri"/>
                        </a:rPr>
                        <a:t>Cut-off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4464498"/>
            <a:ext cx="8229600" cy="2214880"/>
            <a:chOff x="457200" y="4464498"/>
            <a:chExt cx="8229600" cy="2214880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96746" y="5814349"/>
              <a:ext cx="58419" cy="34290"/>
            </a:xfrm>
            <a:custGeom>
              <a:avLst/>
              <a:gdLst/>
              <a:ahLst/>
              <a:cxnLst/>
              <a:rect l="l" t="t" r="r" b="b"/>
              <a:pathLst>
                <a:path w="58420" h="34289">
                  <a:moveTo>
                    <a:pt x="0" y="33834"/>
                  </a:moveTo>
                  <a:lnTo>
                    <a:pt x="58079" y="0"/>
                  </a:lnTo>
                </a:path>
              </a:pathLst>
            </a:custGeom>
            <a:ln w="192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54825" y="5824440"/>
              <a:ext cx="85090" cy="835660"/>
            </a:xfrm>
            <a:custGeom>
              <a:avLst/>
              <a:gdLst/>
              <a:ahLst/>
              <a:cxnLst/>
              <a:rect l="l" t="t" r="r" b="b"/>
              <a:pathLst>
                <a:path w="85089" h="835659">
                  <a:moveTo>
                    <a:pt x="0" y="0"/>
                  </a:moveTo>
                  <a:lnTo>
                    <a:pt x="84815" y="835528"/>
                  </a:lnTo>
                </a:path>
              </a:pathLst>
            </a:custGeom>
            <a:ln w="377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48854" y="4474178"/>
              <a:ext cx="2364105" cy="2186305"/>
            </a:xfrm>
            <a:custGeom>
              <a:avLst/>
              <a:gdLst/>
              <a:ahLst/>
              <a:cxnLst/>
              <a:rect l="l" t="t" r="r" b="b"/>
              <a:pathLst>
                <a:path w="2364104" h="2186304">
                  <a:moveTo>
                    <a:pt x="0" y="2185790"/>
                  </a:moveTo>
                  <a:lnTo>
                    <a:pt x="112495" y="0"/>
                  </a:lnTo>
                </a:path>
                <a:path w="2364104" h="2186304">
                  <a:moveTo>
                    <a:pt x="112495" y="0"/>
                  </a:moveTo>
                  <a:lnTo>
                    <a:pt x="1809778" y="0"/>
                  </a:lnTo>
                </a:path>
                <a:path w="2364104" h="2186304">
                  <a:moveTo>
                    <a:pt x="2304885" y="1289006"/>
                  </a:moveTo>
                  <a:lnTo>
                    <a:pt x="2363870" y="1256072"/>
                  </a:lnTo>
                </a:path>
              </a:pathLst>
            </a:custGeom>
            <a:ln w="19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12725" y="5739403"/>
              <a:ext cx="84455" cy="443865"/>
            </a:xfrm>
            <a:custGeom>
              <a:avLst/>
              <a:gdLst/>
              <a:ahLst/>
              <a:cxnLst/>
              <a:rect l="l" t="t" r="r" b="b"/>
              <a:pathLst>
                <a:path w="84454" h="443864">
                  <a:moveTo>
                    <a:pt x="0" y="0"/>
                  </a:moveTo>
                  <a:lnTo>
                    <a:pt x="83908" y="443372"/>
                  </a:lnTo>
                </a:path>
              </a:pathLst>
            </a:custGeom>
            <a:ln w="37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906754" y="4991596"/>
              <a:ext cx="111760" cy="1191260"/>
            </a:xfrm>
            <a:custGeom>
              <a:avLst/>
              <a:gdLst/>
              <a:ahLst/>
              <a:cxnLst/>
              <a:rect l="l" t="t" r="r" b="b"/>
              <a:pathLst>
                <a:path w="111760" h="1191260">
                  <a:moveTo>
                    <a:pt x="0" y="1191179"/>
                  </a:moveTo>
                  <a:lnTo>
                    <a:pt x="111588" y="0"/>
                  </a:lnTo>
                </a:path>
              </a:pathLst>
            </a:custGeom>
            <a:ln w="1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803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25"/>
              <a:t>VTC</a:t>
            </a:r>
            <a:r>
              <a:rPr dirty="0" spc="-80"/>
              <a:t> </a:t>
            </a:r>
            <a:r>
              <a:rPr dirty="0" spc="-5"/>
              <a:t>Symmetry	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85444" y="1426921"/>
            <a:ext cx="7677150" cy="2748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7670" marR="5588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407670" algn="l"/>
                <a:tab pos="408305" algn="l"/>
              </a:tabLst>
            </a:pPr>
            <a:r>
              <a:rPr dirty="0" sz="3200" spc="-5">
                <a:latin typeface="Calibri"/>
                <a:cs typeface="Calibri"/>
              </a:rPr>
              <a:t>A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completely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symmetrical</a:t>
            </a:r>
            <a:r>
              <a:rPr dirty="0" sz="3200" spc="45">
                <a:latin typeface="Calibri"/>
                <a:cs typeface="Calibri"/>
              </a:rPr>
              <a:t> </a:t>
            </a:r>
            <a:r>
              <a:rPr dirty="0" sz="3200" spc="-35">
                <a:latin typeface="Calibri"/>
                <a:cs typeface="Calibri"/>
              </a:rPr>
              <a:t>VTC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 </a:t>
            </a:r>
            <a:r>
              <a:rPr dirty="0" sz="3200" spc="-15">
                <a:latin typeface="Calibri"/>
                <a:cs typeface="Calibri"/>
              </a:rPr>
              <a:t>obtained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if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V</a:t>
            </a:r>
            <a:r>
              <a:rPr dirty="0" baseline="-19841" sz="3150">
                <a:latin typeface="Calibri"/>
                <a:cs typeface="Calibri"/>
              </a:rPr>
              <a:t>TP</a:t>
            </a:r>
            <a:r>
              <a:rPr dirty="0" baseline="-19841" sz="3150" spc="359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-</a:t>
            </a:r>
            <a:r>
              <a:rPr dirty="0" sz="3200">
                <a:latin typeface="Calibri"/>
                <a:cs typeface="Calibri"/>
              </a:rPr>
              <a:t> V</a:t>
            </a:r>
            <a:r>
              <a:rPr dirty="0" baseline="-19841" sz="3150">
                <a:latin typeface="Calibri"/>
                <a:cs typeface="Calibri"/>
              </a:rPr>
              <a:t>TN</a:t>
            </a:r>
            <a:r>
              <a:rPr dirty="0" baseline="-19841" sz="3150" spc="37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k</a:t>
            </a:r>
            <a:r>
              <a:rPr dirty="0" baseline="-19841" sz="3150">
                <a:latin typeface="Calibri"/>
                <a:cs typeface="Calibri"/>
              </a:rPr>
              <a:t>P</a:t>
            </a:r>
            <a:r>
              <a:rPr dirty="0" baseline="-19841" sz="3150" spc="367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k</a:t>
            </a:r>
            <a:r>
              <a:rPr dirty="0" baseline="-19841" sz="3150">
                <a:latin typeface="Calibri"/>
                <a:cs typeface="Calibri"/>
              </a:rPr>
              <a:t>N</a:t>
            </a:r>
            <a:endParaRPr baseline="-19841" sz="3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Calibri"/>
              <a:cs typeface="Calibri"/>
            </a:endParaRPr>
          </a:p>
          <a:p>
            <a:pPr algn="ctr" marL="299720">
              <a:lnSpc>
                <a:spcPct val="100000"/>
              </a:lnSpc>
            </a:pPr>
            <a:r>
              <a:rPr dirty="0" baseline="-35353" sz="5775" spc="7" i="1">
                <a:latin typeface="Times New Roman"/>
                <a:cs typeface="Times New Roman"/>
              </a:rPr>
              <a:t>V</a:t>
            </a:r>
            <a:r>
              <a:rPr dirty="0" baseline="-60493" sz="3375" spc="30" i="1">
                <a:latin typeface="Times New Roman"/>
                <a:cs typeface="Times New Roman"/>
              </a:rPr>
              <a:t>s</a:t>
            </a:r>
            <a:r>
              <a:rPr dirty="0" baseline="-60493" sz="3375" i="1">
                <a:latin typeface="Times New Roman"/>
                <a:cs typeface="Times New Roman"/>
              </a:rPr>
              <a:t> </a:t>
            </a:r>
            <a:r>
              <a:rPr dirty="0" baseline="-60493" sz="3375" spc="-217" i="1">
                <a:latin typeface="Times New Roman"/>
                <a:cs typeface="Times New Roman"/>
              </a:rPr>
              <a:t> </a:t>
            </a:r>
            <a:r>
              <a:rPr dirty="0" baseline="-35353" sz="5775" spc="82">
                <a:latin typeface="Symbol"/>
                <a:cs typeface="Symbol"/>
              </a:rPr>
              <a:t></a:t>
            </a:r>
            <a:r>
              <a:rPr dirty="0" baseline="-35353" sz="5775" spc="-225">
                <a:latin typeface="Times New Roman"/>
                <a:cs typeface="Times New Roman"/>
              </a:rPr>
              <a:t> </a:t>
            </a:r>
            <a:r>
              <a:rPr dirty="0" u="heavy" sz="3850" spc="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</a:t>
            </a:r>
            <a:r>
              <a:rPr dirty="0" u="heavy" sz="2250" spc="-1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dirty="0" u="heavy" sz="2250" spc="2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dirty="0" u="heavy" sz="3850" spc="5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dirty="0" u="heavy" sz="3850" spc="-3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850" spc="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|</a:t>
            </a:r>
            <a:r>
              <a:rPr dirty="0" u="heavy" sz="3850" spc="-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850" spc="-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</a:t>
            </a:r>
            <a:r>
              <a:rPr dirty="0" u="heavy" sz="2250" spc="4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dirty="0" u="heavy" sz="2250" spc="3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dirty="0" u="heavy" sz="2250" spc="14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850" spc="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|</a:t>
            </a:r>
            <a:r>
              <a:rPr dirty="0" u="heavy" sz="3850" spc="-2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850" spc="30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dirty="0" u="heavy" sz="4100" spc="-13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</a:t>
            </a:r>
            <a:r>
              <a:rPr dirty="0" u="heavy" sz="3850" spc="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</a:t>
            </a:r>
            <a:r>
              <a:rPr dirty="0" u="heavy" sz="2250" spc="4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TN</a:t>
            </a:r>
            <a:endParaRPr sz="2250">
              <a:latin typeface="Times New Roman"/>
              <a:cs typeface="Times New Roman"/>
            </a:endParaRPr>
          </a:p>
          <a:p>
            <a:pPr algn="ctr" marL="1194435">
              <a:lnSpc>
                <a:spcPct val="100000"/>
              </a:lnSpc>
              <a:spcBef>
                <a:spcPts val="545"/>
              </a:spcBef>
            </a:pPr>
            <a:r>
              <a:rPr dirty="0" sz="3850" spc="185">
                <a:latin typeface="Times New Roman"/>
                <a:cs typeface="Times New Roman"/>
              </a:rPr>
              <a:t>1</a:t>
            </a:r>
            <a:r>
              <a:rPr dirty="0" sz="3850" spc="185">
                <a:latin typeface="Symbol"/>
                <a:cs typeface="Symbol"/>
              </a:rPr>
              <a:t></a:t>
            </a:r>
            <a:r>
              <a:rPr dirty="0" sz="3850" spc="-210">
                <a:latin typeface="Times New Roman"/>
                <a:cs typeface="Times New Roman"/>
              </a:rPr>
              <a:t> </a:t>
            </a:r>
            <a:r>
              <a:rPr dirty="0" sz="4100" spc="-80">
                <a:latin typeface="Symbol"/>
                <a:cs typeface="Symbol"/>
              </a:rPr>
              <a:t>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35100" y="5075732"/>
            <a:ext cx="1547495" cy="0"/>
          </a:xfrm>
          <a:custGeom>
            <a:avLst/>
            <a:gdLst/>
            <a:ahLst/>
            <a:cxnLst/>
            <a:rect l="l" t="t" r="r" b="b"/>
            <a:pathLst>
              <a:path w="1547495" h="0">
                <a:moveTo>
                  <a:pt x="0" y="0"/>
                </a:moveTo>
                <a:lnTo>
                  <a:pt x="1547025" y="0"/>
                </a:lnTo>
              </a:path>
            </a:pathLst>
          </a:custGeom>
          <a:ln w="91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71956" y="6173623"/>
            <a:ext cx="1473835" cy="0"/>
          </a:xfrm>
          <a:custGeom>
            <a:avLst/>
            <a:gdLst/>
            <a:ahLst/>
            <a:cxnLst/>
            <a:rect l="l" t="t" r="r" b="b"/>
            <a:pathLst>
              <a:path w="1473835" h="0">
                <a:moveTo>
                  <a:pt x="0" y="0"/>
                </a:moveTo>
                <a:lnTo>
                  <a:pt x="1473274" y="0"/>
                </a:lnTo>
              </a:path>
            </a:pathLst>
          </a:custGeom>
          <a:ln w="91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102742" y="5536676"/>
            <a:ext cx="5683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-20" i="1">
                <a:latin typeface="Times New Roman"/>
                <a:cs typeface="Times New Roman"/>
              </a:rPr>
              <a:t>W</a:t>
            </a:r>
            <a:r>
              <a:rPr dirty="0" sz="2100" spc="5" i="1">
                <a:latin typeface="Times New Roman"/>
                <a:cs typeface="Times New Roman"/>
              </a:rPr>
              <a:t>P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83370" y="4438747"/>
            <a:ext cx="58356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-20" i="1">
                <a:latin typeface="Times New Roman"/>
                <a:cs typeface="Times New Roman"/>
              </a:rPr>
              <a:t>W</a:t>
            </a:r>
            <a:r>
              <a:rPr dirty="0" sz="2100" spc="5" i="1">
                <a:latin typeface="Times New Roman"/>
                <a:cs typeface="Times New Roman"/>
              </a:rPr>
              <a:t>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05643" y="4630144"/>
            <a:ext cx="1198880" cy="1550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445"/>
              </a:lnSpc>
              <a:spcBef>
                <a:spcPts val="95"/>
              </a:spcBef>
              <a:tabLst>
                <a:tab pos="1185545" algn="l"/>
              </a:tabLst>
            </a:pPr>
            <a:r>
              <a:rPr dirty="0" u="heavy" sz="21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1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100">
              <a:latin typeface="Times New Roman"/>
              <a:cs typeface="Times New Roman"/>
            </a:endParaRPr>
          </a:p>
          <a:p>
            <a:pPr marL="86360">
              <a:lnSpc>
                <a:spcPts val="4485"/>
              </a:lnSpc>
            </a:pPr>
            <a:r>
              <a:rPr dirty="0" u="heavy" sz="3800" spc="-4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</a:t>
            </a:r>
            <a:r>
              <a:rPr dirty="0" u="heavy" sz="2100" spc="-4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dirty="0" u="heavy" sz="3600" spc="-4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</a:t>
            </a:r>
            <a:r>
              <a:rPr dirty="0" u="heavy" sz="2100" spc="-4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endParaRPr sz="2100">
              <a:latin typeface="Times New Roman"/>
              <a:cs typeface="Times New Roman"/>
            </a:endParaRPr>
          </a:p>
          <a:p>
            <a:pPr marL="105410">
              <a:lnSpc>
                <a:spcPct val="100000"/>
              </a:lnSpc>
              <a:spcBef>
                <a:spcPts val="515"/>
              </a:spcBef>
            </a:pPr>
            <a:r>
              <a:rPr dirty="0" sz="3800" spc="-45">
                <a:latin typeface="Symbol"/>
                <a:cs typeface="Symbol"/>
              </a:rPr>
              <a:t></a:t>
            </a:r>
            <a:r>
              <a:rPr dirty="0" sz="2100" spc="-45" i="1">
                <a:latin typeface="Times New Roman"/>
                <a:cs typeface="Times New Roman"/>
              </a:rPr>
              <a:t>p</a:t>
            </a:r>
            <a:r>
              <a:rPr dirty="0" sz="3600" spc="-45" i="1">
                <a:latin typeface="Times New Roman"/>
                <a:cs typeface="Times New Roman"/>
              </a:rPr>
              <a:t>W</a:t>
            </a:r>
            <a:r>
              <a:rPr dirty="0" sz="2100" spc="-45" i="1">
                <a:latin typeface="Times New Roman"/>
                <a:cs typeface="Times New Roman"/>
              </a:rPr>
              <a:t>P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08675" y="5219043"/>
            <a:ext cx="679450" cy="605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95">
                <a:latin typeface="Symbol"/>
                <a:cs typeface="Symbol"/>
              </a:rPr>
              <a:t></a:t>
            </a:r>
            <a:r>
              <a:rPr dirty="0" sz="3800" spc="125">
                <a:latin typeface="Times New Roman"/>
                <a:cs typeface="Times New Roman"/>
              </a:rPr>
              <a:t> </a:t>
            </a:r>
            <a:r>
              <a:rPr dirty="0" sz="3600" spc="15">
                <a:latin typeface="Symbol"/>
                <a:cs typeface="Symbol"/>
              </a:rPr>
              <a:t>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04459" y="6166528"/>
            <a:ext cx="142049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-5" i="1">
                <a:latin typeface="Times New Roman"/>
                <a:cs typeface="Times New Roman"/>
              </a:rPr>
              <a:t>E</a:t>
            </a:r>
            <a:r>
              <a:rPr dirty="0" sz="2100" spc="95" i="1">
                <a:latin typeface="Times New Roman"/>
                <a:cs typeface="Times New Roman"/>
              </a:rPr>
              <a:t>C</a:t>
            </a:r>
            <a:r>
              <a:rPr dirty="0" sz="2100" spc="5" i="1">
                <a:latin typeface="Times New Roman"/>
                <a:cs typeface="Times New Roman"/>
              </a:rPr>
              <a:t>P</a:t>
            </a:r>
            <a:r>
              <a:rPr dirty="0" sz="2100" spc="-165" i="1">
                <a:latin typeface="Times New Roman"/>
                <a:cs typeface="Times New Roman"/>
              </a:rPr>
              <a:t> </a:t>
            </a:r>
            <a:r>
              <a:rPr dirty="0" sz="3600" spc="10">
                <a:latin typeface="Times New Roman"/>
                <a:cs typeface="Times New Roman"/>
              </a:rPr>
              <a:t>*</a:t>
            </a:r>
            <a:r>
              <a:rPr dirty="0" sz="3600" spc="-409">
                <a:latin typeface="Times New Roman"/>
                <a:cs typeface="Times New Roman"/>
              </a:rPr>
              <a:t> </a:t>
            </a:r>
            <a:r>
              <a:rPr dirty="0" sz="3600" spc="20" i="1">
                <a:latin typeface="Times New Roman"/>
                <a:cs typeface="Times New Roman"/>
              </a:rPr>
              <a:t>L</a:t>
            </a:r>
            <a:r>
              <a:rPr dirty="0" sz="2100" spc="5" i="1">
                <a:latin typeface="Times New Roman"/>
                <a:cs typeface="Times New Roman"/>
              </a:rPr>
              <a:t>P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8256" y="5069521"/>
            <a:ext cx="211264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820545" algn="l"/>
              </a:tabLst>
            </a:pPr>
            <a:r>
              <a:rPr dirty="0" u="heavy" sz="3600" spc="-24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600" spc="3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dirty="0" u="heavy" sz="2100" spc="3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CN</a:t>
            </a:r>
            <a:r>
              <a:rPr dirty="0" u="heavy" sz="2100" spc="1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600" spc="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*</a:t>
            </a:r>
            <a:r>
              <a:rPr dirty="0" u="heavy" sz="3600" spc="-40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600" spc="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</a:t>
            </a:r>
            <a:r>
              <a:rPr dirty="0" u="heavy" sz="2100" spc="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dirty="0" sz="2100" spc="10" i="1">
                <a:latin typeface="Times New Roman"/>
                <a:cs typeface="Times New Roman"/>
              </a:rPr>
              <a:t>	</a:t>
            </a:r>
            <a:r>
              <a:rPr dirty="0" baseline="-20833" sz="5400" spc="22">
                <a:latin typeface="Symbol"/>
                <a:cs typeface="Symbol"/>
              </a:rPr>
              <a:t></a:t>
            </a:r>
            <a:endParaRPr baseline="-20833" sz="54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0044" y="6667296"/>
            <a:ext cx="11112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935" y="6690968"/>
            <a:ext cx="2609850" cy="12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3431666"/>
            <a:ext cx="8229600" cy="3426460"/>
            <a:chOff x="457200" y="3431666"/>
            <a:chExt cx="8229600" cy="3426460"/>
          </a:xfrm>
        </p:grpSpPr>
        <p:sp>
          <p:nvSpPr>
            <p:cNvPr id="8" name="object 8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3431666"/>
              <a:ext cx="8036306" cy="342633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183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5"/>
              <a:t>CMOS</a:t>
            </a:r>
            <a:r>
              <a:rPr dirty="0" spc="-80"/>
              <a:t> </a:t>
            </a:r>
            <a:r>
              <a:rPr dirty="0" spc="-20"/>
              <a:t>Inverter</a:t>
            </a:r>
            <a:r>
              <a:rPr dirty="0" spc="-5"/>
              <a:t> Timing	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5440" y="1313814"/>
            <a:ext cx="8471535" cy="13785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94970" marR="58419" indent="-344805">
              <a:lnSpc>
                <a:spcPct val="100000"/>
              </a:lnSpc>
              <a:spcBef>
                <a:spcPts val="90"/>
              </a:spcBef>
              <a:buFont typeface="Microsoft Sans Serif"/>
              <a:buChar char="•"/>
              <a:tabLst>
                <a:tab pos="394970" algn="l"/>
                <a:tab pos="395605" algn="l"/>
              </a:tabLst>
            </a:pPr>
            <a:r>
              <a:rPr dirty="0" sz="2000" spc="-10" b="1" i="1">
                <a:solidFill>
                  <a:srgbClr val="006FC0"/>
                </a:solidFill>
                <a:latin typeface="Calibri"/>
                <a:cs typeface="Calibri"/>
              </a:rPr>
              <a:t>tpHL</a:t>
            </a:r>
            <a:r>
              <a:rPr dirty="0" sz="2000" spc="170" b="1" i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(propagation</a:t>
            </a:r>
            <a:r>
              <a:rPr dirty="0" sz="2000" spc="18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delay</a:t>
            </a:r>
            <a:r>
              <a:rPr dirty="0" sz="2000" spc="19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high</a:t>
            </a:r>
            <a:r>
              <a:rPr dirty="0" sz="2000" spc="18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dirty="0" sz="2000" spc="18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low):</a:t>
            </a:r>
            <a:r>
              <a:rPr dirty="0" sz="2000" spc="20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delay</a:t>
            </a:r>
            <a:r>
              <a:rPr dirty="0" sz="2000" spc="19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between</a:t>
            </a:r>
            <a:r>
              <a:rPr dirty="0" sz="2000" spc="17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V</a:t>
            </a:r>
            <a:r>
              <a:rPr dirty="0" baseline="-20576" sz="2025" spc="-22">
                <a:latin typeface="Calibri"/>
                <a:cs typeface="Calibri"/>
              </a:rPr>
              <a:t>50%</a:t>
            </a:r>
            <a:r>
              <a:rPr dirty="0" baseline="-20576" sz="2025" spc="6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transition</a:t>
            </a:r>
            <a:r>
              <a:rPr dirty="0" sz="2000" spc="1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rising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input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voltage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and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V</a:t>
            </a:r>
            <a:r>
              <a:rPr dirty="0" baseline="-20576" sz="2025" spc="-22">
                <a:latin typeface="Calibri"/>
                <a:cs typeface="Calibri"/>
              </a:rPr>
              <a:t>50%</a:t>
            </a:r>
            <a:r>
              <a:rPr dirty="0" baseline="-20576" sz="2025" spc="232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transition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falling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output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voltage.</a:t>
            </a:r>
            <a:endParaRPr sz="2000">
              <a:latin typeface="Calibri"/>
              <a:cs typeface="Calibri"/>
            </a:endParaRPr>
          </a:p>
          <a:p>
            <a:pPr marL="394970" marR="55880" indent="-344805">
              <a:lnSpc>
                <a:spcPct val="100699"/>
              </a:lnSpc>
              <a:spcBef>
                <a:spcPts val="540"/>
              </a:spcBef>
              <a:buFont typeface="Microsoft Sans Serif"/>
              <a:buChar char="•"/>
              <a:tabLst>
                <a:tab pos="394970" algn="l"/>
                <a:tab pos="395605" algn="l"/>
              </a:tabLst>
            </a:pPr>
            <a:r>
              <a:rPr dirty="0" sz="2400" spc="-5" b="1" i="1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z="1600" spc="-5" b="1" i="1">
                <a:solidFill>
                  <a:srgbClr val="006FC0"/>
                </a:solidFill>
                <a:latin typeface="Calibri"/>
                <a:cs typeface="Calibri"/>
              </a:rPr>
              <a:t>pLH</a:t>
            </a:r>
            <a:r>
              <a:rPr dirty="0" sz="1600" spc="5" b="1" i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(propagation</a:t>
            </a:r>
            <a:r>
              <a:rPr dirty="0" sz="2000" spc="26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delay</a:t>
            </a:r>
            <a:r>
              <a:rPr dirty="0" sz="2000" spc="28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low</a:t>
            </a:r>
            <a:r>
              <a:rPr dirty="0" sz="2000" spc="28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dirty="0" sz="2000" spc="28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low):</a:t>
            </a:r>
            <a:r>
              <a:rPr dirty="0" sz="2000" spc="28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26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delay</a:t>
            </a:r>
            <a:r>
              <a:rPr dirty="0" sz="2000" spc="28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between</a:t>
            </a:r>
            <a:r>
              <a:rPr dirty="0" sz="2000" spc="29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V</a:t>
            </a:r>
            <a:r>
              <a:rPr dirty="0" baseline="-20576" sz="2025" spc="-22">
                <a:latin typeface="Calibri"/>
                <a:cs typeface="Calibri"/>
              </a:rPr>
              <a:t>50%</a:t>
            </a:r>
            <a:r>
              <a:rPr dirty="0" baseline="-20576" sz="2025" spc="19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transition</a:t>
            </a:r>
            <a:r>
              <a:rPr dirty="0" sz="2000" spc="2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falling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input</a:t>
            </a:r>
            <a:r>
              <a:rPr dirty="0" sz="2000" spc="-15">
                <a:latin typeface="Calibri"/>
                <a:cs typeface="Calibri"/>
              </a:rPr>
              <a:t> voltage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and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V</a:t>
            </a:r>
            <a:r>
              <a:rPr dirty="0" baseline="-20576" sz="2025" spc="-22">
                <a:latin typeface="Calibri"/>
                <a:cs typeface="Calibri"/>
              </a:rPr>
              <a:t>50%</a:t>
            </a:r>
            <a:r>
              <a:rPr dirty="0" baseline="-20576" sz="2025" spc="232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transition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rising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output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voltage.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540" y="2737815"/>
            <a:ext cx="38131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400" b="1" i="1">
                <a:solidFill>
                  <a:srgbClr val="006FC0"/>
                </a:solidFill>
                <a:latin typeface="Calibri"/>
                <a:cs typeface="Calibri"/>
              </a:rPr>
              <a:t>Propagation</a:t>
            </a:r>
            <a:r>
              <a:rPr dirty="0" sz="2400" spc="-95" b="1" i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006FC0"/>
                </a:solidFill>
                <a:latin typeface="Calibri"/>
                <a:cs typeface="Calibri"/>
              </a:rPr>
              <a:t>time</a:t>
            </a:r>
            <a:r>
              <a:rPr dirty="0" sz="2400" spc="-50" b="1" i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006FC0"/>
                </a:solidFill>
                <a:latin typeface="Calibri"/>
                <a:cs typeface="Calibri"/>
              </a:rPr>
              <a:t>delay</a:t>
            </a:r>
            <a:r>
              <a:rPr dirty="0" sz="2400" spc="-45" b="1" i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006FC0"/>
                </a:solidFill>
                <a:latin typeface="Calibri"/>
                <a:cs typeface="Calibri"/>
              </a:rPr>
              <a:t>(t</a:t>
            </a:r>
            <a:r>
              <a:rPr dirty="0" sz="1600" spc="-5" b="1" i="1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dirty="0" sz="2400" spc="-5" b="1" i="1">
                <a:solidFill>
                  <a:srgbClr val="006FC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8200" y="2895600"/>
            <a:ext cx="2183130" cy="914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69850" rIns="0" bIns="0" rtlCol="0" vert="horz">
            <a:spAutoFit/>
          </a:bodyPr>
          <a:lstStyle/>
          <a:p>
            <a:pPr marL="42545">
              <a:lnSpc>
                <a:spcPts val="3300"/>
              </a:lnSpc>
              <a:spcBef>
                <a:spcPts val="550"/>
              </a:spcBef>
            </a:pPr>
            <a:r>
              <a:rPr dirty="0" baseline="-20833" sz="4200" i="1">
                <a:latin typeface="Times New Roman"/>
                <a:cs typeface="Times New Roman"/>
              </a:rPr>
              <a:t>t</a:t>
            </a:r>
            <a:r>
              <a:rPr dirty="0" baseline="-36458" sz="2400" spc="44" i="1">
                <a:latin typeface="Times New Roman"/>
                <a:cs typeface="Times New Roman"/>
              </a:rPr>
              <a:t>P</a:t>
            </a:r>
            <a:r>
              <a:rPr dirty="0" baseline="-36458" sz="2400" i="1">
                <a:latin typeface="Times New Roman"/>
                <a:cs typeface="Times New Roman"/>
              </a:rPr>
              <a:t> </a:t>
            </a:r>
            <a:r>
              <a:rPr dirty="0" baseline="-36458" sz="2400" spc="-157" i="1">
                <a:latin typeface="Times New Roman"/>
                <a:cs typeface="Times New Roman"/>
              </a:rPr>
              <a:t> </a:t>
            </a:r>
            <a:r>
              <a:rPr dirty="0" baseline="-20833" sz="4200" spc="30">
                <a:latin typeface="Symbol"/>
                <a:cs typeface="Symbol"/>
              </a:rPr>
              <a:t></a:t>
            </a:r>
            <a:r>
              <a:rPr dirty="0" baseline="-20833" sz="4200" spc="-52">
                <a:latin typeface="Times New Roman"/>
                <a:cs typeface="Times New Roman"/>
              </a:rPr>
              <a:t> </a:t>
            </a:r>
            <a:r>
              <a:rPr dirty="0" u="heavy" sz="1600" spc="-30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baseline="13888" sz="4200" spc="202" i="1">
                <a:latin typeface="Times New Roman"/>
                <a:cs typeface="Times New Roman"/>
              </a:rPr>
              <a:t>t</a:t>
            </a:r>
            <a:r>
              <a:rPr dirty="0" u="heavy" sz="1600" spc="-5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dirty="0" u="heavy" sz="16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</a:t>
            </a:r>
            <a:r>
              <a:rPr dirty="0" u="heavy" sz="1600" spc="3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</a:t>
            </a:r>
            <a:r>
              <a:rPr dirty="0" u="heavy" sz="16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600" spc="4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baseline="13888" sz="4200" spc="30">
                <a:latin typeface="Symbol"/>
                <a:cs typeface="Symbol"/>
              </a:rPr>
              <a:t></a:t>
            </a:r>
            <a:r>
              <a:rPr dirty="0" baseline="13888" sz="4200" spc="-442">
                <a:latin typeface="Times New Roman"/>
                <a:cs typeface="Times New Roman"/>
              </a:rPr>
              <a:t> </a:t>
            </a:r>
            <a:r>
              <a:rPr dirty="0" baseline="13888" sz="4200" spc="195" i="1">
                <a:latin typeface="Times New Roman"/>
                <a:cs typeface="Times New Roman"/>
              </a:rPr>
              <a:t>t</a:t>
            </a:r>
            <a:r>
              <a:rPr dirty="0" u="heavy" sz="1600" spc="-5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dirty="0" u="heavy" sz="1600" spc="3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</a:t>
            </a:r>
            <a:r>
              <a:rPr dirty="0" u="heavy" sz="1600" spc="3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</a:t>
            </a:r>
            <a:r>
              <a:rPr dirty="0" u="heavy" sz="1600" spc="-13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600">
              <a:latin typeface="Times New Roman"/>
              <a:cs typeface="Times New Roman"/>
            </a:endParaRPr>
          </a:p>
          <a:p>
            <a:pPr algn="ctr" marL="570865">
              <a:lnSpc>
                <a:spcPts val="3300"/>
              </a:lnSpc>
            </a:pPr>
            <a:r>
              <a:rPr dirty="0" sz="2800" spc="15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4114862"/>
            <a:ext cx="8229600" cy="2672080"/>
            <a:chOff x="457200" y="4114862"/>
            <a:chExt cx="8229600" cy="2672080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114862"/>
              <a:ext cx="2741295" cy="26716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183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5"/>
              <a:t>CMOS</a:t>
            </a:r>
            <a:r>
              <a:rPr dirty="0" spc="-80"/>
              <a:t> </a:t>
            </a:r>
            <a:r>
              <a:rPr dirty="0" spc="-20"/>
              <a:t>Inverter</a:t>
            </a:r>
            <a:r>
              <a:rPr dirty="0" spc="-5"/>
              <a:t> Timing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3340" y="5601411"/>
            <a:ext cx="1694180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-10">
                <a:latin typeface="Calibri"/>
                <a:cs typeface="Calibri"/>
              </a:rPr>
              <a:t>occurs</a:t>
            </a:r>
            <a:r>
              <a:rPr dirty="0" sz="2700" spc="-95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at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=&gt;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3200" y="5597855"/>
            <a:ext cx="2286000" cy="5334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778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40"/>
              </a:spcBef>
            </a:pPr>
            <a:r>
              <a:rPr dirty="0" sz="270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 </a:t>
            </a:r>
            <a:r>
              <a:rPr dirty="0" sz="2700" spc="5" b="1">
                <a:latin typeface="Calibri"/>
                <a:cs typeface="Calibri"/>
              </a:rPr>
              <a:t>=</a:t>
            </a:r>
            <a:r>
              <a:rPr dirty="0" sz="2700" spc="-20" b="1">
                <a:latin typeface="Calibri"/>
                <a:cs typeface="Calibri"/>
              </a:rPr>
              <a:t> </a:t>
            </a:r>
            <a:r>
              <a:rPr dirty="0" sz="2700" spc="-5" b="1">
                <a:latin typeface="Calibri"/>
                <a:cs typeface="Calibri"/>
              </a:rPr>
              <a:t>0.69*R</a:t>
            </a:r>
            <a:r>
              <a:rPr dirty="0" baseline="-20061" sz="2700" spc="-7" b="1">
                <a:latin typeface="Calibri"/>
                <a:cs typeface="Calibri"/>
              </a:rPr>
              <a:t>eff</a:t>
            </a:r>
            <a:r>
              <a:rPr dirty="0" sz="2700" spc="-5" b="1">
                <a:latin typeface="Calibri"/>
                <a:cs typeface="Calibri"/>
              </a:rPr>
              <a:t>*C</a:t>
            </a:r>
            <a:r>
              <a:rPr dirty="0" baseline="-20061" sz="2700" spc="-7" b="1">
                <a:latin typeface="Calibri"/>
                <a:cs typeface="Calibri"/>
              </a:rPr>
              <a:t>L</a:t>
            </a:r>
            <a:endParaRPr baseline="-20061" sz="27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49990" y="1981200"/>
            <a:ext cx="3446987" cy="202334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2744" y="1155318"/>
            <a:ext cx="6823075" cy="447357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420370" marR="81280" indent="-344805">
              <a:lnSpc>
                <a:spcPts val="2590"/>
              </a:lnSpc>
              <a:spcBef>
                <a:spcPts val="740"/>
              </a:spcBef>
              <a:buFont typeface="Microsoft Sans Serif"/>
              <a:buChar char="•"/>
              <a:tabLst>
                <a:tab pos="420370" algn="l"/>
                <a:tab pos="421005" algn="l"/>
              </a:tabLst>
            </a:pPr>
            <a:r>
              <a:rPr dirty="0" sz="2700" spc="-40">
                <a:latin typeface="Calibri"/>
                <a:cs typeface="Calibri"/>
              </a:rPr>
              <a:t>We</a:t>
            </a:r>
            <a:r>
              <a:rPr dirty="0" sz="2700" spc="-6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can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model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inverter</a:t>
            </a:r>
            <a:r>
              <a:rPr dirty="0" sz="2700" spc="-5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as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an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-20">
                <a:latin typeface="Calibri"/>
                <a:cs typeface="Calibri"/>
              </a:rPr>
              <a:t>effective</a:t>
            </a:r>
            <a:r>
              <a:rPr dirty="0" sz="2700" spc="-1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on- </a:t>
            </a:r>
            <a:r>
              <a:rPr dirty="0" sz="2700" spc="-59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resistance</a:t>
            </a:r>
            <a:r>
              <a:rPr dirty="0" sz="2700" spc="-110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(R</a:t>
            </a:r>
            <a:r>
              <a:rPr dirty="0" baseline="-20061" sz="2700" spc="-22">
                <a:latin typeface="Calibri"/>
                <a:cs typeface="Calibri"/>
              </a:rPr>
              <a:t>eff</a:t>
            </a:r>
            <a:r>
              <a:rPr dirty="0" sz="2700" spc="-15">
                <a:latin typeface="Calibri"/>
                <a:cs typeface="Calibri"/>
              </a:rPr>
              <a:t>)</a:t>
            </a:r>
            <a:r>
              <a:rPr dirty="0" sz="2700">
                <a:latin typeface="Calibri"/>
                <a:cs typeface="Calibri"/>
              </a:rPr>
              <a:t> driving </a:t>
            </a:r>
            <a:r>
              <a:rPr dirty="0" sz="2700" spc="5">
                <a:latin typeface="Calibri"/>
                <a:cs typeface="Calibri"/>
              </a:rPr>
              <a:t>a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load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capacitance</a:t>
            </a:r>
            <a:r>
              <a:rPr dirty="0" sz="2700" spc="-9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C</a:t>
            </a:r>
            <a:r>
              <a:rPr dirty="0" baseline="-20061" sz="2700" spc="7">
                <a:latin typeface="Calibri"/>
                <a:cs typeface="Calibri"/>
              </a:rPr>
              <a:t>L</a:t>
            </a:r>
            <a:endParaRPr baseline="-20061" sz="2700">
              <a:latin typeface="Calibri"/>
              <a:cs typeface="Calibri"/>
            </a:endParaRPr>
          </a:p>
          <a:p>
            <a:pPr marL="420370" indent="-344805">
              <a:lnSpc>
                <a:spcPct val="100000"/>
              </a:lnSpc>
              <a:spcBef>
                <a:spcPts val="25"/>
              </a:spcBef>
              <a:buFont typeface="Microsoft Sans Serif"/>
              <a:buChar char="•"/>
              <a:tabLst>
                <a:tab pos="420370" algn="l"/>
                <a:tab pos="421005" algn="l"/>
              </a:tabLst>
            </a:pPr>
            <a:r>
              <a:rPr dirty="0" sz="2700">
                <a:latin typeface="Calibri"/>
                <a:cs typeface="Calibri"/>
              </a:rPr>
              <a:t>When</a:t>
            </a:r>
            <a:r>
              <a:rPr dirty="0" sz="2700" spc="-8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output</a:t>
            </a:r>
            <a:r>
              <a:rPr dirty="0" sz="2700" spc="-7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is</a:t>
            </a:r>
            <a:r>
              <a:rPr dirty="0" sz="2700" spc="-10">
                <a:latin typeface="Calibri"/>
                <a:cs typeface="Calibri"/>
              </a:rPr>
              <a:t> </a:t>
            </a:r>
            <a:r>
              <a:rPr dirty="0" sz="2700" spc="-5" i="1">
                <a:latin typeface="Calibri"/>
                <a:cs typeface="Calibri"/>
              </a:rPr>
              <a:t>falling</a:t>
            </a:r>
            <a:r>
              <a:rPr dirty="0" sz="2700" spc="-5">
                <a:latin typeface="Calibri"/>
                <a:cs typeface="Calibri"/>
              </a:rPr>
              <a:t>:</a:t>
            </a:r>
            <a:endParaRPr sz="2700">
              <a:latin typeface="Calibri"/>
              <a:cs typeface="Calibri"/>
            </a:endParaRPr>
          </a:p>
          <a:p>
            <a:pPr marL="386715">
              <a:lnSpc>
                <a:spcPct val="100000"/>
              </a:lnSpc>
              <a:spcBef>
                <a:spcPts val="650"/>
              </a:spcBef>
            </a:pPr>
            <a:r>
              <a:rPr dirty="0" baseline="13374" sz="4050" spc="-44">
                <a:latin typeface="Calibri"/>
                <a:cs typeface="Calibri"/>
              </a:rPr>
              <a:t>R</a:t>
            </a:r>
            <a:r>
              <a:rPr dirty="0" sz="1800" spc="-30">
                <a:latin typeface="Calibri"/>
                <a:cs typeface="Calibri"/>
              </a:rPr>
              <a:t>eff</a:t>
            </a:r>
            <a:r>
              <a:rPr dirty="0" sz="1800" spc="195">
                <a:latin typeface="Calibri"/>
                <a:cs typeface="Calibri"/>
              </a:rPr>
              <a:t> </a:t>
            </a:r>
            <a:r>
              <a:rPr dirty="0" baseline="13374" sz="4050" spc="7">
                <a:latin typeface="Calibri"/>
                <a:cs typeface="Calibri"/>
              </a:rPr>
              <a:t>=</a:t>
            </a:r>
            <a:r>
              <a:rPr dirty="0" baseline="13374" sz="4050" spc="-67">
                <a:latin typeface="Calibri"/>
                <a:cs typeface="Calibri"/>
              </a:rPr>
              <a:t> </a:t>
            </a:r>
            <a:r>
              <a:rPr dirty="0" baseline="13374" sz="4050" spc="-7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  <a:p>
            <a:pPr marL="316230">
              <a:lnSpc>
                <a:spcPct val="100000"/>
              </a:lnSpc>
              <a:spcBef>
                <a:spcPts val="710"/>
              </a:spcBef>
            </a:pPr>
            <a:r>
              <a:rPr dirty="0" sz="3700" spc="-10" i="1">
                <a:latin typeface="Times New Roman"/>
                <a:cs typeface="Times New Roman"/>
              </a:rPr>
              <a:t>V</a:t>
            </a:r>
            <a:r>
              <a:rPr dirty="0" sz="2150" spc="155" i="1">
                <a:latin typeface="Times New Roman"/>
                <a:cs typeface="Times New Roman"/>
              </a:rPr>
              <a:t>ou</a:t>
            </a:r>
            <a:r>
              <a:rPr dirty="0" sz="2150" spc="-90" i="1">
                <a:latin typeface="Times New Roman"/>
                <a:cs typeface="Times New Roman"/>
              </a:rPr>
              <a:t>t</a:t>
            </a:r>
            <a:r>
              <a:rPr dirty="0" sz="3700" spc="-30">
                <a:latin typeface="Times New Roman"/>
                <a:cs typeface="Times New Roman"/>
              </a:rPr>
              <a:t>(</a:t>
            </a:r>
            <a:r>
              <a:rPr dirty="0" sz="3700" spc="240" i="1">
                <a:latin typeface="Times New Roman"/>
                <a:cs typeface="Times New Roman"/>
              </a:rPr>
              <a:t>t</a:t>
            </a:r>
            <a:r>
              <a:rPr dirty="0" sz="3700" spc="55">
                <a:latin typeface="Times New Roman"/>
                <a:cs typeface="Times New Roman"/>
              </a:rPr>
              <a:t>)</a:t>
            </a:r>
            <a:r>
              <a:rPr dirty="0" sz="3700" spc="-135">
                <a:latin typeface="Times New Roman"/>
                <a:cs typeface="Times New Roman"/>
              </a:rPr>
              <a:t> </a:t>
            </a:r>
            <a:r>
              <a:rPr dirty="0" sz="3700" spc="95">
                <a:latin typeface="Symbol"/>
                <a:cs typeface="Symbol"/>
              </a:rPr>
              <a:t></a:t>
            </a:r>
            <a:r>
              <a:rPr dirty="0" sz="3700" spc="-515">
                <a:latin typeface="Times New Roman"/>
                <a:cs typeface="Times New Roman"/>
              </a:rPr>
              <a:t> </a:t>
            </a:r>
            <a:r>
              <a:rPr dirty="0" sz="3700" spc="-5" i="1">
                <a:latin typeface="Times New Roman"/>
                <a:cs typeface="Times New Roman"/>
              </a:rPr>
              <a:t>V</a:t>
            </a:r>
            <a:r>
              <a:rPr dirty="0" sz="2150" spc="-15" i="1">
                <a:latin typeface="Times New Roman"/>
                <a:cs typeface="Times New Roman"/>
              </a:rPr>
              <a:t>D</a:t>
            </a:r>
            <a:r>
              <a:rPr dirty="0" sz="2150" spc="80" i="1">
                <a:latin typeface="Times New Roman"/>
                <a:cs typeface="Times New Roman"/>
              </a:rPr>
              <a:t>D</a:t>
            </a:r>
            <a:r>
              <a:rPr dirty="0" sz="2150" spc="-125" i="1">
                <a:latin typeface="Times New Roman"/>
                <a:cs typeface="Times New Roman"/>
              </a:rPr>
              <a:t> </a:t>
            </a:r>
            <a:r>
              <a:rPr dirty="0" sz="3700" spc="340">
                <a:latin typeface="Times New Roman"/>
                <a:cs typeface="Times New Roman"/>
              </a:rPr>
              <a:t>*</a:t>
            </a:r>
            <a:r>
              <a:rPr dirty="0" sz="3700" spc="325" i="1">
                <a:latin typeface="Times New Roman"/>
                <a:cs typeface="Times New Roman"/>
              </a:rPr>
              <a:t>e</a:t>
            </a:r>
            <a:r>
              <a:rPr dirty="0" baseline="63888" sz="3000" spc="-22">
                <a:latin typeface="Calibri"/>
                <a:cs typeface="Calibri"/>
              </a:rPr>
              <a:t>-</a:t>
            </a:r>
            <a:r>
              <a:rPr dirty="0" baseline="63888" sz="3000" spc="-7">
                <a:latin typeface="Calibri"/>
                <a:cs typeface="Calibri"/>
              </a:rPr>
              <a:t>t/R</a:t>
            </a:r>
            <a:r>
              <a:rPr dirty="0" baseline="74074" sz="2025" spc="-15">
                <a:latin typeface="Calibri"/>
                <a:cs typeface="Calibri"/>
              </a:rPr>
              <a:t>N</a:t>
            </a:r>
            <a:r>
              <a:rPr dirty="0" baseline="63888" sz="3000" spc="-22">
                <a:latin typeface="Calibri"/>
                <a:cs typeface="Calibri"/>
              </a:rPr>
              <a:t>*C</a:t>
            </a:r>
            <a:r>
              <a:rPr dirty="0" baseline="74074" sz="2025" spc="-7">
                <a:latin typeface="Calibri"/>
                <a:cs typeface="Calibri"/>
              </a:rPr>
              <a:t>L</a:t>
            </a:r>
            <a:endParaRPr baseline="74074" sz="2025">
              <a:latin typeface="Calibri"/>
              <a:cs typeface="Calibri"/>
            </a:endParaRPr>
          </a:p>
          <a:p>
            <a:pPr marL="386715" marR="2771140" indent="-311150">
              <a:lnSpc>
                <a:spcPct val="120100"/>
              </a:lnSpc>
              <a:spcBef>
                <a:spcPts val="35"/>
              </a:spcBef>
              <a:buFont typeface="Microsoft Sans Serif"/>
              <a:buChar char="•"/>
              <a:tabLst>
                <a:tab pos="420370" algn="l"/>
                <a:tab pos="421005" algn="l"/>
              </a:tabLst>
            </a:pPr>
            <a:r>
              <a:rPr dirty="0"/>
              <a:t>	</a:t>
            </a:r>
            <a:r>
              <a:rPr dirty="0" sz="2700" spc="5">
                <a:latin typeface="Calibri"/>
                <a:cs typeface="Calibri"/>
              </a:rPr>
              <a:t>When</a:t>
            </a:r>
            <a:r>
              <a:rPr dirty="0" sz="2700" spc="-8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output</a:t>
            </a:r>
            <a:r>
              <a:rPr dirty="0" sz="2700" spc="-7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is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i="1">
                <a:latin typeface="Calibri"/>
                <a:cs typeface="Calibri"/>
              </a:rPr>
              <a:t>rising</a:t>
            </a:r>
            <a:r>
              <a:rPr dirty="0" sz="2700">
                <a:latin typeface="Calibri"/>
                <a:cs typeface="Calibri"/>
              </a:rPr>
              <a:t>: </a:t>
            </a:r>
            <a:r>
              <a:rPr dirty="0" sz="2700" spc="-595">
                <a:latin typeface="Calibri"/>
                <a:cs typeface="Calibri"/>
              </a:rPr>
              <a:t> </a:t>
            </a:r>
            <a:r>
              <a:rPr dirty="0" baseline="13374" sz="4050" spc="-44">
                <a:latin typeface="Calibri"/>
                <a:cs typeface="Calibri"/>
              </a:rPr>
              <a:t>R</a:t>
            </a:r>
            <a:r>
              <a:rPr dirty="0" sz="1800" spc="-30">
                <a:latin typeface="Calibri"/>
                <a:cs typeface="Calibri"/>
              </a:rPr>
              <a:t>eff</a:t>
            </a:r>
            <a:r>
              <a:rPr dirty="0" sz="1800" spc="215">
                <a:latin typeface="Calibri"/>
                <a:cs typeface="Calibri"/>
              </a:rPr>
              <a:t> </a:t>
            </a:r>
            <a:r>
              <a:rPr dirty="0" baseline="13374" sz="4050" spc="7">
                <a:latin typeface="Calibri"/>
                <a:cs typeface="Calibri"/>
              </a:rPr>
              <a:t>=</a:t>
            </a:r>
            <a:r>
              <a:rPr dirty="0" baseline="13374" sz="4050" spc="-30">
                <a:latin typeface="Calibri"/>
                <a:cs typeface="Calibri"/>
              </a:rPr>
              <a:t> </a:t>
            </a:r>
            <a:r>
              <a:rPr dirty="0" baseline="13374" sz="4050" spc="-7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560"/>
              </a:spcBef>
            </a:pPr>
            <a:r>
              <a:rPr dirty="0" sz="3750" spc="-10" i="1">
                <a:latin typeface="Times New Roman"/>
                <a:cs typeface="Times New Roman"/>
              </a:rPr>
              <a:t>V</a:t>
            </a:r>
            <a:r>
              <a:rPr dirty="0" sz="2200" spc="145" i="1">
                <a:latin typeface="Times New Roman"/>
                <a:cs typeface="Times New Roman"/>
              </a:rPr>
              <a:t>ou</a:t>
            </a:r>
            <a:r>
              <a:rPr dirty="0" sz="2200" spc="-105" i="1">
                <a:latin typeface="Times New Roman"/>
                <a:cs typeface="Times New Roman"/>
              </a:rPr>
              <a:t>t</a:t>
            </a:r>
            <a:r>
              <a:rPr dirty="0" sz="3750" spc="-25">
                <a:latin typeface="Times New Roman"/>
                <a:cs typeface="Times New Roman"/>
              </a:rPr>
              <a:t>(</a:t>
            </a:r>
            <a:r>
              <a:rPr dirty="0" sz="3750" spc="240" i="1">
                <a:latin typeface="Times New Roman"/>
                <a:cs typeface="Times New Roman"/>
              </a:rPr>
              <a:t>t</a:t>
            </a:r>
            <a:r>
              <a:rPr dirty="0" sz="3750" spc="60">
                <a:latin typeface="Times New Roman"/>
                <a:cs typeface="Times New Roman"/>
              </a:rPr>
              <a:t>)</a:t>
            </a:r>
            <a:r>
              <a:rPr dirty="0" sz="3750" spc="-140">
                <a:latin typeface="Times New Roman"/>
                <a:cs typeface="Times New Roman"/>
              </a:rPr>
              <a:t> </a:t>
            </a:r>
            <a:r>
              <a:rPr dirty="0" sz="3750" spc="105">
                <a:latin typeface="Symbol"/>
                <a:cs typeface="Symbol"/>
              </a:rPr>
              <a:t></a:t>
            </a:r>
            <a:r>
              <a:rPr dirty="0" sz="3750" spc="-520">
                <a:latin typeface="Times New Roman"/>
                <a:cs typeface="Times New Roman"/>
              </a:rPr>
              <a:t> </a:t>
            </a:r>
            <a:r>
              <a:rPr dirty="0" sz="3750" spc="-10" i="1">
                <a:latin typeface="Times New Roman"/>
                <a:cs typeface="Times New Roman"/>
              </a:rPr>
              <a:t>V</a:t>
            </a:r>
            <a:r>
              <a:rPr dirty="0" sz="2200" spc="-25" i="1">
                <a:latin typeface="Times New Roman"/>
                <a:cs typeface="Times New Roman"/>
              </a:rPr>
              <a:t>D</a:t>
            </a:r>
            <a:r>
              <a:rPr dirty="0" sz="2200" spc="70" i="1">
                <a:latin typeface="Times New Roman"/>
                <a:cs typeface="Times New Roman"/>
              </a:rPr>
              <a:t>D</a:t>
            </a:r>
            <a:r>
              <a:rPr dirty="0" sz="2200" spc="-140" i="1">
                <a:latin typeface="Times New Roman"/>
                <a:cs typeface="Times New Roman"/>
              </a:rPr>
              <a:t> </a:t>
            </a:r>
            <a:r>
              <a:rPr dirty="0" sz="3750" spc="355">
                <a:latin typeface="Times New Roman"/>
                <a:cs typeface="Times New Roman"/>
              </a:rPr>
              <a:t>*</a:t>
            </a:r>
            <a:r>
              <a:rPr dirty="0" sz="3750" spc="-320">
                <a:latin typeface="Times New Roman"/>
                <a:cs typeface="Times New Roman"/>
              </a:rPr>
              <a:t>(</a:t>
            </a:r>
            <a:r>
              <a:rPr dirty="0" sz="3750" spc="295">
                <a:latin typeface="Times New Roman"/>
                <a:cs typeface="Times New Roman"/>
              </a:rPr>
              <a:t>1</a:t>
            </a:r>
            <a:r>
              <a:rPr dirty="0" sz="3750" spc="105">
                <a:latin typeface="Symbol"/>
                <a:cs typeface="Symbol"/>
              </a:rPr>
              <a:t></a:t>
            </a:r>
            <a:r>
              <a:rPr dirty="0" sz="3750" spc="-465">
                <a:latin typeface="Times New Roman"/>
                <a:cs typeface="Times New Roman"/>
              </a:rPr>
              <a:t> </a:t>
            </a:r>
            <a:r>
              <a:rPr dirty="0" sz="3750" spc="-335" i="1">
                <a:latin typeface="Times New Roman"/>
                <a:cs typeface="Times New Roman"/>
              </a:rPr>
              <a:t>e</a:t>
            </a:r>
            <a:r>
              <a:rPr dirty="0" baseline="54166" sz="3000" spc="-30">
                <a:latin typeface="Calibri"/>
                <a:cs typeface="Calibri"/>
              </a:rPr>
              <a:t>-</a:t>
            </a:r>
            <a:r>
              <a:rPr dirty="0" baseline="54166" sz="3000" spc="-7">
                <a:latin typeface="Calibri"/>
                <a:cs typeface="Calibri"/>
              </a:rPr>
              <a:t>t/R</a:t>
            </a:r>
            <a:r>
              <a:rPr dirty="0" baseline="59670" sz="2025" spc="-7">
                <a:latin typeface="Calibri"/>
                <a:cs typeface="Calibri"/>
              </a:rPr>
              <a:t>P</a:t>
            </a:r>
            <a:r>
              <a:rPr dirty="0" baseline="54166" sz="3000" spc="-22">
                <a:latin typeface="Calibri"/>
                <a:cs typeface="Calibri"/>
              </a:rPr>
              <a:t>*C</a:t>
            </a:r>
            <a:r>
              <a:rPr dirty="0" baseline="59670" sz="2025" spc="-7">
                <a:latin typeface="Calibri"/>
                <a:cs typeface="Calibri"/>
              </a:rPr>
              <a:t>L</a:t>
            </a:r>
            <a:r>
              <a:rPr dirty="0" baseline="59670" sz="2025">
                <a:latin typeface="Calibri"/>
                <a:cs typeface="Calibri"/>
              </a:rPr>
              <a:t> </a:t>
            </a:r>
            <a:r>
              <a:rPr dirty="0" baseline="59670" sz="2025" spc="-112">
                <a:latin typeface="Calibri"/>
                <a:cs typeface="Calibri"/>
              </a:rPr>
              <a:t> </a:t>
            </a:r>
            <a:r>
              <a:rPr dirty="0" sz="3600">
                <a:latin typeface="Calibri"/>
                <a:cs typeface="Calibri"/>
              </a:rPr>
              <a:t>)</a:t>
            </a:r>
            <a:endParaRPr sz="3600">
              <a:latin typeface="Calibri"/>
              <a:cs typeface="Calibri"/>
            </a:endParaRPr>
          </a:p>
          <a:p>
            <a:pPr marL="420370" indent="-344805">
              <a:lnSpc>
                <a:spcPct val="100000"/>
              </a:lnSpc>
              <a:spcBef>
                <a:spcPts val="775"/>
              </a:spcBef>
              <a:buFont typeface="Microsoft Sans Serif"/>
              <a:buChar char="•"/>
              <a:tabLst>
                <a:tab pos="420370" algn="l"/>
                <a:tab pos="421005" algn="l"/>
              </a:tabLst>
            </a:pPr>
            <a:r>
              <a:rPr dirty="0" sz="2700" spc="-5">
                <a:latin typeface="Calibri"/>
                <a:cs typeface="Calibri"/>
              </a:rPr>
              <a:t>In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both</a:t>
            </a:r>
            <a:r>
              <a:rPr dirty="0" sz="2700" spc="-5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cases</a:t>
            </a:r>
            <a:r>
              <a:rPr dirty="0" sz="2700" spc="-7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50%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18376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35"/>
              <a:t>Effective</a:t>
            </a:r>
            <a:r>
              <a:rPr dirty="0" spc="-100"/>
              <a:t> </a:t>
            </a:r>
            <a:r>
              <a:rPr dirty="0" spc="-10"/>
              <a:t>On-Resistance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5444" y="824722"/>
            <a:ext cx="7385684" cy="4709160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407670" indent="-344805">
              <a:lnSpc>
                <a:spcPct val="100000"/>
              </a:lnSpc>
              <a:spcBef>
                <a:spcPts val="869"/>
              </a:spcBef>
              <a:buFont typeface="Microsoft Sans Serif"/>
              <a:buChar char="•"/>
              <a:tabLst>
                <a:tab pos="407670" algn="l"/>
                <a:tab pos="408305" algn="l"/>
              </a:tabLst>
            </a:pPr>
            <a:r>
              <a:rPr dirty="0" sz="3200" spc="-25">
                <a:latin typeface="Calibri"/>
                <a:cs typeface="Calibri"/>
              </a:rPr>
              <a:t>R</a:t>
            </a:r>
            <a:r>
              <a:rPr dirty="0" baseline="-19841" sz="3150" spc="-37">
                <a:latin typeface="Calibri"/>
                <a:cs typeface="Calibri"/>
              </a:rPr>
              <a:t>eff</a:t>
            </a:r>
            <a:r>
              <a:rPr dirty="0" baseline="-19841" sz="3150" spc="34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inversely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proportional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to</a:t>
            </a:r>
            <a:r>
              <a:rPr dirty="0" sz="3200" spc="-15">
                <a:latin typeface="Calibri"/>
                <a:cs typeface="Calibri"/>
              </a:rPr>
              <a:t> W/L</a:t>
            </a:r>
            <a:endParaRPr sz="3200">
              <a:latin typeface="Calibri"/>
              <a:cs typeface="Calibri"/>
            </a:endParaRPr>
          </a:p>
          <a:p>
            <a:pPr marL="4076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407670" algn="l"/>
                <a:tab pos="408305" algn="l"/>
              </a:tabLst>
            </a:pPr>
            <a:r>
              <a:rPr dirty="0" sz="3200" spc="-1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NMOS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PMOS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have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difference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0">
                <a:latin typeface="Calibri"/>
                <a:cs typeface="Calibri"/>
              </a:rPr>
              <a:t>R</a:t>
            </a:r>
            <a:r>
              <a:rPr dirty="0" baseline="-19841" sz="3150" spc="-75">
                <a:latin typeface="Calibri"/>
                <a:cs typeface="Calibri"/>
              </a:rPr>
              <a:t>eff</a:t>
            </a:r>
            <a:r>
              <a:rPr dirty="0" sz="3200" spc="-5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icrosoft Sans Serif"/>
              <a:buChar char="•"/>
            </a:pPr>
            <a:endParaRPr sz="3750">
              <a:latin typeface="Calibri"/>
              <a:cs typeface="Calibri"/>
            </a:endParaRPr>
          </a:p>
          <a:p>
            <a:pPr marL="337820" marR="4142104">
              <a:lnSpc>
                <a:spcPct val="120100"/>
              </a:lnSpc>
            </a:pPr>
            <a:r>
              <a:rPr dirty="0" sz="3200" spc="5">
                <a:latin typeface="Calibri"/>
                <a:cs typeface="Calibri"/>
              </a:rPr>
              <a:t>R</a:t>
            </a:r>
            <a:r>
              <a:rPr dirty="0" baseline="-19841" sz="3150" spc="7">
                <a:latin typeface="Calibri"/>
                <a:cs typeface="Calibri"/>
              </a:rPr>
              <a:t>N</a:t>
            </a:r>
            <a:r>
              <a:rPr dirty="0" baseline="-19841" sz="3150" spc="33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R</a:t>
            </a:r>
            <a:r>
              <a:rPr dirty="0" baseline="-19841" sz="3150" spc="-7">
                <a:latin typeface="Calibri"/>
                <a:cs typeface="Calibri"/>
              </a:rPr>
              <a:t>eqn</a:t>
            </a:r>
            <a:r>
              <a:rPr dirty="0" sz="3200" spc="-5">
                <a:latin typeface="Calibri"/>
                <a:cs typeface="Calibri"/>
              </a:rPr>
              <a:t>*(L</a:t>
            </a:r>
            <a:r>
              <a:rPr dirty="0" baseline="-19841" sz="3150" spc="-7">
                <a:latin typeface="Calibri"/>
                <a:cs typeface="Calibri"/>
              </a:rPr>
              <a:t>N</a:t>
            </a:r>
            <a:r>
              <a:rPr dirty="0" sz="3200" spc="-5">
                <a:latin typeface="Calibri"/>
                <a:cs typeface="Calibri"/>
              </a:rPr>
              <a:t>/W</a:t>
            </a:r>
            <a:r>
              <a:rPr dirty="0" baseline="-19841" sz="3150" spc="-7">
                <a:latin typeface="Calibri"/>
                <a:cs typeface="Calibri"/>
              </a:rPr>
              <a:t>N</a:t>
            </a:r>
            <a:r>
              <a:rPr dirty="0" sz="3200" spc="-5">
                <a:latin typeface="Calibri"/>
                <a:cs typeface="Calibri"/>
              </a:rPr>
              <a:t>)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R</a:t>
            </a:r>
            <a:r>
              <a:rPr dirty="0" baseline="-19841" sz="3150">
                <a:latin typeface="Calibri"/>
                <a:cs typeface="Calibri"/>
              </a:rPr>
              <a:t>P</a:t>
            </a:r>
            <a:r>
              <a:rPr dirty="0" baseline="-19841" sz="3150" spc="337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R</a:t>
            </a:r>
            <a:r>
              <a:rPr dirty="0" baseline="-19841" sz="3150" spc="-22">
                <a:latin typeface="Calibri"/>
                <a:cs typeface="Calibri"/>
              </a:rPr>
              <a:t>eqp</a:t>
            </a:r>
            <a:r>
              <a:rPr dirty="0" sz="3200" spc="-15">
                <a:latin typeface="Calibri"/>
                <a:cs typeface="Calibri"/>
              </a:rPr>
              <a:t>*(L</a:t>
            </a:r>
            <a:r>
              <a:rPr dirty="0" baseline="-19841" sz="3150" spc="-22">
                <a:latin typeface="Calibri"/>
                <a:cs typeface="Calibri"/>
              </a:rPr>
              <a:t>P</a:t>
            </a:r>
            <a:r>
              <a:rPr dirty="0" sz="3200" spc="-15">
                <a:latin typeface="Calibri"/>
                <a:cs typeface="Calibri"/>
              </a:rPr>
              <a:t>/W</a:t>
            </a:r>
            <a:r>
              <a:rPr dirty="0" baseline="-19841" sz="3150" spc="-22">
                <a:latin typeface="Calibri"/>
                <a:cs typeface="Calibri"/>
              </a:rPr>
              <a:t>P</a:t>
            </a:r>
            <a:r>
              <a:rPr dirty="0" sz="3200" spc="-15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750">
              <a:latin typeface="Calibri"/>
              <a:cs typeface="Calibri"/>
            </a:endParaRPr>
          </a:p>
          <a:p>
            <a:pPr marL="429259" marR="3337560" indent="-365760">
              <a:lnSpc>
                <a:spcPct val="120100"/>
              </a:lnSpc>
              <a:buFont typeface="Microsoft Sans Serif"/>
              <a:buChar char="•"/>
              <a:tabLst>
                <a:tab pos="407670" algn="l"/>
                <a:tab pos="408305" algn="l"/>
              </a:tabLst>
            </a:pPr>
            <a:r>
              <a:rPr dirty="0" sz="3200" spc="-5">
                <a:latin typeface="Calibri"/>
                <a:cs typeface="Calibri"/>
              </a:rPr>
              <a:t>R</a:t>
            </a:r>
            <a:r>
              <a:rPr dirty="0" baseline="-19841" sz="3150" spc="-7">
                <a:latin typeface="Calibri"/>
                <a:cs typeface="Calibri"/>
              </a:rPr>
              <a:t>eqn</a:t>
            </a:r>
            <a:r>
              <a:rPr dirty="0" baseline="-19841" sz="3150" spc="322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is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defined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units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 spc="-10">
                <a:latin typeface="Calibri"/>
                <a:cs typeface="Calibri"/>
              </a:rPr>
              <a:t> L/W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800" y="4844160"/>
            <a:ext cx="3957574" cy="20138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57200" y="3835653"/>
            <a:ext cx="8229600" cy="2870200"/>
            <a:chOff x="457200" y="3835653"/>
            <a:chExt cx="8229600" cy="2870200"/>
          </a:xfrm>
        </p:grpSpPr>
        <p:sp>
          <p:nvSpPr>
            <p:cNvPr id="7" name="object 7"/>
            <p:cNvSpPr/>
            <p:nvPr/>
          </p:nvSpPr>
          <p:spPr>
            <a:xfrm>
              <a:off x="457200" y="6629399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400" y="3835653"/>
              <a:ext cx="6000750" cy="286994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16479" y="0"/>
            <a:ext cx="4514850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/>
              <a:t>Load</a:t>
            </a:r>
            <a:r>
              <a:rPr dirty="0" u="none" spc="-65"/>
              <a:t> </a:t>
            </a:r>
            <a:r>
              <a:rPr dirty="0" u="none"/>
              <a:t>Capacitance</a:t>
            </a:r>
            <a:r>
              <a:rPr dirty="0" u="none" spc="-120"/>
              <a:t> </a:t>
            </a:r>
            <a:r>
              <a:rPr dirty="0" u="none"/>
              <a:t>(C</a:t>
            </a:r>
            <a:r>
              <a:rPr dirty="0" u="none" baseline="-20964" sz="3975"/>
              <a:t>L</a:t>
            </a:r>
            <a:r>
              <a:rPr dirty="0" u="none" sz="4000"/>
              <a:t>)</a:t>
            </a:r>
            <a:endParaRPr sz="4000"/>
          </a:p>
        </p:txBody>
      </p:sp>
      <p:sp>
        <p:nvSpPr>
          <p:cNvPr id="10" name="object 10"/>
          <p:cNvSpPr txBox="1"/>
          <p:nvPr/>
        </p:nvSpPr>
        <p:spPr>
          <a:xfrm>
            <a:off x="510844" y="825102"/>
            <a:ext cx="6447790" cy="1637664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82270" indent="-344805">
              <a:lnSpc>
                <a:spcPct val="100000"/>
              </a:lnSpc>
              <a:spcBef>
                <a:spcPts val="865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5">
                <a:latin typeface="Calibri"/>
                <a:cs typeface="Calibri"/>
              </a:rPr>
              <a:t>C</a:t>
            </a:r>
            <a:r>
              <a:rPr dirty="0" baseline="-19841" sz="3150" spc="7">
                <a:latin typeface="Calibri"/>
                <a:cs typeface="Calibri"/>
              </a:rPr>
              <a:t>L</a:t>
            </a:r>
            <a:r>
              <a:rPr dirty="0" baseline="-19841" sz="3150" spc="337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accounts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for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(is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sum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10">
                <a:latin typeface="Calibri"/>
                <a:cs typeface="Calibri"/>
              </a:rPr>
              <a:t>of)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lvl="1" marL="781685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internal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capacitance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inverter</a:t>
            </a:r>
            <a:endParaRPr sz="2800">
              <a:latin typeface="Calibri"/>
              <a:cs typeface="Calibri"/>
            </a:endParaRPr>
          </a:p>
          <a:p>
            <a:pPr lvl="1" marL="781685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capacitance </a:t>
            </a:r>
            <a:r>
              <a:rPr dirty="0" sz="2800" spc="5">
                <a:latin typeface="Calibri"/>
                <a:cs typeface="Calibri"/>
              </a:rPr>
              <a:t>of</a:t>
            </a:r>
            <a:r>
              <a:rPr dirty="0" sz="2800" spc="-5">
                <a:latin typeface="Calibri"/>
                <a:cs typeface="Calibri"/>
              </a:rPr>
              <a:t> the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wiring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200" y="2133600"/>
            <a:ext cx="228600" cy="533400"/>
          </a:xfrm>
          <a:custGeom>
            <a:avLst/>
            <a:gdLst/>
            <a:ahLst/>
            <a:cxnLst/>
            <a:rect l="l" t="t" r="r" b="b"/>
            <a:pathLst>
              <a:path w="228600" h="533400">
                <a:moveTo>
                  <a:pt x="0" y="0"/>
                </a:moveTo>
                <a:lnTo>
                  <a:pt x="44487" y="1494"/>
                </a:lnTo>
                <a:lnTo>
                  <a:pt x="80819" y="5572"/>
                </a:lnTo>
                <a:lnTo>
                  <a:pt x="105316" y="11626"/>
                </a:lnTo>
                <a:lnTo>
                  <a:pt x="114300" y="19050"/>
                </a:lnTo>
                <a:lnTo>
                  <a:pt x="114300" y="247650"/>
                </a:lnTo>
                <a:lnTo>
                  <a:pt x="123283" y="255073"/>
                </a:lnTo>
                <a:lnTo>
                  <a:pt x="147780" y="261127"/>
                </a:lnTo>
                <a:lnTo>
                  <a:pt x="184112" y="265205"/>
                </a:lnTo>
                <a:lnTo>
                  <a:pt x="228600" y="266700"/>
                </a:lnTo>
                <a:lnTo>
                  <a:pt x="184112" y="268194"/>
                </a:lnTo>
                <a:lnTo>
                  <a:pt x="147780" y="272272"/>
                </a:lnTo>
                <a:lnTo>
                  <a:pt x="123283" y="278326"/>
                </a:lnTo>
                <a:lnTo>
                  <a:pt x="114300" y="285750"/>
                </a:lnTo>
                <a:lnTo>
                  <a:pt x="114300" y="514350"/>
                </a:lnTo>
                <a:lnTo>
                  <a:pt x="105316" y="521773"/>
                </a:lnTo>
                <a:lnTo>
                  <a:pt x="80819" y="527827"/>
                </a:lnTo>
                <a:lnTo>
                  <a:pt x="44487" y="531905"/>
                </a:lnTo>
                <a:lnTo>
                  <a:pt x="0" y="53340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91200" y="2819400"/>
            <a:ext cx="228600" cy="838200"/>
          </a:xfrm>
          <a:custGeom>
            <a:avLst/>
            <a:gdLst/>
            <a:ahLst/>
            <a:cxnLst/>
            <a:rect l="l" t="t" r="r" b="b"/>
            <a:pathLst>
              <a:path w="228600" h="838200">
                <a:moveTo>
                  <a:pt x="0" y="0"/>
                </a:moveTo>
                <a:lnTo>
                  <a:pt x="44487" y="1494"/>
                </a:lnTo>
                <a:lnTo>
                  <a:pt x="80819" y="5572"/>
                </a:lnTo>
                <a:lnTo>
                  <a:pt x="105316" y="11626"/>
                </a:lnTo>
                <a:lnTo>
                  <a:pt x="114300" y="19050"/>
                </a:lnTo>
                <a:lnTo>
                  <a:pt x="114300" y="400050"/>
                </a:lnTo>
                <a:lnTo>
                  <a:pt x="123283" y="407473"/>
                </a:lnTo>
                <a:lnTo>
                  <a:pt x="147780" y="413527"/>
                </a:lnTo>
                <a:lnTo>
                  <a:pt x="184112" y="417605"/>
                </a:lnTo>
                <a:lnTo>
                  <a:pt x="228600" y="419100"/>
                </a:lnTo>
                <a:lnTo>
                  <a:pt x="184112" y="420594"/>
                </a:lnTo>
                <a:lnTo>
                  <a:pt x="147780" y="424672"/>
                </a:lnTo>
                <a:lnTo>
                  <a:pt x="123283" y="430726"/>
                </a:lnTo>
                <a:lnTo>
                  <a:pt x="114300" y="438150"/>
                </a:lnTo>
                <a:lnTo>
                  <a:pt x="114300" y="819150"/>
                </a:lnTo>
                <a:lnTo>
                  <a:pt x="105316" y="826573"/>
                </a:lnTo>
                <a:lnTo>
                  <a:pt x="80819" y="832627"/>
                </a:lnTo>
                <a:lnTo>
                  <a:pt x="44487" y="836705"/>
                </a:lnTo>
                <a:lnTo>
                  <a:pt x="0" y="83820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93444" y="2412333"/>
            <a:ext cx="6304280" cy="102171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2800" spc="740">
                <a:latin typeface="Microsoft Sans Serif"/>
                <a:cs typeface="Microsoft Sans Serif"/>
              </a:rPr>
              <a:t>–</a:t>
            </a:r>
            <a:r>
              <a:rPr dirty="0" sz="2800" spc="-55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capacitance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of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fan-out</a:t>
            </a:r>
            <a:endParaRPr sz="2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735"/>
              </a:spcBef>
            </a:pPr>
            <a:r>
              <a:rPr dirty="0" sz="2400" spc="-5" b="1">
                <a:latin typeface="Calibri"/>
                <a:cs typeface="Calibri"/>
              </a:rPr>
              <a:t>extrinsic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6353" y="2184653"/>
            <a:ext cx="104584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intrinsic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707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5"/>
              <a:t>Internal</a:t>
            </a:r>
            <a:r>
              <a:rPr dirty="0" spc="-65"/>
              <a:t> </a:t>
            </a:r>
            <a:r>
              <a:rPr dirty="0" spc="-5"/>
              <a:t>Capacitance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6244" y="923366"/>
            <a:ext cx="7833359" cy="4117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marR="10287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Comprised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the </a:t>
            </a:r>
            <a:r>
              <a:rPr dirty="0" sz="3200" spc="-10">
                <a:latin typeface="Calibri"/>
                <a:cs typeface="Calibri"/>
              </a:rPr>
              <a:t>Capacitances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connected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to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output</a:t>
            </a:r>
            <a:r>
              <a:rPr dirty="0" sz="3200" spc="4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(</a:t>
            </a:r>
            <a:r>
              <a:rPr dirty="0" sz="3200" spc="-5" b="1">
                <a:latin typeface="Calibri"/>
                <a:cs typeface="Calibri"/>
              </a:rPr>
              <a:t>D</a:t>
            </a:r>
            <a:r>
              <a:rPr dirty="0" sz="3200" spc="-5">
                <a:latin typeface="Calibri"/>
                <a:cs typeface="Calibri"/>
              </a:rPr>
              <a:t>):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5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600" spc="-10" b="1">
                <a:latin typeface="Calibri"/>
                <a:cs typeface="Calibri"/>
              </a:rPr>
              <a:t>Cdb1</a:t>
            </a:r>
            <a:r>
              <a:rPr dirty="0" sz="2600" spc="-15" b="1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and </a:t>
            </a:r>
            <a:r>
              <a:rPr dirty="0" sz="2600" spc="-10" b="1">
                <a:latin typeface="Calibri"/>
                <a:cs typeface="Calibri"/>
              </a:rPr>
              <a:t>Cdb2</a:t>
            </a:r>
            <a:r>
              <a:rPr dirty="0" sz="2600" spc="10" b="1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are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the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junction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capacitance (</a:t>
            </a:r>
            <a:r>
              <a:rPr dirty="0" sz="2600" spc="-5" b="1">
                <a:latin typeface="Calibri"/>
                <a:cs typeface="Calibri"/>
              </a:rPr>
              <a:t>D</a:t>
            </a:r>
            <a:r>
              <a:rPr dirty="0" sz="2600" spc="-5">
                <a:latin typeface="Calibri"/>
                <a:cs typeface="Calibri"/>
              </a:rPr>
              <a:t>-to-</a:t>
            </a:r>
            <a:r>
              <a:rPr dirty="0" sz="2600" spc="-5" b="1">
                <a:latin typeface="Calibri"/>
                <a:cs typeface="Calibri"/>
              </a:rPr>
              <a:t>B</a:t>
            </a:r>
            <a:r>
              <a:rPr dirty="0" sz="2600" spc="-5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lvl="1" marL="670560" marR="3198495" indent="-201295">
              <a:lnSpc>
                <a:spcPct val="120000"/>
              </a:lnSpc>
              <a:spcBef>
                <a:spcPts val="3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 spc="-5">
                <a:latin typeface="Calibri"/>
                <a:cs typeface="Calibri"/>
              </a:rPr>
              <a:t>Since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we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mostly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work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cut-off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10">
                <a:latin typeface="Calibri"/>
                <a:cs typeface="Calibri"/>
              </a:rPr>
              <a:t>saturation </a:t>
            </a:r>
            <a:r>
              <a:rPr dirty="0" sz="2400" spc="-5" b="1">
                <a:latin typeface="Calibri"/>
                <a:cs typeface="Calibri"/>
              </a:rPr>
              <a:t>Cgd12 </a:t>
            </a:r>
            <a:r>
              <a:rPr dirty="0" sz="2400" spc="-20">
                <a:latin typeface="Calibri"/>
                <a:cs typeface="Calibri"/>
              </a:rPr>
              <a:t>(gate 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capacitance)</a:t>
            </a:r>
            <a:r>
              <a:rPr dirty="0" sz="2400" spc="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 </a:t>
            </a:r>
            <a:r>
              <a:rPr dirty="0" sz="2400" spc="-5">
                <a:latin typeface="Calibri"/>
                <a:cs typeface="Calibri"/>
              </a:rPr>
              <a:t>almost </a:t>
            </a:r>
            <a:r>
              <a:rPr dirty="0" sz="2400">
                <a:latin typeface="Calibri"/>
                <a:cs typeface="Calibri"/>
              </a:rPr>
              <a:t> negligible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except</a:t>
            </a:r>
            <a:r>
              <a:rPr dirty="0" sz="2400" spc="-10">
                <a:latin typeface="Calibri"/>
                <a:cs typeface="Calibri"/>
              </a:rPr>
              <a:t> from</a:t>
            </a:r>
            <a:endParaRPr sz="2400">
              <a:latin typeface="Calibri"/>
              <a:cs typeface="Calibri"/>
            </a:endParaRPr>
          </a:p>
          <a:p>
            <a:pPr marL="670560">
              <a:lnSpc>
                <a:spcPct val="100000"/>
              </a:lnSpc>
              <a:spcBef>
                <a:spcPts val="575"/>
              </a:spcBef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overlap</a:t>
            </a:r>
            <a:endParaRPr sz="2400">
              <a:latin typeface="Calibri"/>
              <a:cs typeface="Calibri"/>
            </a:endParaRPr>
          </a:p>
          <a:p>
            <a:pPr marL="741045">
              <a:lnSpc>
                <a:spcPct val="100000"/>
              </a:lnSpc>
              <a:spcBef>
                <a:spcPts val="580"/>
              </a:spcBef>
            </a:pPr>
            <a:r>
              <a:rPr dirty="0" sz="2400" spc="-5">
                <a:latin typeface="Calibri"/>
                <a:cs typeface="Calibri"/>
              </a:rPr>
              <a:t>capacitance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9238" y="3200398"/>
            <a:ext cx="3607562" cy="35814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8285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5"/>
              <a:t>Fan-out</a:t>
            </a:r>
            <a:r>
              <a:rPr dirty="0" spc="-100"/>
              <a:t> </a:t>
            </a:r>
            <a:r>
              <a:rPr dirty="0" spc="-5"/>
              <a:t>Capacitance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6244" y="923366"/>
            <a:ext cx="7935595" cy="5393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The </a:t>
            </a:r>
            <a:r>
              <a:rPr dirty="0" sz="3200" spc="-20">
                <a:latin typeface="Calibri"/>
                <a:cs typeface="Calibri"/>
              </a:rPr>
              <a:t>Fan-out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due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to</a:t>
            </a:r>
            <a:r>
              <a:rPr dirty="0" sz="3200" spc="-5">
                <a:latin typeface="Calibri"/>
                <a:cs typeface="Calibri"/>
              </a:rPr>
              <a:t> the input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of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subsequent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gates.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5">
                <a:latin typeface="Calibri"/>
                <a:cs typeface="Calibri"/>
              </a:rPr>
              <a:t>This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can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be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large:</a:t>
            </a:r>
            <a:endParaRPr sz="3200">
              <a:latin typeface="Calibri"/>
              <a:cs typeface="Calibri"/>
            </a:endParaRPr>
          </a:p>
          <a:p>
            <a:pPr marL="414655" marR="3211195" indent="-36830">
              <a:lnSpc>
                <a:spcPct val="122900"/>
              </a:lnSpc>
              <a:spcBef>
                <a:spcPts val="400"/>
              </a:spcBef>
            </a:pPr>
            <a:r>
              <a:rPr dirty="0" sz="2800" spc="5" b="1">
                <a:latin typeface="Calibri"/>
                <a:cs typeface="Calibri"/>
              </a:rPr>
              <a:t>the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sum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of</a:t>
            </a:r>
            <a:r>
              <a:rPr dirty="0" sz="2800" spc="-15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each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of</a:t>
            </a:r>
            <a:r>
              <a:rPr dirty="0" sz="2800" spc="-15" b="1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the</a:t>
            </a:r>
            <a:r>
              <a:rPr dirty="0" sz="2800" spc="-1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driven </a:t>
            </a:r>
            <a:r>
              <a:rPr dirty="0" sz="2800" spc="-62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gate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capacitances</a:t>
            </a:r>
            <a:endParaRPr sz="2800">
              <a:latin typeface="Calibri"/>
              <a:cs typeface="Calibri"/>
            </a:endParaRPr>
          </a:p>
          <a:p>
            <a:pPr marL="356870" marR="3957320" indent="-356870">
              <a:lnSpc>
                <a:spcPts val="4610"/>
              </a:lnSpc>
              <a:spcBef>
                <a:spcPts val="26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20">
                <a:latin typeface="Calibri"/>
                <a:cs typeface="Calibri"/>
              </a:rPr>
              <a:t>Each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gate</a:t>
            </a:r>
            <a:r>
              <a:rPr dirty="0" sz="3200" spc="-6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comprises: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409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25">
                <a:latin typeface="Calibri"/>
                <a:cs typeface="Calibri"/>
              </a:rPr>
              <a:t>gate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capacitance</a:t>
            </a:r>
            <a:endParaRPr sz="2800">
              <a:latin typeface="Calibri"/>
              <a:cs typeface="Calibri"/>
            </a:endParaRPr>
          </a:p>
          <a:p>
            <a:pPr marL="710565">
              <a:lnSpc>
                <a:spcPct val="100000"/>
              </a:lnSpc>
              <a:spcBef>
                <a:spcPts val="675"/>
              </a:spcBef>
            </a:pPr>
            <a:r>
              <a:rPr dirty="0" sz="2800" spc="-10">
                <a:latin typeface="Calibri"/>
                <a:cs typeface="Calibri"/>
              </a:rPr>
              <a:t>(thin-oxide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capacitance)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5">
                <a:latin typeface="Calibri"/>
                <a:cs typeface="Calibri"/>
              </a:rPr>
              <a:t>overlap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capacitances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2822066"/>
            <a:ext cx="4108069" cy="403593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700" y="256997"/>
            <a:ext cx="916940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537460" algn="l"/>
                <a:tab pos="9156065" algn="l"/>
              </a:tabLst>
            </a:pPr>
            <a:r>
              <a:rPr dirty="0" sz="280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5" b="1">
                <a:latin typeface="Arial"/>
                <a:cs typeface="Arial"/>
              </a:rPr>
              <a:t>How</a:t>
            </a:r>
            <a:r>
              <a:rPr dirty="0" sz="2800" spc="-2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to</a:t>
            </a:r>
            <a:r>
              <a:rPr dirty="0" sz="2800" spc="-3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increase</a:t>
            </a:r>
            <a:r>
              <a:rPr dirty="0" sz="2800" spc="-2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speed</a:t>
            </a:r>
            <a:r>
              <a:rPr dirty="0" sz="2800" spc="-15" b="1">
                <a:latin typeface="Arial"/>
                <a:cs typeface="Arial"/>
              </a:rPr>
              <a:t> </a:t>
            </a:r>
            <a:r>
              <a:rPr dirty="0" sz="2800" spc="5" b="1">
                <a:latin typeface="Arial"/>
                <a:cs typeface="Arial"/>
              </a:rPr>
              <a:t>?	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934769"/>
            <a:ext cx="8175625" cy="541655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600">
                <a:latin typeface="Microsoft Sans Serif"/>
                <a:cs typeface="Microsoft Sans Serif"/>
              </a:rPr>
              <a:t>Whatever</a:t>
            </a:r>
            <a:r>
              <a:rPr dirty="0" sz="2600" spc="-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is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done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to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value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of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resistors</a:t>
            </a:r>
            <a:endParaRPr sz="2600">
              <a:latin typeface="Microsoft Sans Serif"/>
              <a:cs typeface="Microsoft Sans Serif"/>
            </a:endParaRPr>
          </a:p>
          <a:p>
            <a:pPr marL="356870" marR="5080" indent="-344805">
              <a:lnSpc>
                <a:spcPct val="100000"/>
              </a:lnSpc>
              <a:spcBef>
                <a:spcPts val="62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10">
                <a:latin typeface="Microsoft Sans Serif"/>
                <a:cs typeface="Microsoft Sans Serif"/>
              </a:rPr>
              <a:t>Speed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is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u="heavy" sz="2600" spc="-1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ultimately</a:t>
            </a:r>
            <a:r>
              <a:rPr dirty="0" sz="2600" spc="80">
                <a:latin typeface="Microsoft Sans Serif"/>
                <a:cs typeface="Microsoft Sans Serif"/>
              </a:rPr>
              <a:t> </a:t>
            </a:r>
            <a:r>
              <a:rPr dirty="0" u="heavy" sz="2600" spc="-1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limited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by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time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required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to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pull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the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output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transistors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out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of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saturation.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Sans Serif"/>
              <a:buChar char="•"/>
            </a:pPr>
            <a:endParaRPr sz="3850">
              <a:latin typeface="Microsoft Sans Serif"/>
              <a:cs typeface="Microsoft Sans Serif"/>
            </a:endParaRPr>
          </a:p>
          <a:p>
            <a:pPr marL="356870" marR="626745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600" spc="-10">
                <a:latin typeface="Microsoft Sans Serif"/>
                <a:cs typeface="Microsoft Sans Serif"/>
              </a:rPr>
              <a:t>74,</a:t>
            </a:r>
            <a:r>
              <a:rPr dirty="0" sz="2600" spc="2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74L</a:t>
            </a:r>
            <a:r>
              <a:rPr dirty="0" sz="2600" spc="-2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and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74H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series</a:t>
            </a:r>
            <a:r>
              <a:rPr dirty="0" sz="2600" spc="6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all</a:t>
            </a:r>
            <a:r>
              <a:rPr dirty="0" sz="2600" spc="2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operate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with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saturated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switching</a:t>
            </a:r>
            <a:endParaRPr sz="2600">
              <a:latin typeface="Microsoft Sans Serif"/>
              <a:cs typeface="Microsoft Sans Serif"/>
            </a:endParaRPr>
          </a:p>
          <a:p>
            <a:pPr lvl="1" marL="756285" marR="46990" indent="-287020">
              <a:lnSpc>
                <a:spcPct val="100000"/>
              </a:lnSpc>
              <a:spcBef>
                <a:spcPts val="625"/>
              </a:spcBef>
              <a:buChar char="–"/>
              <a:tabLst>
                <a:tab pos="756920" algn="l"/>
              </a:tabLst>
            </a:pPr>
            <a:r>
              <a:rPr dirty="0" sz="2600" spc="-10">
                <a:latin typeface="Microsoft Sans Serif"/>
                <a:cs typeface="Microsoft Sans Serif"/>
              </a:rPr>
              <a:t>many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of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transistors,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when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conducting</a:t>
            </a:r>
            <a:r>
              <a:rPr dirty="0" sz="2600" spc="120">
                <a:latin typeface="Microsoft Sans Serif"/>
                <a:cs typeface="Microsoft Sans Serif"/>
              </a:rPr>
              <a:t> </a:t>
            </a:r>
            <a:r>
              <a:rPr dirty="0" sz="2600" spc="-25">
                <a:latin typeface="Microsoft Sans Serif"/>
                <a:cs typeface="Microsoft Sans Serif"/>
              </a:rPr>
              <a:t>will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be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in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</a:t>
            </a:r>
            <a:r>
              <a:rPr dirty="0" sz="2600" spc="2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saturated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condition</a:t>
            </a:r>
            <a:endParaRPr sz="26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Microsoft Sans Serif"/>
              <a:buChar char="–"/>
            </a:pPr>
            <a:endParaRPr sz="3850">
              <a:latin typeface="Microsoft Sans Serif"/>
              <a:cs typeface="Microsoft Sans Serif"/>
            </a:endParaRPr>
          </a:p>
          <a:p>
            <a:pPr marL="356870" marR="719455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600" spc="-5">
                <a:latin typeface="Microsoft Sans Serif"/>
                <a:cs typeface="Microsoft Sans Serif"/>
              </a:rPr>
              <a:t>As</a:t>
            </a:r>
            <a:r>
              <a:rPr dirty="0" sz="2600" spc="2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has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been</a:t>
            </a:r>
            <a:r>
              <a:rPr dirty="0" sz="2600" spc="6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seen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this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causes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saturation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delay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(storage</a:t>
            </a:r>
            <a:r>
              <a:rPr dirty="0" sz="2600" spc="3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delay),</a:t>
            </a:r>
            <a:r>
              <a:rPr dirty="0" sz="2600" spc="8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when</a:t>
            </a:r>
            <a:r>
              <a:rPr dirty="0" sz="2600" spc="6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switching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from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ON</a:t>
            </a:r>
            <a:r>
              <a:rPr dirty="0" sz="2600" spc="3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to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OFF</a:t>
            </a:r>
            <a:endParaRPr sz="2600">
              <a:latin typeface="Microsoft Sans Serif"/>
              <a:cs typeface="Microsoft Sans Serif"/>
            </a:endParaRPr>
          </a:p>
          <a:p>
            <a:pPr lvl="1" marL="756285" indent="-287020">
              <a:lnSpc>
                <a:spcPct val="100000"/>
              </a:lnSpc>
              <a:spcBef>
                <a:spcPts val="630"/>
              </a:spcBef>
              <a:buChar char="–"/>
              <a:tabLst>
                <a:tab pos="756920" algn="l"/>
              </a:tabLst>
            </a:pPr>
            <a:r>
              <a:rPr dirty="0" sz="2600" spc="-15">
                <a:latin typeface="Microsoft Sans Serif"/>
                <a:cs typeface="Microsoft Sans Serif"/>
              </a:rPr>
              <a:t>limits</a:t>
            </a:r>
            <a:r>
              <a:rPr dirty="0" sz="2600" spc="1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3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circuit’s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switching</a:t>
            </a:r>
            <a:r>
              <a:rPr dirty="0" sz="2600" spc="8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speed.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1003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Minimizing</a:t>
            </a:r>
            <a:r>
              <a:rPr dirty="0" spc="-80"/>
              <a:t> </a:t>
            </a:r>
            <a:r>
              <a:rPr dirty="0" spc="-15"/>
              <a:t>Propagation</a:t>
            </a:r>
            <a:r>
              <a:rPr dirty="0" spc="-65"/>
              <a:t> </a:t>
            </a:r>
            <a:r>
              <a:rPr dirty="0" spc="-15"/>
              <a:t>Delay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844" y="1527428"/>
            <a:ext cx="8370570" cy="5046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2270" indent="-34480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000" spc="-5">
                <a:latin typeface="Calibri"/>
                <a:cs typeface="Calibri"/>
              </a:rPr>
              <a:t>Reducing</a:t>
            </a:r>
            <a:r>
              <a:rPr dirty="0" sz="3000" spc="-11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CL</a:t>
            </a:r>
            <a:endParaRPr sz="3000">
              <a:latin typeface="Calibri"/>
              <a:cs typeface="Calibri"/>
            </a:endParaRPr>
          </a:p>
          <a:p>
            <a:pPr lvl="1" marL="781685" indent="-287020">
              <a:lnSpc>
                <a:spcPts val="3115"/>
              </a:lnSpc>
              <a:spcBef>
                <a:spcPts val="15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600" spc="-10">
                <a:latin typeface="Calibri"/>
                <a:cs typeface="Calibri"/>
              </a:rPr>
              <a:t>Careful</a:t>
            </a:r>
            <a:r>
              <a:rPr dirty="0" sz="2600" spc="-6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layout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can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reduce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this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capacitance.</a:t>
            </a:r>
            <a:endParaRPr sz="2600">
              <a:latin typeface="Calibri"/>
              <a:cs typeface="Calibri"/>
            </a:endParaRPr>
          </a:p>
          <a:p>
            <a:pPr marL="382270" indent="-344805">
              <a:lnSpc>
                <a:spcPts val="3595"/>
              </a:lnSpc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000" spc="-5">
                <a:latin typeface="Calibri"/>
                <a:cs typeface="Calibri"/>
              </a:rPr>
              <a:t>Increase</a:t>
            </a:r>
            <a:r>
              <a:rPr dirty="0" sz="3000" spc="-7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W/L </a:t>
            </a:r>
            <a:r>
              <a:rPr dirty="0" sz="3000" spc="-20">
                <a:latin typeface="Calibri"/>
                <a:cs typeface="Calibri"/>
              </a:rPr>
              <a:t>ratio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of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transistors.</a:t>
            </a:r>
            <a:endParaRPr sz="3000">
              <a:latin typeface="Calibri"/>
              <a:cs typeface="Calibri"/>
            </a:endParaRPr>
          </a:p>
          <a:p>
            <a:pPr lvl="1" marL="781685" indent="-287020">
              <a:lnSpc>
                <a:spcPts val="3110"/>
              </a:lnSpc>
              <a:spcBef>
                <a:spcPts val="15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600" spc="-20">
                <a:latin typeface="Calibri"/>
                <a:cs typeface="Calibri"/>
              </a:rPr>
              <a:t>Warning: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doing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so</a:t>
            </a:r>
            <a:r>
              <a:rPr dirty="0" sz="2600" spc="40">
                <a:latin typeface="Calibri"/>
                <a:cs typeface="Calibri"/>
              </a:rPr>
              <a:t> </a:t>
            </a:r>
            <a:r>
              <a:rPr dirty="0" sz="2600" spc="-15" b="1">
                <a:latin typeface="Calibri"/>
                <a:cs typeface="Calibri"/>
              </a:rPr>
              <a:t>increases</a:t>
            </a:r>
            <a:r>
              <a:rPr dirty="0" sz="2600" spc="85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the</a:t>
            </a:r>
            <a:r>
              <a:rPr dirty="0" sz="2600" spc="35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intrinsic</a:t>
            </a:r>
            <a:r>
              <a:rPr dirty="0" sz="2600" spc="25" b="1">
                <a:latin typeface="Calibri"/>
                <a:cs typeface="Calibri"/>
              </a:rPr>
              <a:t> </a:t>
            </a:r>
            <a:r>
              <a:rPr dirty="0" sz="2600" spc="-15" b="1">
                <a:latin typeface="Calibri"/>
                <a:cs typeface="Calibri"/>
              </a:rPr>
              <a:t>capacitance</a:t>
            </a:r>
            <a:endParaRPr sz="2600">
              <a:latin typeface="Calibri"/>
              <a:cs typeface="Calibri"/>
            </a:endParaRPr>
          </a:p>
          <a:p>
            <a:pPr marL="382270" indent="-344805">
              <a:lnSpc>
                <a:spcPts val="3590"/>
              </a:lnSpc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000" spc="-5">
                <a:latin typeface="Calibri"/>
                <a:cs typeface="Calibri"/>
              </a:rPr>
              <a:t>Increase</a:t>
            </a:r>
            <a:r>
              <a:rPr dirty="0" sz="3000" spc="-7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V</a:t>
            </a:r>
            <a:r>
              <a:rPr dirty="0" baseline="-19444" sz="3000" spc="-7">
                <a:latin typeface="Calibri"/>
                <a:cs typeface="Calibri"/>
              </a:rPr>
              <a:t>DD</a:t>
            </a:r>
            <a:r>
              <a:rPr dirty="0" baseline="-19444" sz="3000" spc="315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(R</a:t>
            </a:r>
            <a:r>
              <a:rPr dirty="0" baseline="-19444" sz="3000" spc="-30">
                <a:latin typeface="Calibri"/>
                <a:cs typeface="Calibri"/>
              </a:rPr>
              <a:t>eq</a:t>
            </a:r>
            <a:r>
              <a:rPr dirty="0" baseline="-19444" sz="3000" spc="337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depends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on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V</a:t>
            </a:r>
            <a:r>
              <a:rPr dirty="0" baseline="-19444" sz="3000" spc="-7">
                <a:latin typeface="Calibri"/>
                <a:cs typeface="Calibri"/>
              </a:rPr>
              <a:t>DD</a:t>
            </a:r>
            <a:r>
              <a:rPr dirty="0" sz="3000" spc="-5">
                <a:latin typeface="Calibri"/>
                <a:cs typeface="Calibri"/>
              </a:rPr>
              <a:t>)</a:t>
            </a:r>
            <a:endParaRPr sz="3000">
              <a:latin typeface="Calibri"/>
              <a:cs typeface="Calibri"/>
            </a:endParaRPr>
          </a:p>
          <a:p>
            <a:pPr lvl="1" marL="781685" marR="242570" indent="-287020">
              <a:lnSpc>
                <a:spcPts val="2500"/>
              </a:lnSpc>
              <a:spcBef>
                <a:spcPts val="620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delay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of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30">
                <a:latin typeface="Calibri"/>
                <a:cs typeface="Calibri"/>
              </a:rPr>
              <a:t>gate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can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be modulated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by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modifying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the </a:t>
            </a:r>
            <a:r>
              <a:rPr dirty="0" sz="2600" spc="-57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supply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voltage.</a:t>
            </a:r>
            <a:endParaRPr sz="2600">
              <a:latin typeface="Calibri"/>
              <a:cs typeface="Calibri"/>
            </a:endParaRPr>
          </a:p>
          <a:p>
            <a:pPr lvl="1" marL="781685" marR="281305" indent="-287020">
              <a:lnSpc>
                <a:spcPts val="2500"/>
              </a:lnSpc>
              <a:spcBef>
                <a:spcPts val="620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600" spc="-5">
                <a:latin typeface="Calibri"/>
                <a:cs typeface="Calibri"/>
              </a:rPr>
              <a:t>This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allows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designer</a:t>
            </a:r>
            <a:r>
              <a:rPr dirty="0" sz="2600" spc="-20">
                <a:latin typeface="Calibri"/>
                <a:cs typeface="Calibri"/>
              </a:rPr>
              <a:t> to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trade</a:t>
            </a:r>
            <a:r>
              <a:rPr dirty="0" sz="2600" spc="2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off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energy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dissipation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25">
                <a:latin typeface="Calibri"/>
                <a:cs typeface="Calibri"/>
              </a:rPr>
              <a:t>for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performance.</a:t>
            </a:r>
            <a:endParaRPr sz="2600">
              <a:latin typeface="Calibri"/>
              <a:cs typeface="Calibri"/>
            </a:endParaRPr>
          </a:p>
          <a:p>
            <a:pPr lvl="1" marL="781685" marR="106680" indent="-287020">
              <a:lnSpc>
                <a:spcPts val="2500"/>
              </a:lnSpc>
              <a:spcBef>
                <a:spcPts val="615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600" spc="-45">
                <a:latin typeface="Calibri"/>
                <a:cs typeface="Calibri"/>
              </a:rPr>
              <a:t>However,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rising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above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</a:t>
            </a:r>
            <a:r>
              <a:rPr dirty="0" sz="2600" spc="2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certain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level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yields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only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minor </a:t>
            </a:r>
            <a:r>
              <a:rPr dirty="0" sz="2600" spc="-57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improvement.</a:t>
            </a:r>
            <a:endParaRPr sz="2600">
              <a:latin typeface="Calibri"/>
              <a:cs typeface="Calibri"/>
            </a:endParaRPr>
          </a:p>
          <a:p>
            <a:pPr lvl="1" marL="781685" marR="30480" indent="-287020">
              <a:lnSpc>
                <a:spcPts val="2500"/>
              </a:lnSpc>
              <a:spcBef>
                <a:spcPts val="620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600" spc="-20">
                <a:latin typeface="Calibri"/>
                <a:cs typeface="Calibri"/>
              </a:rPr>
              <a:t>Also,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reliability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concerns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(oxide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breakdown,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hot-electron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effects)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set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firm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upper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bounds.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0485" y="37541"/>
            <a:ext cx="23876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u="none" sz="4400" spc="-20"/>
              <a:t>R</a:t>
            </a:r>
            <a:r>
              <a:rPr dirty="0" u="none" baseline="-21072" sz="4350" spc="-30"/>
              <a:t>eq</a:t>
            </a:r>
            <a:r>
              <a:rPr dirty="0" u="none" baseline="-21072" sz="4350" spc="442"/>
              <a:t> </a:t>
            </a:r>
            <a:r>
              <a:rPr dirty="0" u="none" sz="4400" spc="-15"/>
              <a:t>vs.</a:t>
            </a:r>
            <a:r>
              <a:rPr dirty="0" u="none" sz="4400" spc="-10"/>
              <a:t> </a:t>
            </a:r>
            <a:r>
              <a:rPr dirty="0" u="none" sz="4400" spc="5"/>
              <a:t>V</a:t>
            </a:r>
            <a:r>
              <a:rPr dirty="0" u="none" baseline="-21072" sz="4350" spc="7"/>
              <a:t>DD</a:t>
            </a:r>
            <a:endParaRPr baseline="-21072" sz="43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528" y="838240"/>
            <a:ext cx="6410071" cy="59847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600"/>
                </a:lnTo>
                <a:lnTo>
                  <a:pt x="9144000" y="609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744" y="6690968"/>
            <a:ext cx="2755900" cy="12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83357" y="6629400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4" h="0">
                <a:moveTo>
                  <a:pt x="0" y="0"/>
                </a:moveTo>
                <a:lnTo>
                  <a:pt x="20344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81063"/>
            <a:ext cx="9144000" cy="6477000"/>
            <a:chOff x="0" y="381063"/>
            <a:chExt cx="9144000" cy="6477000"/>
          </a:xfrm>
        </p:grpSpPr>
        <p:sp>
          <p:nvSpPr>
            <p:cNvPr id="6" name="object 6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838251"/>
              <a:ext cx="8026400" cy="6019800"/>
            </a:xfrm>
            <a:custGeom>
              <a:avLst/>
              <a:gdLst/>
              <a:ahLst/>
              <a:cxnLst/>
              <a:rect l="l" t="t" r="r" b="b"/>
              <a:pathLst>
                <a:path w="8026400" h="6019800">
                  <a:moveTo>
                    <a:pt x="0" y="6019745"/>
                  </a:moveTo>
                  <a:lnTo>
                    <a:pt x="8026157" y="6019745"/>
                  </a:lnTo>
                  <a:lnTo>
                    <a:pt x="8026157" y="0"/>
                  </a:lnTo>
                  <a:lnTo>
                    <a:pt x="0" y="0"/>
                  </a:lnTo>
                  <a:lnTo>
                    <a:pt x="0" y="6019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10673" y="1303889"/>
              <a:ext cx="6206490" cy="4887595"/>
            </a:xfrm>
            <a:custGeom>
              <a:avLst/>
              <a:gdLst/>
              <a:ahLst/>
              <a:cxnLst/>
              <a:rect l="l" t="t" r="r" b="b"/>
              <a:pathLst>
                <a:path w="6206490" h="4887595">
                  <a:moveTo>
                    <a:pt x="0" y="4887310"/>
                  </a:moveTo>
                  <a:lnTo>
                    <a:pt x="0" y="0"/>
                  </a:lnTo>
                  <a:lnTo>
                    <a:pt x="6205890" y="0"/>
                  </a:lnTo>
                  <a:lnTo>
                    <a:pt x="6205890" y="4887310"/>
                  </a:lnTo>
                  <a:lnTo>
                    <a:pt x="0" y="4887310"/>
                  </a:lnTo>
                </a:path>
              </a:pathLst>
            </a:custGeom>
            <a:ln w="143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03515" y="1296733"/>
              <a:ext cx="6227445" cy="4902200"/>
            </a:xfrm>
            <a:custGeom>
              <a:avLst/>
              <a:gdLst/>
              <a:ahLst/>
              <a:cxnLst/>
              <a:rect l="l" t="t" r="r" b="b"/>
              <a:pathLst>
                <a:path w="6227445" h="4902200">
                  <a:moveTo>
                    <a:pt x="6198692" y="4887315"/>
                  </a:moveTo>
                  <a:lnTo>
                    <a:pt x="14300" y="4887315"/>
                  </a:lnTo>
                  <a:lnTo>
                    <a:pt x="14300" y="21526"/>
                  </a:lnTo>
                  <a:lnTo>
                    <a:pt x="0" y="21526"/>
                  </a:lnTo>
                  <a:lnTo>
                    <a:pt x="0" y="4894478"/>
                  </a:lnTo>
                  <a:lnTo>
                    <a:pt x="7150" y="4894478"/>
                  </a:lnTo>
                  <a:lnTo>
                    <a:pt x="7150" y="4901628"/>
                  </a:lnTo>
                  <a:lnTo>
                    <a:pt x="6198692" y="4901628"/>
                  </a:lnTo>
                  <a:lnTo>
                    <a:pt x="6198692" y="4887315"/>
                  </a:lnTo>
                  <a:close/>
                </a:path>
                <a:path w="6227445" h="4902200">
                  <a:moveTo>
                    <a:pt x="6198692" y="0"/>
                  </a:moveTo>
                  <a:lnTo>
                    <a:pt x="7150" y="0"/>
                  </a:lnTo>
                  <a:lnTo>
                    <a:pt x="7150" y="14312"/>
                  </a:lnTo>
                  <a:lnTo>
                    <a:pt x="6198692" y="14325"/>
                  </a:lnTo>
                  <a:lnTo>
                    <a:pt x="6198692" y="0"/>
                  </a:lnTo>
                  <a:close/>
                </a:path>
                <a:path w="6227445" h="4902200">
                  <a:moveTo>
                    <a:pt x="6227394" y="4887328"/>
                  </a:moveTo>
                  <a:lnTo>
                    <a:pt x="6220193" y="4887328"/>
                  </a:lnTo>
                  <a:lnTo>
                    <a:pt x="6220193" y="21526"/>
                  </a:lnTo>
                  <a:lnTo>
                    <a:pt x="6205893" y="21526"/>
                  </a:lnTo>
                  <a:lnTo>
                    <a:pt x="6205893" y="4894478"/>
                  </a:lnTo>
                  <a:lnTo>
                    <a:pt x="6213043" y="4894478"/>
                  </a:lnTo>
                  <a:lnTo>
                    <a:pt x="6213043" y="4901628"/>
                  </a:lnTo>
                  <a:lnTo>
                    <a:pt x="6227394" y="4901628"/>
                  </a:lnTo>
                  <a:lnTo>
                    <a:pt x="6227394" y="4887328"/>
                  </a:lnTo>
                  <a:close/>
                </a:path>
                <a:path w="6227445" h="4902200">
                  <a:moveTo>
                    <a:pt x="6227394" y="12"/>
                  </a:moveTo>
                  <a:lnTo>
                    <a:pt x="6213043" y="12"/>
                  </a:lnTo>
                  <a:lnTo>
                    <a:pt x="6213043" y="14312"/>
                  </a:lnTo>
                  <a:lnTo>
                    <a:pt x="6227394" y="14312"/>
                  </a:lnTo>
                  <a:lnTo>
                    <a:pt x="6227394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10673" y="6147832"/>
              <a:ext cx="0" cy="43815"/>
            </a:xfrm>
            <a:custGeom>
              <a:avLst/>
              <a:gdLst/>
              <a:ahLst/>
              <a:cxnLst/>
              <a:rect l="l" t="t" r="r" b="b"/>
              <a:pathLst>
                <a:path w="0" h="43814">
                  <a:moveTo>
                    <a:pt x="0" y="43367"/>
                  </a:moveTo>
                  <a:lnTo>
                    <a:pt x="0" y="0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10673" y="6133542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313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10673" y="1303889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w="0" h="43180">
                  <a:moveTo>
                    <a:pt x="0" y="0"/>
                  </a:moveTo>
                  <a:lnTo>
                    <a:pt x="0" y="42908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10673" y="1361164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313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47275" y="6213937"/>
            <a:ext cx="30861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35">
                <a:latin typeface="Arial MT"/>
                <a:cs typeface="Arial MT"/>
              </a:rPr>
              <a:t>0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8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34455" y="1296586"/>
            <a:ext cx="29209" cy="4902200"/>
            <a:chOff x="2234455" y="1296586"/>
            <a:chExt cx="29209" cy="4902200"/>
          </a:xfrm>
        </p:grpSpPr>
        <p:sp>
          <p:nvSpPr>
            <p:cNvPr id="17" name="object 17"/>
            <p:cNvSpPr/>
            <p:nvPr/>
          </p:nvSpPr>
          <p:spPr>
            <a:xfrm>
              <a:off x="2241757" y="6147832"/>
              <a:ext cx="0" cy="43815"/>
            </a:xfrm>
            <a:custGeom>
              <a:avLst/>
              <a:gdLst/>
              <a:ahLst/>
              <a:cxnLst/>
              <a:rect l="l" t="t" r="r" b="b"/>
              <a:pathLst>
                <a:path w="0" h="43814">
                  <a:moveTo>
                    <a:pt x="0" y="43367"/>
                  </a:moveTo>
                  <a:lnTo>
                    <a:pt x="0" y="0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241757" y="6133542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313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41757" y="1303889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w="0" h="43180">
                  <a:moveTo>
                    <a:pt x="0" y="0"/>
                  </a:moveTo>
                  <a:lnTo>
                    <a:pt x="0" y="42908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41757" y="1361164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313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164204" y="6213937"/>
            <a:ext cx="13716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>
                <a:latin typeface="Arial MT"/>
                <a:cs typeface="Arial MT"/>
              </a:rPr>
              <a:t>1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64984" y="1296586"/>
            <a:ext cx="29209" cy="4902200"/>
            <a:chOff x="2964984" y="1296586"/>
            <a:chExt cx="29209" cy="4902200"/>
          </a:xfrm>
        </p:grpSpPr>
        <p:sp>
          <p:nvSpPr>
            <p:cNvPr id="23" name="object 23"/>
            <p:cNvSpPr/>
            <p:nvPr/>
          </p:nvSpPr>
          <p:spPr>
            <a:xfrm>
              <a:off x="2972287" y="6147832"/>
              <a:ext cx="0" cy="43815"/>
            </a:xfrm>
            <a:custGeom>
              <a:avLst/>
              <a:gdLst/>
              <a:ahLst/>
              <a:cxnLst/>
              <a:rect l="l" t="t" r="r" b="b"/>
              <a:pathLst>
                <a:path w="0" h="43814">
                  <a:moveTo>
                    <a:pt x="0" y="43367"/>
                  </a:moveTo>
                  <a:lnTo>
                    <a:pt x="0" y="0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72287" y="6133542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72287" y="1303889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w="0" h="43180">
                  <a:moveTo>
                    <a:pt x="0" y="0"/>
                  </a:moveTo>
                  <a:lnTo>
                    <a:pt x="0" y="42908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72287" y="1361164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809366" y="6213937"/>
            <a:ext cx="30861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35">
                <a:latin typeface="Arial MT"/>
                <a:cs typeface="Arial MT"/>
              </a:rPr>
              <a:t>1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2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696183" y="1296586"/>
            <a:ext cx="29209" cy="4902200"/>
            <a:chOff x="3696183" y="1296586"/>
            <a:chExt cx="29209" cy="4902200"/>
          </a:xfrm>
        </p:grpSpPr>
        <p:sp>
          <p:nvSpPr>
            <p:cNvPr id="29" name="object 29"/>
            <p:cNvSpPr/>
            <p:nvPr/>
          </p:nvSpPr>
          <p:spPr>
            <a:xfrm>
              <a:off x="3703486" y="6147832"/>
              <a:ext cx="0" cy="43815"/>
            </a:xfrm>
            <a:custGeom>
              <a:avLst/>
              <a:gdLst/>
              <a:ahLst/>
              <a:cxnLst/>
              <a:rect l="l" t="t" r="r" b="b"/>
              <a:pathLst>
                <a:path w="0" h="43814">
                  <a:moveTo>
                    <a:pt x="0" y="43367"/>
                  </a:moveTo>
                  <a:lnTo>
                    <a:pt x="0" y="0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03486" y="6133542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703486" y="1303889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w="0" h="43180">
                  <a:moveTo>
                    <a:pt x="0" y="0"/>
                  </a:moveTo>
                  <a:lnTo>
                    <a:pt x="0" y="42908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03486" y="1361164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3540566" y="6213937"/>
            <a:ext cx="30861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35">
                <a:latin typeface="Arial MT"/>
                <a:cs typeface="Arial MT"/>
              </a:rPr>
              <a:t>1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4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427191" y="1296586"/>
            <a:ext cx="29209" cy="4902200"/>
            <a:chOff x="4427191" y="1296586"/>
            <a:chExt cx="29209" cy="4902200"/>
          </a:xfrm>
        </p:grpSpPr>
        <p:sp>
          <p:nvSpPr>
            <p:cNvPr id="35" name="object 35"/>
            <p:cNvSpPr/>
            <p:nvPr/>
          </p:nvSpPr>
          <p:spPr>
            <a:xfrm>
              <a:off x="4434493" y="6147832"/>
              <a:ext cx="0" cy="43815"/>
            </a:xfrm>
            <a:custGeom>
              <a:avLst/>
              <a:gdLst/>
              <a:ahLst/>
              <a:cxnLst/>
              <a:rect l="l" t="t" r="r" b="b"/>
              <a:pathLst>
                <a:path w="0" h="43814">
                  <a:moveTo>
                    <a:pt x="0" y="43367"/>
                  </a:moveTo>
                  <a:lnTo>
                    <a:pt x="0" y="0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434493" y="6133542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434493" y="1303889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w="0" h="43180">
                  <a:moveTo>
                    <a:pt x="0" y="0"/>
                  </a:moveTo>
                  <a:lnTo>
                    <a:pt x="0" y="42908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434493" y="1361164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4271190" y="6213937"/>
            <a:ext cx="30861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35">
                <a:latin typeface="Arial MT"/>
                <a:cs typeface="Arial MT"/>
              </a:rPr>
              <a:t>1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6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158390" y="1296586"/>
            <a:ext cx="29209" cy="4902200"/>
            <a:chOff x="5158390" y="1296586"/>
            <a:chExt cx="29209" cy="4902200"/>
          </a:xfrm>
        </p:grpSpPr>
        <p:sp>
          <p:nvSpPr>
            <p:cNvPr id="41" name="object 41"/>
            <p:cNvSpPr/>
            <p:nvPr/>
          </p:nvSpPr>
          <p:spPr>
            <a:xfrm>
              <a:off x="5165692" y="6147832"/>
              <a:ext cx="0" cy="43815"/>
            </a:xfrm>
            <a:custGeom>
              <a:avLst/>
              <a:gdLst/>
              <a:ahLst/>
              <a:cxnLst/>
              <a:rect l="l" t="t" r="r" b="b"/>
              <a:pathLst>
                <a:path w="0" h="43814">
                  <a:moveTo>
                    <a:pt x="0" y="43367"/>
                  </a:moveTo>
                  <a:lnTo>
                    <a:pt x="0" y="0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165692" y="6133542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165692" y="1303889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w="0" h="43180">
                  <a:moveTo>
                    <a:pt x="0" y="0"/>
                  </a:moveTo>
                  <a:lnTo>
                    <a:pt x="0" y="42908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165692" y="1361164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002198" y="6213937"/>
            <a:ext cx="30861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35">
                <a:latin typeface="Arial MT"/>
                <a:cs typeface="Arial MT"/>
              </a:rPr>
              <a:t>1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8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889014" y="1296586"/>
            <a:ext cx="29209" cy="4902200"/>
            <a:chOff x="5889014" y="1296586"/>
            <a:chExt cx="29209" cy="4902200"/>
          </a:xfrm>
        </p:grpSpPr>
        <p:sp>
          <p:nvSpPr>
            <p:cNvPr id="47" name="object 47"/>
            <p:cNvSpPr/>
            <p:nvPr/>
          </p:nvSpPr>
          <p:spPr>
            <a:xfrm>
              <a:off x="5896317" y="6147832"/>
              <a:ext cx="0" cy="43815"/>
            </a:xfrm>
            <a:custGeom>
              <a:avLst/>
              <a:gdLst/>
              <a:ahLst/>
              <a:cxnLst/>
              <a:rect l="l" t="t" r="r" b="b"/>
              <a:pathLst>
                <a:path w="0" h="43814">
                  <a:moveTo>
                    <a:pt x="0" y="43367"/>
                  </a:moveTo>
                  <a:lnTo>
                    <a:pt x="0" y="0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896317" y="6133542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160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896317" y="1303889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w="0" h="43180">
                  <a:moveTo>
                    <a:pt x="0" y="0"/>
                  </a:moveTo>
                  <a:lnTo>
                    <a:pt x="0" y="42908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896317" y="1361164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160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5819128" y="6213937"/>
            <a:ext cx="13716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>
                <a:latin typeface="Arial MT"/>
                <a:cs typeface="Arial MT"/>
              </a:rPr>
              <a:t>2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620022" y="1296586"/>
            <a:ext cx="29209" cy="4902200"/>
            <a:chOff x="6620022" y="1296586"/>
            <a:chExt cx="29209" cy="4902200"/>
          </a:xfrm>
        </p:grpSpPr>
        <p:sp>
          <p:nvSpPr>
            <p:cNvPr id="53" name="object 53"/>
            <p:cNvSpPr/>
            <p:nvPr/>
          </p:nvSpPr>
          <p:spPr>
            <a:xfrm>
              <a:off x="6627324" y="6147832"/>
              <a:ext cx="0" cy="43815"/>
            </a:xfrm>
            <a:custGeom>
              <a:avLst/>
              <a:gdLst/>
              <a:ahLst/>
              <a:cxnLst/>
              <a:rect l="l" t="t" r="r" b="b"/>
              <a:pathLst>
                <a:path w="0" h="43814">
                  <a:moveTo>
                    <a:pt x="0" y="43367"/>
                  </a:moveTo>
                  <a:lnTo>
                    <a:pt x="0" y="0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627324" y="6133542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627324" y="1303889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w="0" h="43180">
                  <a:moveTo>
                    <a:pt x="0" y="0"/>
                  </a:moveTo>
                  <a:lnTo>
                    <a:pt x="0" y="42908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627324" y="1361164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6464405" y="6213937"/>
            <a:ext cx="30861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35">
                <a:latin typeface="Arial MT"/>
                <a:cs typeface="Arial MT"/>
              </a:rPr>
              <a:t>2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2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351221" y="1296586"/>
            <a:ext cx="29209" cy="4902200"/>
            <a:chOff x="7351221" y="1296586"/>
            <a:chExt cx="29209" cy="4902200"/>
          </a:xfrm>
        </p:grpSpPr>
        <p:sp>
          <p:nvSpPr>
            <p:cNvPr id="59" name="object 59"/>
            <p:cNvSpPr/>
            <p:nvPr/>
          </p:nvSpPr>
          <p:spPr>
            <a:xfrm>
              <a:off x="7358524" y="6147832"/>
              <a:ext cx="0" cy="43815"/>
            </a:xfrm>
            <a:custGeom>
              <a:avLst/>
              <a:gdLst/>
              <a:ahLst/>
              <a:cxnLst/>
              <a:rect l="l" t="t" r="r" b="b"/>
              <a:pathLst>
                <a:path w="0" h="43814">
                  <a:moveTo>
                    <a:pt x="0" y="43367"/>
                  </a:moveTo>
                  <a:lnTo>
                    <a:pt x="0" y="0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358524" y="6133542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160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358524" y="1303889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w="0" h="43180">
                  <a:moveTo>
                    <a:pt x="0" y="0"/>
                  </a:moveTo>
                  <a:lnTo>
                    <a:pt x="0" y="42908"/>
                  </a:lnTo>
                </a:path>
              </a:pathLst>
            </a:custGeom>
            <a:ln w="14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358524" y="1361164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160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7195029" y="6213937"/>
            <a:ext cx="30861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35">
                <a:latin typeface="Arial MT"/>
                <a:cs typeface="Arial MT"/>
              </a:rPr>
              <a:t>2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4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503371" y="1296586"/>
            <a:ext cx="6221095" cy="4902200"/>
            <a:chOff x="1503371" y="1296586"/>
            <a:chExt cx="6221095" cy="4902200"/>
          </a:xfrm>
        </p:grpSpPr>
        <p:sp>
          <p:nvSpPr>
            <p:cNvPr id="65" name="object 65"/>
            <p:cNvSpPr/>
            <p:nvPr/>
          </p:nvSpPr>
          <p:spPr>
            <a:xfrm>
              <a:off x="1510673" y="6191200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80" h="0">
                  <a:moveTo>
                    <a:pt x="0" y="0"/>
                  </a:moveTo>
                  <a:lnTo>
                    <a:pt x="42922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567910" y="6191200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294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673699" y="6191200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 h="0">
                  <a:moveTo>
                    <a:pt x="42865" y="0"/>
                  </a:moveTo>
                  <a:lnTo>
                    <a:pt x="0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659347" y="6191200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510673" y="5646420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80" h="0">
                  <a:moveTo>
                    <a:pt x="0" y="0"/>
                  </a:moveTo>
                  <a:lnTo>
                    <a:pt x="42922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567910" y="5646420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294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673699" y="5646420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 h="0">
                  <a:moveTo>
                    <a:pt x="42865" y="0"/>
                  </a:moveTo>
                  <a:lnTo>
                    <a:pt x="0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659347" y="5646420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510673" y="5101640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80" h="0">
                  <a:moveTo>
                    <a:pt x="0" y="0"/>
                  </a:moveTo>
                  <a:lnTo>
                    <a:pt x="42922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567910" y="5101640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294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673699" y="5101640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 h="0">
                  <a:moveTo>
                    <a:pt x="42865" y="0"/>
                  </a:moveTo>
                  <a:lnTo>
                    <a:pt x="0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659347" y="5101640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510673" y="455743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80" h="0">
                  <a:moveTo>
                    <a:pt x="0" y="0"/>
                  </a:moveTo>
                  <a:lnTo>
                    <a:pt x="42922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567910" y="4557435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294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7673699" y="455743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 h="0">
                  <a:moveTo>
                    <a:pt x="42865" y="0"/>
                  </a:moveTo>
                  <a:lnTo>
                    <a:pt x="0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7659347" y="4557435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510673" y="401265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80" h="0">
                  <a:moveTo>
                    <a:pt x="0" y="0"/>
                  </a:moveTo>
                  <a:lnTo>
                    <a:pt x="42922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567910" y="4012655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294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673699" y="401265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 h="0">
                  <a:moveTo>
                    <a:pt x="42865" y="0"/>
                  </a:moveTo>
                  <a:lnTo>
                    <a:pt x="0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7659347" y="4012655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10673" y="348262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80" h="0">
                  <a:moveTo>
                    <a:pt x="0" y="0"/>
                  </a:moveTo>
                  <a:lnTo>
                    <a:pt x="42922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567910" y="3482625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294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673699" y="348262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 h="0">
                  <a:moveTo>
                    <a:pt x="42865" y="0"/>
                  </a:moveTo>
                  <a:lnTo>
                    <a:pt x="0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659347" y="3482625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10673" y="293784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80" h="0">
                  <a:moveTo>
                    <a:pt x="0" y="0"/>
                  </a:moveTo>
                  <a:lnTo>
                    <a:pt x="42922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567910" y="2937845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294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673699" y="293784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 h="0">
                  <a:moveTo>
                    <a:pt x="42865" y="0"/>
                  </a:moveTo>
                  <a:lnTo>
                    <a:pt x="0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7659347" y="2937845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510673" y="239306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80" h="0">
                  <a:moveTo>
                    <a:pt x="0" y="0"/>
                  </a:moveTo>
                  <a:lnTo>
                    <a:pt x="42922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567910" y="2393065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294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7673699" y="239306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 h="0">
                  <a:moveTo>
                    <a:pt x="42865" y="0"/>
                  </a:moveTo>
                  <a:lnTo>
                    <a:pt x="0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7659347" y="2393065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510673" y="1848669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80" h="0">
                  <a:moveTo>
                    <a:pt x="0" y="0"/>
                  </a:moveTo>
                  <a:lnTo>
                    <a:pt x="42922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567910" y="1848669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294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7673699" y="1848669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 h="0">
                  <a:moveTo>
                    <a:pt x="42865" y="0"/>
                  </a:moveTo>
                  <a:lnTo>
                    <a:pt x="0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7659347" y="1848669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510673" y="1303889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80" h="0">
                  <a:moveTo>
                    <a:pt x="0" y="0"/>
                  </a:moveTo>
                  <a:lnTo>
                    <a:pt x="42922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567910" y="1303889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294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673699" y="1303889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 h="0">
                  <a:moveTo>
                    <a:pt x="42865" y="0"/>
                  </a:moveTo>
                  <a:lnTo>
                    <a:pt x="0" y="0"/>
                  </a:lnTo>
                </a:path>
              </a:pathLst>
            </a:custGeom>
            <a:ln w="14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7659347" y="1303889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4" h="0">
                  <a:moveTo>
                    <a:pt x="0" y="0"/>
                  </a:moveTo>
                  <a:lnTo>
                    <a:pt x="14352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 txBox="1"/>
          <p:nvPr/>
        </p:nvSpPr>
        <p:spPr>
          <a:xfrm>
            <a:off x="1146975" y="1155147"/>
            <a:ext cx="309245" cy="5153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0"/>
              </a:spcBef>
            </a:pPr>
            <a:r>
              <a:rPr dirty="0" sz="1550" spc="35">
                <a:latin typeface="Arial MT"/>
                <a:cs typeface="Arial MT"/>
              </a:rPr>
              <a:t>5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5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550" spc="15">
                <a:latin typeface="Arial MT"/>
                <a:cs typeface="Arial MT"/>
              </a:rPr>
              <a:t>5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550" spc="35">
                <a:latin typeface="Arial MT"/>
                <a:cs typeface="Arial MT"/>
              </a:rPr>
              <a:t>4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5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550" spc="15">
                <a:latin typeface="Arial MT"/>
                <a:cs typeface="Arial MT"/>
              </a:rPr>
              <a:t>4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550" spc="35">
                <a:latin typeface="Arial MT"/>
                <a:cs typeface="Arial MT"/>
              </a:rPr>
              <a:t>3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5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550" spc="15">
                <a:latin typeface="Arial MT"/>
                <a:cs typeface="Arial MT"/>
              </a:rPr>
              <a:t>3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550" spc="35">
                <a:latin typeface="Arial MT"/>
                <a:cs typeface="Arial MT"/>
              </a:rPr>
              <a:t>2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5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550" spc="15">
                <a:latin typeface="Arial MT"/>
                <a:cs typeface="Arial MT"/>
              </a:rPr>
              <a:t>2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550" spc="35">
                <a:latin typeface="Arial MT"/>
                <a:cs typeface="Arial MT"/>
              </a:rPr>
              <a:t>1</a:t>
            </a:r>
            <a:r>
              <a:rPr dirty="0" sz="1550" spc="10">
                <a:latin typeface="Arial MT"/>
                <a:cs typeface="Arial MT"/>
              </a:rPr>
              <a:t>.</a:t>
            </a:r>
            <a:r>
              <a:rPr dirty="0" sz="1550" spc="15">
                <a:latin typeface="Arial MT"/>
                <a:cs typeface="Arial MT"/>
              </a:rPr>
              <a:t>5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550" spc="15">
                <a:latin typeface="Arial MT"/>
                <a:cs typeface="Arial MT"/>
              </a:rPr>
              <a:t>1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1489200" y="1296728"/>
            <a:ext cx="6263640" cy="4930775"/>
            <a:chOff x="1489200" y="1296728"/>
            <a:chExt cx="6263640" cy="4930775"/>
          </a:xfrm>
        </p:grpSpPr>
        <p:sp>
          <p:nvSpPr>
            <p:cNvPr id="107" name="object 107"/>
            <p:cNvSpPr/>
            <p:nvPr/>
          </p:nvSpPr>
          <p:spPr>
            <a:xfrm>
              <a:off x="1503514" y="1296733"/>
              <a:ext cx="6227445" cy="4902200"/>
            </a:xfrm>
            <a:custGeom>
              <a:avLst/>
              <a:gdLst/>
              <a:ahLst/>
              <a:cxnLst/>
              <a:rect l="l" t="t" r="r" b="b"/>
              <a:pathLst>
                <a:path w="6227445" h="4902200">
                  <a:moveTo>
                    <a:pt x="6198692" y="4887315"/>
                  </a:moveTo>
                  <a:lnTo>
                    <a:pt x="14300" y="4887315"/>
                  </a:lnTo>
                  <a:lnTo>
                    <a:pt x="14300" y="21526"/>
                  </a:lnTo>
                  <a:lnTo>
                    <a:pt x="0" y="21526"/>
                  </a:lnTo>
                  <a:lnTo>
                    <a:pt x="0" y="4894478"/>
                  </a:lnTo>
                  <a:lnTo>
                    <a:pt x="7150" y="4894478"/>
                  </a:lnTo>
                  <a:lnTo>
                    <a:pt x="7150" y="4901628"/>
                  </a:lnTo>
                  <a:lnTo>
                    <a:pt x="6198692" y="4901628"/>
                  </a:lnTo>
                  <a:lnTo>
                    <a:pt x="6198692" y="4887315"/>
                  </a:lnTo>
                  <a:close/>
                </a:path>
                <a:path w="6227445" h="4902200">
                  <a:moveTo>
                    <a:pt x="6198692" y="0"/>
                  </a:moveTo>
                  <a:lnTo>
                    <a:pt x="7150" y="0"/>
                  </a:lnTo>
                  <a:lnTo>
                    <a:pt x="7150" y="14325"/>
                  </a:lnTo>
                  <a:lnTo>
                    <a:pt x="6198692" y="14325"/>
                  </a:lnTo>
                  <a:lnTo>
                    <a:pt x="6198692" y="0"/>
                  </a:lnTo>
                  <a:close/>
                </a:path>
                <a:path w="6227445" h="4902200">
                  <a:moveTo>
                    <a:pt x="6227394" y="4887328"/>
                  </a:moveTo>
                  <a:lnTo>
                    <a:pt x="6220193" y="4887328"/>
                  </a:lnTo>
                  <a:lnTo>
                    <a:pt x="6220193" y="21526"/>
                  </a:lnTo>
                  <a:lnTo>
                    <a:pt x="6205893" y="21526"/>
                  </a:lnTo>
                  <a:lnTo>
                    <a:pt x="6205893" y="4894478"/>
                  </a:lnTo>
                  <a:lnTo>
                    <a:pt x="6213043" y="4894478"/>
                  </a:lnTo>
                  <a:lnTo>
                    <a:pt x="6213043" y="4901628"/>
                  </a:lnTo>
                  <a:lnTo>
                    <a:pt x="6227394" y="4901628"/>
                  </a:lnTo>
                  <a:lnTo>
                    <a:pt x="6227394" y="4887328"/>
                  </a:lnTo>
                  <a:close/>
                </a:path>
                <a:path w="6227445" h="4902200">
                  <a:moveTo>
                    <a:pt x="6227394" y="12"/>
                  </a:moveTo>
                  <a:lnTo>
                    <a:pt x="6213043" y="12"/>
                  </a:lnTo>
                  <a:lnTo>
                    <a:pt x="6213043" y="14312"/>
                  </a:lnTo>
                  <a:lnTo>
                    <a:pt x="6227394" y="14312"/>
                  </a:lnTo>
                  <a:lnTo>
                    <a:pt x="6227394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510673" y="1303889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 h="0">
                  <a:moveTo>
                    <a:pt x="0" y="0"/>
                  </a:moveTo>
                  <a:lnTo>
                    <a:pt x="14313" y="0"/>
                  </a:lnTo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503516" y="1655199"/>
              <a:ext cx="6206490" cy="4529455"/>
            </a:xfrm>
            <a:custGeom>
              <a:avLst/>
              <a:gdLst/>
              <a:ahLst/>
              <a:cxnLst/>
              <a:rect l="l" t="t" r="r" b="b"/>
              <a:pathLst>
                <a:path w="6206490" h="4529455">
                  <a:moveTo>
                    <a:pt x="0" y="0"/>
                  </a:moveTo>
                  <a:lnTo>
                    <a:pt x="358155" y="1404666"/>
                  </a:lnTo>
                  <a:lnTo>
                    <a:pt x="731103" y="2293093"/>
                  </a:lnTo>
                  <a:lnTo>
                    <a:pt x="1089296" y="2866415"/>
                  </a:lnTo>
                  <a:lnTo>
                    <a:pt x="1461689" y="3253354"/>
                  </a:lnTo>
                  <a:lnTo>
                    <a:pt x="1820304" y="3525571"/>
                  </a:lnTo>
                  <a:lnTo>
                    <a:pt x="2192888" y="3726224"/>
                  </a:lnTo>
                  <a:lnTo>
                    <a:pt x="2550929" y="3883988"/>
                  </a:lnTo>
                  <a:lnTo>
                    <a:pt x="2923896" y="4012674"/>
                  </a:lnTo>
                  <a:lnTo>
                    <a:pt x="3282128" y="4113240"/>
                  </a:lnTo>
                  <a:lnTo>
                    <a:pt x="3654904" y="4199037"/>
                  </a:lnTo>
                  <a:lnTo>
                    <a:pt x="4013135" y="4270525"/>
                  </a:lnTo>
                  <a:lnTo>
                    <a:pt x="4385528" y="4328202"/>
                  </a:lnTo>
                  <a:lnTo>
                    <a:pt x="4744143" y="4371091"/>
                  </a:lnTo>
                  <a:lnTo>
                    <a:pt x="5116727" y="4428289"/>
                  </a:lnTo>
                  <a:lnTo>
                    <a:pt x="5474768" y="4456888"/>
                  </a:lnTo>
                  <a:lnTo>
                    <a:pt x="5847735" y="4499777"/>
                  </a:lnTo>
                  <a:lnTo>
                    <a:pt x="6205967" y="4528855"/>
                  </a:lnTo>
                </a:path>
              </a:pathLst>
            </a:custGeom>
            <a:ln w="286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2571381" y="4026817"/>
              <a:ext cx="5173980" cy="2193290"/>
            </a:xfrm>
            <a:custGeom>
              <a:avLst/>
              <a:gdLst/>
              <a:ahLst/>
              <a:cxnLst/>
              <a:rect l="l" t="t" r="r" b="b"/>
              <a:pathLst>
                <a:path w="5173980" h="2193290">
                  <a:moveTo>
                    <a:pt x="0" y="57671"/>
                  </a:moveTo>
                  <a:lnTo>
                    <a:pt x="57227" y="57671"/>
                  </a:lnTo>
                  <a:lnTo>
                    <a:pt x="57227" y="0"/>
                  </a:lnTo>
                  <a:lnTo>
                    <a:pt x="0" y="0"/>
                  </a:lnTo>
                  <a:lnTo>
                    <a:pt x="0" y="57671"/>
                  </a:lnTo>
                  <a:close/>
                </a:path>
                <a:path w="5173980" h="2193290">
                  <a:moveTo>
                    <a:pt x="372392" y="831358"/>
                  </a:moveTo>
                  <a:lnTo>
                    <a:pt x="429620" y="831358"/>
                  </a:lnTo>
                  <a:lnTo>
                    <a:pt x="429620" y="774163"/>
                  </a:lnTo>
                  <a:lnTo>
                    <a:pt x="372392" y="774163"/>
                  </a:lnTo>
                  <a:lnTo>
                    <a:pt x="372392" y="831358"/>
                  </a:lnTo>
                  <a:close/>
                </a:path>
                <a:path w="5173980" h="2193290">
                  <a:moveTo>
                    <a:pt x="731007" y="1232587"/>
                  </a:moveTo>
                  <a:lnTo>
                    <a:pt x="788236" y="1232587"/>
                  </a:lnTo>
                  <a:lnTo>
                    <a:pt x="788236" y="1175393"/>
                  </a:lnTo>
                  <a:lnTo>
                    <a:pt x="731007" y="1175393"/>
                  </a:lnTo>
                  <a:lnTo>
                    <a:pt x="731007" y="1232587"/>
                  </a:lnTo>
                  <a:close/>
                </a:path>
                <a:path w="5173980" h="2193290">
                  <a:moveTo>
                    <a:pt x="1103400" y="1476148"/>
                  </a:moveTo>
                  <a:lnTo>
                    <a:pt x="1160629" y="1476148"/>
                  </a:lnTo>
                  <a:lnTo>
                    <a:pt x="1160629" y="1418954"/>
                  </a:lnTo>
                  <a:lnTo>
                    <a:pt x="1103400" y="1418954"/>
                  </a:lnTo>
                  <a:lnTo>
                    <a:pt x="1103400" y="1476148"/>
                  </a:lnTo>
                  <a:close/>
                </a:path>
                <a:path w="5173980" h="2193290">
                  <a:moveTo>
                    <a:pt x="1461632" y="1648202"/>
                  </a:moveTo>
                  <a:lnTo>
                    <a:pt x="1519338" y="1648202"/>
                  </a:lnTo>
                  <a:lnTo>
                    <a:pt x="1519338" y="1591007"/>
                  </a:lnTo>
                  <a:lnTo>
                    <a:pt x="1461632" y="1591007"/>
                  </a:lnTo>
                  <a:lnTo>
                    <a:pt x="1461632" y="1648202"/>
                  </a:lnTo>
                  <a:close/>
                </a:path>
                <a:path w="5173980" h="2193290">
                  <a:moveTo>
                    <a:pt x="1834599" y="1763077"/>
                  </a:moveTo>
                  <a:lnTo>
                    <a:pt x="1891828" y="1763077"/>
                  </a:lnTo>
                  <a:lnTo>
                    <a:pt x="1891828" y="1705405"/>
                  </a:lnTo>
                  <a:lnTo>
                    <a:pt x="1834599" y="1705405"/>
                  </a:lnTo>
                  <a:lnTo>
                    <a:pt x="1834599" y="1763077"/>
                  </a:lnTo>
                  <a:close/>
                </a:path>
                <a:path w="5173980" h="2193290">
                  <a:moveTo>
                    <a:pt x="2192640" y="1863164"/>
                  </a:moveTo>
                  <a:lnTo>
                    <a:pt x="2249869" y="1863164"/>
                  </a:lnTo>
                  <a:lnTo>
                    <a:pt x="2249869" y="1805969"/>
                  </a:lnTo>
                  <a:lnTo>
                    <a:pt x="2192640" y="1805969"/>
                  </a:lnTo>
                  <a:lnTo>
                    <a:pt x="2192640" y="1863164"/>
                  </a:lnTo>
                  <a:close/>
                </a:path>
                <a:path w="5173980" h="2193290">
                  <a:moveTo>
                    <a:pt x="2565224" y="1935131"/>
                  </a:moveTo>
                  <a:lnTo>
                    <a:pt x="2622929" y="1935131"/>
                  </a:lnTo>
                  <a:lnTo>
                    <a:pt x="2622929" y="1877459"/>
                  </a:lnTo>
                  <a:lnTo>
                    <a:pt x="2565224" y="1877459"/>
                  </a:lnTo>
                  <a:lnTo>
                    <a:pt x="2565224" y="1935131"/>
                  </a:lnTo>
                  <a:close/>
                </a:path>
                <a:path w="5173980" h="2193290">
                  <a:moveTo>
                    <a:pt x="2923839" y="1992329"/>
                  </a:moveTo>
                  <a:lnTo>
                    <a:pt x="2981066" y="1992329"/>
                  </a:lnTo>
                  <a:lnTo>
                    <a:pt x="2981066" y="1935134"/>
                  </a:lnTo>
                  <a:lnTo>
                    <a:pt x="2923839" y="1935134"/>
                  </a:lnTo>
                  <a:lnTo>
                    <a:pt x="2923839" y="1992329"/>
                  </a:lnTo>
                  <a:close/>
                </a:path>
                <a:path w="5173980" h="2193290">
                  <a:moveTo>
                    <a:pt x="3296231" y="2035218"/>
                  </a:moveTo>
                  <a:lnTo>
                    <a:pt x="3353460" y="2035218"/>
                  </a:lnTo>
                  <a:lnTo>
                    <a:pt x="3353460" y="1978023"/>
                  </a:lnTo>
                  <a:lnTo>
                    <a:pt x="3296231" y="1978023"/>
                  </a:lnTo>
                  <a:lnTo>
                    <a:pt x="3296231" y="2035218"/>
                  </a:lnTo>
                  <a:close/>
                </a:path>
                <a:path w="5173980" h="2193290">
                  <a:moveTo>
                    <a:pt x="3654846" y="2078126"/>
                  </a:moveTo>
                  <a:lnTo>
                    <a:pt x="3712075" y="2078126"/>
                  </a:lnTo>
                  <a:lnTo>
                    <a:pt x="3712075" y="2020931"/>
                  </a:lnTo>
                  <a:lnTo>
                    <a:pt x="3654846" y="2020931"/>
                  </a:lnTo>
                  <a:lnTo>
                    <a:pt x="3654846" y="2078126"/>
                  </a:lnTo>
                  <a:close/>
                </a:path>
                <a:path w="5173980" h="2193290">
                  <a:moveTo>
                    <a:pt x="4027430" y="2106725"/>
                  </a:moveTo>
                  <a:lnTo>
                    <a:pt x="4084658" y="2106725"/>
                  </a:lnTo>
                  <a:lnTo>
                    <a:pt x="4084658" y="2049530"/>
                  </a:lnTo>
                  <a:lnTo>
                    <a:pt x="4027430" y="2049530"/>
                  </a:lnTo>
                  <a:lnTo>
                    <a:pt x="4027430" y="2106725"/>
                  </a:lnTo>
                  <a:close/>
                </a:path>
                <a:path w="5173980" h="2193290">
                  <a:moveTo>
                    <a:pt x="4385471" y="2150093"/>
                  </a:moveTo>
                  <a:lnTo>
                    <a:pt x="4442698" y="2150093"/>
                  </a:lnTo>
                  <a:lnTo>
                    <a:pt x="4442698" y="2092421"/>
                  </a:lnTo>
                  <a:lnTo>
                    <a:pt x="4385471" y="2092421"/>
                  </a:lnTo>
                  <a:lnTo>
                    <a:pt x="4385471" y="2150093"/>
                  </a:lnTo>
                  <a:close/>
                </a:path>
                <a:path w="5173980" h="2193290">
                  <a:moveTo>
                    <a:pt x="4758438" y="2164382"/>
                  </a:moveTo>
                  <a:lnTo>
                    <a:pt x="4815665" y="2164382"/>
                  </a:lnTo>
                  <a:lnTo>
                    <a:pt x="4815665" y="2106711"/>
                  </a:lnTo>
                  <a:lnTo>
                    <a:pt x="4758438" y="2106711"/>
                  </a:lnTo>
                  <a:lnTo>
                    <a:pt x="4758438" y="2164382"/>
                  </a:lnTo>
                  <a:close/>
                </a:path>
                <a:path w="5173980" h="2193290">
                  <a:moveTo>
                    <a:pt x="5116670" y="2192981"/>
                  </a:moveTo>
                  <a:lnTo>
                    <a:pt x="5173899" y="2192981"/>
                  </a:lnTo>
                  <a:lnTo>
                    <a:pt x="5173899" y="2135310"/>
                  </a:lnTo>
                  <a:lnTo>
                    <a:pt x="5116670" y="2135310"/>
                  </a:lnTo>
                  <a:lnTo>
                    <a:pt x="5116670" y="2192981"/>
                  </a:lnTo>
                  <a:close/>
                </a:path>
              </a:pathLst>
            </a:custGeom>
            <a:ln w="1431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/>
          <p:cNvSpPr txBox="1"/>
          <p:nvPr/>
        </p:nvSpPr>
        <p:spPr>
          <a:xfrm>
            <a:off x="4228325" y="6443116"/>
            <a:ext cx="18796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0">
                <a:latin typeface="Arial MT"/>
                <a:cs typeface="Arial MT"/>
              </a:rPr>
              <a:t>V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386008" y="6643870"/>
            <a:ext cx="28321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-40">
                <a:latin typeface="Arial MT"/>
                <a:cs typeface="Arial MT"/>
              </a:rPr>
              <a:t>DD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644157" y="6443116"/>
            <a:ext cx="33655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-70">
                <a:latin typeface="Arial MT"/>
                <a:cs typeface="Arial MT"/>
              </a:rPr>
              <a:t>(</a:t>
            </a:r>
            <a:r>
              <a:rPr dirty="0" sz="1900" spc="-30">
                <a:latin typeface="Arial MT"/>
                <a:cs typeface="Arial MT"/>
              </a:rPr>
              <a:t>V</a:t>
            </a:r>
            <a:r>
              <a:rPr dirty="0" sz="1900" spc="5">
                <a:latin typeface="Arial MT"/>
                <a:cs typeface="Arial MT"/>
              </a:rPr>
              <a:t>)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806001" y="4318935"/>
            <a:ext cx="234315" cy="129539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20"/>
              </a:lnSpc>
            </a:pPr>
            <a:r>
              <a:rPr dirty="0" sz="1450">
                <a:latin typeface="Arial MT"/>
                <a:cs typeface="Arial MT"/>
              </a:rPr>
              <a:t>p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10648" y="3024017"/>
            <a:ext cx="297815" cy="14960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215"/>
              </a:lnSpc>
            </a:pPr>
            <a:r>
              <a:rPr dirty="0" sz="1900" spc="5">
                <a:latin typeface="Arial MT"/>
                <a:cs typeface="Arial MT"/>
              </a:rPr>
              <a:t>t</a:t>
            </a:r>
            <a:r>
              <a:rPr dirty="0" sz="1900" spc="204">
                <a:latin typeface="Arial MT"/>
                <a:cs typeface="Arial MT"/>
              </a:rPr>
              <a:t> </a:t>
            </a:r>
            <a:r>
              <a:rPr dirty="0" sz="1900" spc="-30">
                <a:latin typeface="Arial MT"/>
                <a:cs typeface="Arial MT"/>
              </a:rPr>
              <a:t>(normalized)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>
            <a:spLocks noGrp="1"/>
          </p:cNvSpPr>
          <p:nvPr>
            <p:ph type="title"/>
          </p:nvPr>
        </p:nvSpPr>
        <p:spPr>
          <a:xfrm>
            <a:off x="3450590" y="266445"/>
            <a:ext cx="2094864" cy="6953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u="none" sz="4400"/>
              <a:t>t</a:t>
            </a:r>
            <a:r>
              <a:rPr dirty="0" u="none" baseline="-21072" sz="4350"/>
              <a:t>p</a:t>
            </a:r>
            <a:r>
              <a:rPr dirty="0" u="none" baseline="-21072" sz="4350" spc="427"/>
              <a:t> </a:t>
            </a:r>
            <a:r>
              <a:rPr dirty="0" u="none" sz="4400" spc="-15"/>
              <a:t>vs.</a:t>
            </a:r>
            <a:r>
              <a:rPr dirty="0" u="none" sz="4400" spc="-25"/>
              <a:t> </a:t>
            </a:r>
            <a:r>
              <a:rPr dirty="0" u="none" sz="4400" spc="10"/>
              <a:t>V</a:t>
            </a:r>
            <a:r>
              <a:rPr dirty="0" u="none" baseline="-21072" sz="4350" spc="15"/>
              <a:t>DD</a:t>
            </a:r>
            <a:endParaRPr baseline="-21072" sz="435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6951" y="2858211"/>
            <a:ext cx="407035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400" spc="-10"/>
              <a:t>CMOS</a:t>
            </a:r>
            <a:r>
              <a:rPr dirty="0" u="none" sz="4400" spc="-60"/>
              <a:t> </a:t>
            </a:r>
            <a:r>
              <a:rPr dirty="0" u="none" sz="4400" spc="-25"/>
              <a:t>Fabrication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739" y="1076070"/>
            <a:ext cx="8872855" cy="45446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6870" marR="424815" indent="-344805">
              <a:lnSpc>
                <a:spcPct val="100000"/>
              </a:lnSpc>
              <a:spcBef>
                <a:spcPts val="1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800" spc="-5">
                <a:latin typeface="Calibri"/>
                <a:cs typeface="Calibri"/>
              </a:rPr>
              <a:t>CMOS</a:t>
            </a:r>
            <a:r>
              <a:rPr dirty="0" sz="2800" spc="-30">
                <a:latin typeface="Calibri"/>
                <a:cs typeface="Calibri"/>
              </a:rPr>
              <a:t> Technology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depends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on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using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both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N-Type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and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P-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30">
                <a:latin typeface="Calibri"/>
                <a:cs typeface="Calibri"/>
              </a:rPr>
              <a:t>Type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devices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on the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same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chip.</a:t>
            </a:r>
            <a:endParaRPr sz="28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two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main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technologies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this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task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are: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580"/>
              </a:spcBef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dirty="0" sz="2400" spc="-20" b="1">
                <a:latin typeface="Calibri"/>
                <a:cs typeface="Calibri"/>
              </a:rPr>
              <a:t>P-Well</a:t>
            </a:r>
            <a:endParaRPr sz="2400">
              <a:latin typeface="Calibri"/>
              <a:cs typeface="Calibri"/>
            </a:endParaRPr>
          </a:p>
          <a:p>
            <a:pPr lvl="2" marL="1155700" marR="5080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6335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substrate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15">
                <a:latin typeface="Calibri"/>
                <a:cs typeface="Calibri"/>
              </a:rPr>
              <a:t> N-Type.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N-Channel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device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built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into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15">
                <a:latin typeface="Calibri"/>
                <a:cs typeface="Calibri"/>
              </a:rPr>
              <a:t>P-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Type </a:t>
            </a:r>
            <a:r>
              <a:rPr dirty="0" sz="2400" spc="-10">
                <a:latin typeface="Calibri"/>
                <a:cs typeface="Calibri"/>
              </a:rPr>
              <a:t>well </a:t>
            </a:r>
            <a:r>
              <a:rPr dirty="0" sz="2400">
                <a:latin typeface="Calibri"/>
                <a:cs typeface="Calibri"/>
              </a:rPr>
              <a:t>within the </a:t>
            </a:r>
            <a:r>
              <a:rPr dirty="0" sz="2400" spc="-5">
                <a:latin typeface="Calibri"/>
                <a:cs typeface="Calibri"/>
              </a:rPr>
              <a:t>parent </a:t>
            </a:r>
            <a:r>
              <a:rPr dirty="0" sz="2400" spc="-15">
                <a:latin typeface="Calibri"/>
                <a:cs typeface="Calibri"/>
              </a:rPr>
              <a:t>N-Type substrate. </a:t>
            </a:r>
            <a:r>
              <a:rPr dirty="0" sz="2400">
                <a:latin typeface="Calibri"/>
                <a:cs typeface="Calibri"/>
              </a:rPr>
              <a:t>The P-channel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device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built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directly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substrate.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585"/>
              </a:spcBef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dirty="0" sz="2400" spc="-15" b="1">
                <a:latin typeface="Calibri"/>
                <a:cs typeface="Calibri"/>
              </a:rPr>
              <a:t>N-Well</a:t>
            </a:r>
            <a:endParaRPr sz="2400">
              <a:latin typeface="Calibri"/>
              <a:cs typeface="Calibri"/>
            </a:endParaRPr>
          </a:p>
          <a:p>
            <a:pPr algn="just" lvl="2" marL="1155700" marR="176530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6335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substrate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P-Type.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N-channel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device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built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directly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on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substrate, </a:t>
            </a:r>
            <a:r>
              <a:rPr dirty="0" sz="2400" spc="-5">
                <a:latin typeface="Calibri"/>
                <a:cs typeface="Calibri"/>
              </a:rPr>
              <a:t>while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5">
                <a:latin typeface="Calibri"/>
                <a:cs typeface="Calibri"/>
              </a:rPr>
              <a:t>P-channel </a:t>
            </a:r>
            <a:r>
              <a:rPr dirty="0" sz="2400" spc="-5">
                <a:latin typeface="Calibri"/>
                <a:cs typeface="Calibri"/>
              </a:rPr>
              <a:t>device </a:t>
            </a:r>
            <a:r>
              <a:rPr dirty="0" sz="2400">
                <a:latin typeface="Calibri"/>
                <a:cs typeface="Calibri"/>
              </a:rPr>
              <a:t>is built </a:t>
            </a:r>
            <a:r>
              <a:rPr dirty="0" sz="2400" spc="-10">
                <a:latin typeface="Calibri"/>
                <a:cs typeface="Calibri"/>
              </a:rPr>
              <a:t>into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15">
                <a:latin typeface="Calibri"/>
                <a:cs typeface="Calibri"/>
              </a:rPr>
              <a:t>N-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type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well </a:t>
            </a:r>
            <a:r>
              <a:rPr dirty="0" sz="2400">
                <a:latin typeface="Calibri"/>
                <a:cs typeface="Calibri"/>
              </a:rPr>
              <a:t>within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parent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P-Type</a:t>
            </a:r>
            <a:r>
              <a:rPr dirty="0" sz="2400" spc="-10">
                <a:latin typeface="Calibri"/>
                <a:cs typeface="Calibri"/>
              </a:rPr>
              <a:t> substrate.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75838" y="306070"/>
            <a:ext cx="28467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000" spc="-5" b="1">
                <a:latin typeface="Calibri"/>
                <a:cs typeface="Calibri"/>
              </a:rPr>
              <a:t>CMOS</a:t>
            </a:r>
            <a:r>
              <a:rPr dirty="0" u="none" sz="3000" spc="-60" b="1">
                <a:latin typeface="Calibri"/>
                <a:cs typeface="Calibri"/>
              </a:rPr>
              <a:t> </a:t>
            </a:r>
            <a:r>
              <a:rPr dirty="0" u="none" sz="3000" spc="-15" b="1">
                <a:latin typeface="Calibri"/>
                <a:cs typeface="Calibri"/>
              </a:rPr>
              <a:t>Fabrication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60044" y="926668"/>
            <a:ext cx="7336790" cy="4709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marR="89535" indent="-344805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400" spc="-45">
                <a:latin typeface="Calibri"/>
                <a:cs typeface="Calibri"/>
              </a:rPr>
              <a:t>Two </a:t>
            </a:r>
            <a:r>
              <a:rPr dirty="0" sz="2400" spc="-5">
                <a:latin typeface="Calibri"/>
                <a:cs typeface="Calibri"/>
              </a:rPr>
              <a:t>more advanced </a:t>
            </a:r>
            <a:r>
              <a:rPr dirty="0" sz="2400">
                <a:latin typeface="Calibri"/>
                <a:cs typeface="Calibri"/>
              </a:rPr>
              <a:t>technologies </a:t>
            </a:r>
            <a:r>
              <a:rPr dirty="0" sz="2400" spc="-10">
                <a:latin typeface="Calibri"/>
                <a:cs typeface="Calibri"/>
              </a:rPr>
              <a:t>to </a:t>
            </a:r>
            <a:r>
              <a:rPr dirty="0" sz="2400">
                <a:latin typeface="Calibri"/>
                <a:cs typeface="Calibri"/>
              </a:rPr>
              <a:t>do this </a:t>
            </a:r>
            <a:r>
              <a:rPr dirty="0" sz="2400" spc="-5">
                <a:latin typeface="Calibri"/>
                <a:cs typeface="Calibri"/>
              </a:rPr>
              <a:t>task </a:t>
            </a:r>
            <a:r>
              <a:rPr dirty="0" sz="2400" spc="-10">
                <a:latin typeface="Calibri"/>
                <a:cs typeface="Calibri"/>
              </a:rPr>
              <a:t>are </a:t>
            </a:r>
            <a:r>
              <a:rPr dirty="0" sz="2400" spc="-5">
                <a:latin typeface="Calibri"/>
                <a:cs typeface="Calibri"/>
              </a:rPr>
              <a:t> becoming more </a:t>
            </a:r>
            <a:r>
              <a:rPr dirty="0" sz="2400">
                <a:latin typeface="Calibri"/>
                <a:cs typeface="Calibri"/>
              </a:rPr>
              <a:t>popular </a:t>
            </a:r>
            <a:r>
              <a:rPr dirty="0" sz="2400" spc="-15">
                <a:latin typeface="Calibri"/>
                <a:cs typeface="Calibri"/>
              </a:rPr>
              <a:t>for </a:t>
            </a:r>
            <a:r>
              <a:rPr dirty="0" sz="2400" spc="-5">
                <a:latin typeface="Calibri"/>
                <a:cs typeface="Calibri"/>
              </a:rPr>
              <a:t>sub-micron geometries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where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device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performance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density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must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pushed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beyond </a:t>
            </a:r>
            <a:r>
              <a:rPr dirty="0" sz="2400">
                <a:latin typeface="Calibri"/>
                <a:cs typeface="Calibri"/>
              </a:rPr>
              <a:t>the limits of the </a:t>
            </a:r>
            <a:r>
              <a:rPr dirty="0" sz="2400" spc="-10">
                <a:latin typeface="Calibri"/>
                <a:cs typeface="Calibri"/>
              </a:rPr>
              <a:t>conventional </a:t>
            </a:r>
            <a:r>
              <a:rPr dirty="0" sz="2400">
                <a:latin typeface="Calibri"/>
                <a:cs typeface="Calibri"/>
              </a:rPr>
              <a:t>p &amp; </a:t>
            </a:r>
            <a:r>
              <a:rPr dirty="0" sz="2400" spc="-5">
                <a:latin typeface="Calibri"/>
                <a:cs typeface="Calibri"/>
              </a:rPr>
              <a:t>n-well CMOS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processes.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580"/>
              </a:spcBef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dirty="0" sz="2400" spc="-15" b="1">
                <a:latin typeface="Calibri"/>
                <a:cs typeface="Calibri"/>
              </a:rPr>
              <a:t>Twin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spc="-35" b="1">
                <a:latin typeface="Calibri"/>
                <a:cs typeface="Calibri"/>
              </a:rPr>
              <a:t>Tub</a:t>
            </a:r>
            <a:endParaRPr sz="2400">
              <a:latin typeface="Calibri"/>
              <a:cs typeface="Calibri"/>
            </a:endParaRPr>
          </a:p>
          <a:p>
            <a:pPr lvl="2" marL="1155700" marR="5080" indent="-228600">
              <a:lnSpc>
                <a:spcPct val="100000"/>
              </a:lnSpc>
              <a:spcBef>
                <a:spcPts val="580"/>
              </a:spcBef>
              <a:buChar char="•"/>
              <a:tabLst>
                <a:tab pos="1156335" algn="l"/>
              </a:tabLst>
            </a:pPr>
            <a:r>
              <a:rPr dirty="0" sz="2400" spc="-5">
                <a:latin typeface="Calibri"/>
                <a:cs typeface="Calibri"/>
              </a:rPr>
              <a:t>Both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N-Well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15">
                <a:latin typeface="Calibri"/>
                <a:cs typeface="Calibri"/>
              </a:rPr>
              <a:t>P-Well</a:t>
            </a:r>
            <a:r>
              <a:rPr dirty="0" sz="2400" spc="-10">
                <a:latin typeface="Calibri"/>
                <a:cs typeface="Calibri"/>
              </a:rPr>
              <a:t> are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manufactured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lightly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doped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N-type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substrate.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580"/>
              </a:spcBef>
              <a:buFont typeface="Calibri"/>
              <a:buChar char="–"/>
              <a:tabLst>
                <a:tab pos="756285" algn="l"/>
                <a:tab pos="756920" algn="l"/>
              </a:tabLst>
            </a:pPr>
            <a:r>
              <a:rPr dirty="0" sz="2400" spc="-5" b="1">
                <a:latin typeface="Calibri"/>
                <a:cs typeface="Calibri"/>
              </a:rPr>
              <a:t>Silicon-on-Insulator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(SOI)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CMOS</a:t>
            </a:r>
            <a:r>
              <a:rPr dirty="0" sz="2400" spc="-10">
                <a:latin typeface="Calibri"/>
                <a:cs typeface="Calibri"/>
              </a:rPr>
              <a:t> Process</a:t>
            </a:r>
            <a:endParaRPr sz="2400">
              <a:latin typeface="Calibri"/>
              <a:cs typeface="Calibri"/>
            </a:endParaRPr>
          </a:p>
          <a:p>
            <a:pPr lvl="2" marL="1155700" marR="200025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6335" algn="l"/>
              </a:tabLst>
            </a:pPr>
            <a:r>
              <a:rPr dirty="0" sz="2400" spc="-5">
                <a:latin typeface="Calibri"/>
                <a:cs typeface="Calibri"/>
              </a:rPr>
              <a:t>SOI allows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creation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>
                <a:latin typeface="Calibri"/>
                <a:cs typeface="Calibri"/>
              </a:rPr>
              <a:t>independent,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completely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isolated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nMOS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pMOS</a:t>
            </a:r>
            <a:r>
              <a:rPr dirty="0" sz="2400" spc="-15">
                <a:latin typeface="Calibri"/>
                <a:cs typeface="Calibri"/>
              </a:rPr>
              <a:t> transistors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virtually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side-by-side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insulating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substrate.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83540" y="1076070"/>
            <a:ext cx="7982584" cy="5576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291465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217804" algn="l"/>
              </a:tabLst>
            </a:pPr>
            <a:r>
              <a:rPr dirty="0" sz="2800" spc="-5">
                <a:latin typeface="Calibri"/>
                <a:cs typeface="Calibri"/>
              </a:rPr>
              <a:t>CMOS </a:t>
            </a:r>
            <a:r>
              <a:rPr dirty="0" sz="2800" spc="-15">
                <a:latin typeface="Calibri"/>
                <a:cs typeface="Calibri"/>
              </a:rPr>
              <a:t>Requires </a:t>
            </a:r>
            <a:r>
              <a:rPr dirty="0" sz="2800" spc="-10">
                <a:latin typeface="Calibri"/>
                <a:cs typeface="Calibri"/>
              </a:rPr>
              <a:t>that </a:t>
            </a:r>
            <a:r>
              <a:rPr dirty="0" sz="2800" spc="5" b="1">
                <a:solidFill>
                  <a:srgbClr val="006FC0"/>
                </a:solidFill>
                <a:latin typeface="Calibri"/>
                <a:cs typeface="Calibri"/>
              </a:rPr>
              <a:t>both </a:t>
            </a:r>
            <a:r>
              <a:rPr dirty="0" sz="2800" spc="-5">
                <a:latin typeface="Calibri"/>
                <a:cs typeface="Calibri"/>
              </a:rPr>
              <a:t>n-channel (nMOS) </a:t>
            </a:r>
            <a:r>
              <a:rPr dirty="0" sz="2800">
                <a:latin typeface="Calibri"/>
                <a:cs typeface="Calibri"/>
              </a:rPr>
              <a:t>and </a:t>
            </a:r>
            <a:r>
              <a:rPr dirty="0" sz="2800" spc="-10">
                <a:latin typeface="Calibri"/>
                <a:cs typeface="Calibri"/>
              </a:rPr>
              <a:t>p- </a:t>
            </a:r>
            <a:r>
              <a:rPr dirty="0" sz="2800" spc="-5">
                <a:latin typeface="Calibri"/>
                <a:cs typeface="Calibri"/>
              </a:rPr>
              <a:t> channel (pMOS) </a:t>
            </a:r>
            <a:r>
              <a:rPr dirty="0" sz="2800" spc="-10">
                <a:latin typeface="Calibri"/>
                <a:cs typeface="Calibri"/>
              </a:rPr>
              <a:t>transistors </a:t>
            </a:r>
            <a:r>
              <a:rPr dirty="0" sz="2800">
                <a:latin typeface="Calibri"/>
                <a:cs typeface="Calibri"/>
              </a:rPr>
              <a:t>be </a:t>
            </a:r>
            <a:r>
              <a:rPr dirty="0" sz="2800" spc="-5">
                <a:latin typeface="Calibri"/>
                <a:cs typeface="Calibri"/>
              </a:rPr>
              <a:t>built </a:t>
            </a:r>
            <a:r>
              <a:rPr dirty="0" sz="2800">
                <a:latin typeface="Calibri"/>
                <a:cs typeface="Calibri"/>
              </a:rPr>
              <a:t>on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5" b="1">
                <a:solidFill>
                  <a:srgbClr val="006FC0"/>
                </a:solidFill>
                <a:latin typeface="Calibri"/>
                <a:cs typeface="Calibri"/>
              </a:rPr>
              <a:t>same </a:t>
            </a:r>
            <a:r>
              <a:rPr dirty="0" sz="2800" spc="-5">
                <a:latin typeface="Calibri"/>
                <a:cs typeface="Calibri"/>
              </a:rPr>
              <a:t>chip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substrate.</a:t>
            </a:r>
            <a:endParaRPr sz="2800">
              <a:latin typeface="Calibri"/>
              <a:cs typeface="Calibri"/>
            </a:endParaRPr>
          </a:p>
          <a:p>
            <a:pPr marL="12700" marR="255270"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  <a:tabLst>
                <a:tab pos="217804" algn="l"/>
              </a:tabLst>
            </a:pPr>
            <a:r>
              <a:rPr dirty="0" sz="2800" spc="-120">
                <a:latin typeface="Calibri"/>
                <a:cs typeface="Calibri"/>
              </a:rPr>
              <a:t>To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accommodate </a:t>
            </a:r>
            <a:r>
              <a:rPr dirty="0" sz="2800">
                <a:latin typeface="Calibri"/>
                <a:cs typeface="Calibri"/>
              </a:rPr>
              <a:t>both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nMOS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and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pMOS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devices, 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special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regions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must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be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created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which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semiconductor </a:t>
            </a:r>
            <a:r>
              <a:rPr dirty="0" sz="2800">
                <a:latin typeface="Calibri"/>
                <a:cs typeface="Calibri"/>
              </a:rPr>
              <a:t>type is </a:t>
            </a:r>
            <a:r>
              <a:rPr dirty="0" sz="2800" spc="-5">
                <a:solidFill>
                  <a:srgbClr val="006FC0"/>
                </a:solidFill>
                <a:latin typeface="Calibri"/>
                <a:cs typeface="Calibri"/>
              </a:rPr>
              <a:t>opposite </a:t>
            </a:r>
            <a:r>
              <a:rPr dirty="0" sz="2800" spc="-15">
                <a:solidFill>
                  <a:srgbClr val="006FC0"/>
                </a:solidFill>
                <a:latin typeface="Calibri"/>
                <a:cs typeface="Calibri"/>
              </a:rPr>
              <a:t>to </a:t>
            </a:r>
            <a:r>
              <a:rPr dirty="0" sz="2800" spc="-5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dirty="0" sz="2800" spc="-15">
                <a:solidFill>
                  <a:srgbClr val="006FC0"/>
                </a:solidFill>
                <a:latin typeface="Calibri"/>
                <a:cs typeface="Calibri"/>
              </a:rPr>
              <a:t>substrate </a:t>
            </a:r>
            <a:r>
              <a:rPr dirty="0" sz="2800" spc="-1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dirty="0" sz="2800" spc="-10">
                <a:latin typeface="Calibri"/>
                <a:cs typeface="Calibri"/>
              </a:rPr>
              <a:t>.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These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regions </a:t>
            </a:r>
            <a:r>
              <a:rPr dirty="0" sz="2800" spc="-15">
                <a:latin typeface="Calibri"/>
                <a:cs typeface="Calibri"/>
              </a:rPr>
              <a:t>are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called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wells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or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tubs</a:t>
            </a:r>
            <a:r>
              <a:rPr dirty="0" sz="280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  <a:buFont typeface="Microsoft Sans Serif"/>
              <a:buChar char="•"/>
              <a:tabLst>
                <a:tab pos="138430" algn="l"/>
              </a:tabLst>
            </a:pPr>
            <a:r>
              <a:rPr dirty="0" sz="2800" spc="5">
                <a:latin typeface="Calibri"/>
                <a:cs typeface="Calibri"/>
              </a:rPr>
              <a:t>A </a:t>
            </a:r>
            <a:r>
              <a:rPr dirty="0" sz="2800" spc="-5">
                <a:latin typeface="Calibri"/>
                <a:cs typeface="Calibri"/>
              </a:rPr>
              <a:t>p-well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15">
                <a:latin typeface="Calibri"/>
                <a:cs typeface="Calibri"/>
              </a:rPr>
              <a:t>created </a:t>
            </a:r>
            <a:r>
              <a:rPr dirty="0" sz="2800">
                <a:latin typeface="Calibri"/>
                <a:cs typeface="Calibri"/>
              </a:rPr>
              <a:t>in </a:t>
            </a:r>
            <a:r>
              <a:rPr dirty="0" sz="2800" spc="5">
                <a:latin typeface="Calibri"/>
                <a:cs typeface="Calibri"/>
              </a:rPr>
              <a:t>an </a:t>
            </a:r>
            <a:r>
              <a:rPr dirty="0" sz="2800" spc="-10">
                <a:latin typeface="Calibri"/>
                <a:cs typeface="Calibri"/>
              </a:rPr>
              <a:t>n-type </a:t>
            </a:r>
            <a:r>
              <a:rPr dirty="0" sz="2800" spc="-15">
                <a:latin typeface="Calibri"/>
                <a:cs typeface="Calibri"/>
              </a:rPr>
              <a:t>substrate </a:t>
            </a:r>
            <a:r>
              <a:rPr dirty="0" sz="2800" spc="-75">
                <a:latin typeface="Calibri"/>
                <a:cs typeface="Calibri"/>
              </a:rPr>
              <a:t>or, 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alternatively,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n-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well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created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p-type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substrate.</a:t>
            </a:r>
            <a:endParaRPr sz="2800">
              <a:latin typeface="Calibri"/>
              <a:cs typeface="Calibri"/>
            </a:endParaRPr>
          </a:p>
          <a:p>
            <a:pPr marL="12700" marR="64135">
              <a:lnSpc>
                <a:spcPct val="100000"/>
              </a:lnSpc>
              <a:buFont typeface="Microsoft Sans Serif"/>
              <a:buChar char="•"/>
              <a:tabLst>
                <a:tab pos="138430" algn="l"/>
              </a:tabLst>
            </a:pPr>
            <a:r>
              <a:rPr dirty="0" sz="2800" spc="-5">
                <a:latin typeface="Calibri"/>
                <a:cs typeface="Calibri"/>
              </a:rPr>
              <a:t>In the </a:t>
            </a:r>
            <a:r>
              <a:rPr dirty="0" sz="2800">
                <a:latin typeface="Calibri"/>
                <a:cs typeface="Calibri"/>
              </a:rPr>
              <a:t>simple </a:t>
            </a:r>
            <a:r>
              <a:rPr dirty="0" sz="2800" spc="-5">
                <a:solidFill>
                  <a:srgbClr val="C00000"/>
                </a:solidFill>
                <a:latin typeface="Calibri"/>
                <a:cs typeface="Calibri"/>
              </a:rPr>
              <a:t>n-well CMOS fabrication 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technology</a:t>
            </a:r>
            <a:r>
              <a:rPr dirty="0" sz="2800" spc="-25">
                <a:latin typeface="Calibri"/>
                <a:cs typeface="Calibri"/>
              </a:rPr>
              <a:t>,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nMOS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transistor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created </a:t>
            </a: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p-type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substrate,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and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 pMOS transistor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15">
                <a:latin typeface="Calibri"/>
                <a:cs typeface="Calibri"/>
              </a:rPr>
              <a:t>created </a:t>
            </a:r>
            <a:r>
              <a:rPr dirty="0" sz="2800">
                <a:latin typeface="Calibri"/>
                <a:cs typeface="Calibri"/>
              </a:rPr>
              <a:t>in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10">
                <a:latin typeface="Calibri"/>
                <a:cs typeface="Calibri"/>
              </a:rPr>
              <a:t>n-well, </a:t>
            </a:r>
            <a:r>
              <a:rPr dirty="0" sz="2800" spc="-5">
                <a:latin typeface="Calibri"/>
                <a:cs typeface="Calibri"/>
              </a:rPr>
              <a:t>which </a:t>
            </a:r>
            <a:r>
              <a:rPr dirty="0" sz="2800" spc="5">
                <a:latin typeface="Calibri"/>
                <a:cs typeface="Calibri"/>
              </a:rPr>
              <a:t>is 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built-in</a:t>
            </a:r>
            <a:r>
              <a:rPr dirty="0" sz="2800" spc="-15">
                <a:latin typeface="Calibri"/>
                <a:cs typeface="Calibri"/>
              </a:rPr>
              <a:t> into</a:t>
            </a:r>
            <a:r>
              <a:rPr dirty="0" sz="2800" spc="-5">
                <a:latin typeface="Calibri"/>
                <a:cs typeface="Calibri"/>
              </a:rPr>
              <a:t> the</a:t>
            </a:r>
            <a:r>
              <a:rPr dirty="0" sz="2800" spc="-10">
                <a:latin typeface="Calibri"/>
                <a:cs typeface="Calibri"/>
              </a:rPr>
              <a:t> p-type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substrate.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66389" y="307594"/>
            <a:ext cx="3860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b="1">
                <a:latin typeface="Calibri"/>
                <a:cs typeface="Calibri"/>
              </a:rPr>
              <a:t>N-</a:t>
            </a:r>
            <a:r>
              <a:rPr dirty="0" u="none" sz="3600" spc="-45" b="1">
                <a:latin typeface="Calibri"/>
                <a:cs typeface="Calibri"/>
              </a:rPr>
              <a:t> </a:t>
            </a:r>
            <a:r>
              <a:rPr dirty="0" u="none" sz="3600" b="1">
                <a:latin typeface="Calibri"/>
                <a:cs typeface="Calibri"/>
              </a:rPr>
              <a:t>&amp;</a:t>
            </a:r>
            <a:r>
              <a:rPr dirty="0" u="none" sz="3600" spc="-40" b="1">
                <a:latin typeface="Calibri"/>
                <a:cs typeface="Calibri"/>
              </a:rPr>
              <a:t> </a:t>
            </a:r>
            <a:r>
              <a:rPr dirty="0" u="none" sz="3600" spc="-20" b="1">
                <a:latin typeface="Calibri"/>
                <a:cs typeface="Calibri"/>
              </a:rPr>
              <a:t>P-Well</a:t>
            </a:r>
            <a:r>
              <a:rPr dirty="0" u="none" sz="3600" spc="-35" b="1">
                <a:latin typeface="Calibri"/>
                <a:cs typeface="Calibri"/>
              </a:rPr>
              <a:t> </a:t>
            </a:r>
            <a:r>
              <a:rPr dirty="0" u="none" sz="3600" spc="-5" b="1">
                <a:latin typeface="Calibri"/>
                <a:cs typeface="Calibri"/>
              </a:rPr>
              <a:t>Method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84213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25"/>
              <a:t>N-Well</a:t>
            </a:r>
            <a:r>
              <a:rPr dirty="0" spc="-55"/>
              <a:t> </a:t>
            </a:r>
            <a:r>
              <a:rPr dirty="0" spc="-15"/>
              <a:t>Fabrication</a:t>
            </a:r>
            <a:r>
              <a:rPr dirty="0" spc="-100"/>
              <a:t> </a:t>
            </a:r>
            <a:r>
              <a:rPr dirty="0" spc="-15"/>
              <a:t>Process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1457909"/>
            <a:ext cx="8061325" cy="4782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183515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06FC0"/>
                </a:solidFill>
                <a:latin typeface="Calibri"/>
                <a:cs typeface="Calibri"/>
              </a:rPr>
              <a:t>creation</a:t>
            </a:r>
            <a:r>
              <a:rPr dirty="0" sz="2400" spc="-1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dirty="0" sz="2400">
                <a:solidFill>
                  <a:srgbClr val="006FC0"/>
                </a:solidFill>
                <a:latin typeface="Calibri"/>
                <a:cs typeface="Calibri"/>
              </a:rPr>
              <a:t> the</a:t>
            </a:r>
            <a:r>
              <a:rPr dirty="0" sz="2400" spc="-2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Calibri"/>
                <a:cs typeface="Calibri"/>
              </a:rPr>
              <a:t>n-well regions</a:t>
            </a:r>
            <a:r>
              <a:rPr dirty="0" sz="2400" spc="-3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for</a:t>
            </a:r>
            <a:r>
              <a:rPr dirty="0" sz="2400">
                <a:latin typeface="Calibri"/>
                <a:cs typeface="Calibri"/>
              </a:rPr>
              <a:t> pMOS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transistors,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impurity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implantation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into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substrate.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Microsoft Sans Serif"/>
              <a:buChar char="•"/>
              <a:tabLst>
                <a:tab pos="183515" algn="l"/>
              </a:tabLst>
            </a:pP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6FC0"/>
                </a:solidFill>
                <a:latin typeface="Calibri"/>
                <a:cs typeface="Calibri"/>
              </a:rPr>
              <a:t>thick</a:t>
            </a:r>
            <a:r>
              <a:rPr dirty="0" sz="2400" spc="-5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06FC0"/>
                </a:solidFill>
                <a:latin typeface="Calibri"/>
                <a:cs typeface="Calibri"/>
              </a:rPr>
              <a:t>oxide </a:t>
            </a:r>
            <a:r>
              <a:rPr dirty="0" sz="240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dirty="0" sz="2400" spc="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006FC0"/>
                </a:solidFill>
                <a:latin typeface="Calibri"/>
                <a:cs typeface="Calibri"/>
              </a:rPr>
              <a:t>grown</a:t>
            </a:r>
            <a:r>
              <a:rPr dirty="0" sz="2400" spc="-2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regions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surrounding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nMOS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pMOS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active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regions.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Sans Serif"/>
              <a:buChar char="•"/>
            </a:pPr>
            <a:endParaRPr sz="2350">
              <a:latin typeface="Calibri"/>
              <a:cs typeface="Calibri"/>
            </a:endParaRPr>
          </a:p>
          <a:p>
            <a:pPr marL="12700" marR="845819">
              <a:lnSpc>
                <a:spcPct val="100000"/>
              </a:lnSpc>
              <a:buClr>
                <a:srgbClr val="000000"/>
              </a:buClr>
              <a:buFont typeface="Microsoft Sans Serif"/>
              <a:buChar char="•"/>
              <a:tabLst>
                <a:tab pos="183515" algn="l"/>
              </a:tabLst>
            </a:pPr>
            <a:r>
              <a:rPr dirty="0" sz="240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6FC0"/>
                </a:solidFill>
                <a:latin typeface="Calibri"/>
                <a:cs typeface="Calibri"/>
              </a:rPr>
              <a:t>thin</a:t>
            </a:r>
            <a:r>
              <a:rPr dirty="0" sz="2400" spc="-3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006FC0"/>
                </a:solidFill>
                <a:latin typeface="Calibri"/>
                <a:cs typeface="Calibri"/>
              </a:rPr>
              <a:t>gate</a:t>
            </a:r>
            <a:r>
              <a:rPr dirty="0" sz="2400" spc="-1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06FC0"/>
                </a:solidFill>
                <a:latin typeface="Calibri"/>
                <a:cs typeface="Calibri"/>
              </a:rPr>
              <a:t>oxide</a:t>
            </a:r>
            <a:r>
              <a:rPr dirty="0" sz="240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subsequently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grown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surface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through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thermal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oxidation.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Sans Serif"/>
              <a:buChar char="•"/>
            </a:pPr>
            <a:endParaRPr sz="2350">
              <a:latin typeface="Calibri"/>
              <a:cs typeface="Calibri"/>
            </a:endParaRPr>
          </a:p>
          <a:p>
            <a:pPr marL="182880" indent="-170815">
              <a:lnSpc>
                <a:spcPct val="100000"/>
              </a:lnSpc>
              <a:buFont typeface="Microsoft Sans Serif"/>
              <a:buChar char="•"/>
              <a:tabLst>
                <a:tab pos="183515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006FC0"/>
                </a:solidFill>
                <a:latin typeface="Calibri"/>
                <a:cs typeface="Calibri"/>
              </a:rPr>
              <a:t>creation</a:t>
            </a:r>
            <a:r>
              <a:rPr dirty="0" sz="2400" spc="-2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dirty="0" sz="2400">
                <a:solidFill>
                  <a:srgbClr val="006FC0"/>
                </a:solidFill>
                <a:latin typeface="Calibri"/>
                <a:cs typeface="Calibri"/>
              </a:rPr>
              <a:t> n+</a:t>
            </a:r>
            <a:r>
              <a:rPr dirty="0" sz="2400" spc="-1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dirty="0" sz="2400" spc="-2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6FC0"/>
                </a:solidFill>
                <a:latin typeface="Calibri"/>
                <a:cs typeface="Calibri"/>
              </a:rPr>
              <a:t>p+</a:t>
            </a:r>
            <a:r>
              <a:rPr dirty="0" sz="2400" spc="-1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006FC0"/>
                </a:solidFill>
                <a:latin typeface="Calibri"/>
                <a:cs typeface="Calibri"/>
              </a:rPr>
              <a:t>regions</a:t>
            </a:r>
            <a:r>
              <a:rPr dirty="0" sz="2400" spc="-2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(source, </a:t>
            </a:r>
            <a:r>
              <a:rPr dirty="0" sz="2400" spc="-10">
                <a:latin typeface="Calibri"/>
                <a:cs typeface="Calibri"/>
              </a:rPr>
              <a:t>drain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 channel-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15">
                <a:latin typeface="Calibri"/>
                <a:cs typeface="Calibri"/>
              </a:rPr>
              <a:t>stop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implants).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82880" indent="-170815">
              <a:lnSpc>
                <a:spcPct val="100000"/>
              </a:lnSpc>
              <a:buFont typeface="Microsoft Sans Serif"/>
              <a:buChar char="•"/>
              <a:tabLst>
                <a:tab pos="183515" algn="l"/>
              </a:tabLst>
            </a:pP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10">
                <a:solidFill>
                  <a:srgbClr val="006FC0"/>
                </a:solidFill>
                <a:latin typeface="Calibri"/>
                <a:cs typeface="Calibri"/>
              </a:rPr>
              <a:t>metallization</a:t>
            </a:r>
            <a:r>
              <a:rPr dirty="0" sz="2400" spc="-3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10">
                <a:latin typeface="Calibri"/>
                <a:cs typeface="Calibri"/>
              </a:rPr>
              <a:t> created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(creation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metal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interconnects).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61054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Lithography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0044" y="1457401"/>
            <a:ext cx="7758430" cy="446278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356870" marR="46355" indent="-344805">
              <a:lnSpc>
                <a:spcPts val="3240"/>
              </a:lnSpc>
              <a:spcBef>
                <a:spcPts val="509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000" spc="-15">
                <a:latin typeface="Calibri"/>
                <a:cs typeface="Calibri"/>
              </a:rPr>
              <a:t>Each</a:t>
            </a:r>
            <a:r>
              <a:rPr dirty="0" sz="3000" spc="-5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processing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step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requires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that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certain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areas </a:t>
            </a:r>
            <a:r>
              <a:rPr dirty="0" sz="3000" spc="-66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are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defined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on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chip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by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appropriate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006FC0"/>
                </a:solidFill>
                <a:latin typeface="Calibri"/>
                <a:cs typeface="Calibri"/>
              </a:rPr>
              <a:t>masks</a:t>
            </a:r>
            <a:r>
              <a:rPr dirty="0" sz="3000" spc="-5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356870" marR="241935" indent="-344805">
              <a:lnSpc>
                <a:spcPct val="90000"/>
              </a:lnSpc>
              <a:spcBef>
                <a:spcPts val="67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000" spc="-20">
                <a:latin typeface="Calibri"/>
                <a:cs typeface="Calibri"/>
              </a:rPr>
              <a:t>Consequently, </a:t>
            </a:r>
            <a:r>
              <a:rPr dirty="0" sz="3000">
                <a:latin typeface="Calibri"/>
                <a:cs typeface="Calibri"/>
              </a:rPr>
              <a:t>the </a:t>
            </a:r>
            <a:r>
              <a:rPr dirty="0" sz="3000" spc="-15">
                <a:latin typeface="Calibri"/>
                <a:cs typeface="Calibri"/>
              </a:rPr>
              <a:t>integrated </a:t>
            </a:r>
            <a:r>
              <a:rPr dirty="0" sz="3000" spc="-5">
                <a:latin typeface="Calibri"/>
                <a:cs typeface="Calibri"/>
              </a:rPr>
              <a:t>circuit </a:t>
            </a:r>
            <a:r>
              <a:rPr dirty="0" sz="3000" spc="-15">
                <a:latin typeface="Calibri"/>
                <a:cs typeface="Calibri"/>
              </a:rPr>
              <a:t>may </a:t>
            </a:r>
            <a:r>
              <a:rPr dirty="0" sz="3000">
                <a:latin typeface="Calibri"/>
                <a:cs typeface="Calibri"/>
              </a:rPr>
              <a:t>be 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viewed </a:t>
            </a:r>
            <a:r>
              <a:rPr dirty="0" sz="3000">
                <a:latin typeface="Calibri"/>
                <a:cs typeface="Calibri"/>
              </a:rPr>
              <a:t>as a </a:t>
            </a:r>
            <a:r>
              <a:rPr dirty="0" sz="3000" spc="-15">
                <a:latin typeface="Calibri"/>
                <a:cs typeface="Calibri"/>
              </a:rPr>
              <a:t>set </a:t>
            </a:r>
            <a:r>
              <a:rPr dirty="0" sz="3000" spc="-5">
                <a:latin typeface="Calibri"/>
                <a:cs typeface="Calibri"/>
              </a:rPr>
              <a:t>of </a:t>
            </a:r>
            <a:r>
              <a:rPr dirty="0" sz="3000" spc="-10">
                <a:solidFill>
                  <a:srgbClr val="006FC0"/>
                </a:solidFill>
                <a:latin typeface="Calibri"/>
                <a:cs typeface="Calibri"/>
              </a:rPr>
              <a:t>patterned </a:t>
            </a:r>
            <a:r>
              <a:rPr dirty="0" sz="3000" spc="-25">
                <a:solidFill>
                  <a:srgbClr val="006FC0"/>
                </a:solidFill>
                <a:latin typeface="Calibri"/>
                <a:cs typeface="Calibri"/>
              </a:rPr>
              <a:t>layers </a:t>
            </a:r>
            <a:r>
              <a:rPr dirty="0" sz="3000" spc="-5">
                <a:latin typeface="Calibri"/>
                <a:cs typeface="Calibri"/>
              </a:rPr>
              <a:t>of doped 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silicon,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polysilicon,</a:t>
            </a:r>
            <a:r>
              <a:rPr dirty="0" sz="3000" spc="-8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metal</a:t>
            </a:r>
            <a:r>
              <a:rPr dirty="0" sz="3000">
                <a:latin typeface="Calibri"/>
                <a:cs typeface="Calibri"/>
              </a:rPr>
              <a:t> and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insulating</a:t>
            </a:r>
            <a:r>
              <a:rPr dirty="0" sz="3000" spc="-8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silicon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dioxide.</a:t>
            </a:r>
            <a:endParaRPr sz="3000">
              <a:latin typeface="Calibri"/>
              <a:cs typeface="Calibri"/>
            </a:endParaRPr>
          </a:p>
          <a:p>
            <a:pPr marL="356870" marR="5080" indent="-344805">
              <a:lnSpc>
                <a:spcPts val="3240"/>
              </a:lnSpc>
              <a:spcBef>
                <a:spcPts val="77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000">
                <a:latin typeface="Calibri"/>
                <a:cs typeface="Calibri"/>
              </a:rPr>
              <a:t>In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general,</a:t>
            </a:r>
            <a:r>
              <a:rPr dirty="0" sz="3000">
                <a:latin typeface="Calibri"/>
                <a:cs typeface="Calibri"/>
              </a:rPr>
              <a:t> a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layer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must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be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patterned</a:t>
            </a:r>
            <a:r>
              <a:rPr dirty="0" sz="3000" spc="-75">
                <a:latin typeface="Calibri"/>
                <a:cs typeface="Calibri"/>
              </a:rPr>
              <a:t> </a:t>
            </a:r>
            <a:r>
              <a:rPr dirty="0" sz="3000" spc="-30">
                <a:latin typeface="Calibri"/>
                <a:cs typeface="Calibri"/>
              </a:rPr>
              <a:t>before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next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layer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of</a:t>
            </a:r>
            <a:r>
              <a:rPr dirty="0" sz="3000" spc="1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material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is applied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on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chip.</a:t>
            </a:r>
            <a:endParaRPr sz="3000">
              <a:latin typeface="Calibri"/>
              <a:cs typeface="Calibri"/>
            </a:endParaRPr>
          </a:p>
          <a:p>
            <a:pPr marL="356870" marR="6985" indent="-344805">
              <a:lnSpc>
                <a:spcPts val="3240"/>
              </a:lnSpc>
              <a:spcBef>
                <a:spcPts val="72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process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used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to</a:t>
            </a:r>
            <a:r>
              <a:rPr dirty="0" sz="3000" spc="20"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C00000"/>
                </a:solidFill>
                <a:latin typeface="Calibri"/>
                <a:cs typeface="Calibri"/>
              </a:rPr>
              <a:t>transfer</a:t>
            </a:r>
            <a:r>
              <a:rPr dirty="0" sz="30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dirty="0" sz="30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C00000"/>
                </a:solidFill>
                <a:latin typeface="Calibri"/>
                <a:cs typeface="Calibri"/>
              </a:rPr>
              <a:t>pattern</a:t>
            </a:r>
            <a:r>
              <a:rPr dirty="0" sz="3000" spc="-5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dirty="0" sz="30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dirty="0" sz="30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C00000"/>
                </a:solidFill>
                <a:latin typeface="Calibri"/>
                <a:cs typeface="Calibri"/>
              </a:rPr>
              <a:t>layer </a:t>
            </a:r>
            <a:r>
              <a:rPr dirty="0" sz="3000" spc="-66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on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chip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is </a:t>
            </a:r>
            <a:r>
              <a:rPr dirty="0" sz="3000" spc="-5">
                <a:latin typeface="Calibri"/>
                <a:cs typeface="Calibri"/>
              </a:rPr>
              <a:t>called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-15" b="1">
                <a:solidFill>
                  <a:srgbClr val="C00000"/>
                </a:solidFill>
                <a:latin typeface="Calibri"/>
                <a:cs typeface="Calibri"/>
              </a:rPr>
              <a:t>lithography</a:t>
            </a:r>
            <a:r>
              <a:rPr dirty="0" sz="3000" spc="-15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705600"/>
            <a:chOff x="0" y="0"/>
            <a:chExt cx="9144000" cy="6705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1076" y="228600"/>
              <a:ext cx="3317875" cy="64770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4844" y="1320165"/>
            <a:ext cx="3396615" cy="474281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6870" marR="22860" indent="-344805">
              <a:lnSpc>
                <a:spcPct val="80100"/>
              </a:lnSpc>
              <a:spcBef>
                <a:spcPts val="47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1500" b="1">
                <a:latin typeface="Calibri"/>
                <a:cs typeface="Calibri"/>
              </a:rPr>
              <a:t>Thermal </a:t>
            </a:r>
            <a:r>
              <a:rPr dirty="0" sz="1500" spc="-5" b="1">
                <a:latin typeface="Calibri"/>
                <a:cs typeface="Calibri"/>
              </a:rPr>
              <a:t>oxidation </a:t>
            </a:r>
            <a:r>
              <a:rPr dirty="0" sz="1500">
                <a:latin typeface="Calibri"/>
                <a:cs typeface="Calibri"/>
              </a:rPr>
              <a:t>of </a:t>
            </a:r>
            <a:r>
              <a:rPr dirty="0" sz="1500" spc="5">
                <a:latin typeface="Calibri"/>
                <a:cs typeface="Calibri"/>
              </a:rPr>
              <a:t>the </a:t>
            </a:r>
            <a:r>
              <a:rPr dirty="0" sz="1500" spc="-5">
                <a:latin typeface="Calibri"/>
                <a:cs typeface="Calibri"/>
              </a:rPr>
              <a:t>silicon 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surface: </a:t>
            </a:r>
            <a:r>
              <a:rPr dirty="0" sz="1500">
                <a:latin typeface="Calibri"/>
                <a:cs typeface="Calibri"/>
              </a:rPr>
              <a:t>an </a:t>
            </a:r>
            <a:r>
              <a:rPr dirty="0" sz="1500" spc="-10">
                <a:latin typeface="Calibri"/>
                <a:cs typeface="Calibri"/>
              </a:rPr>
              <a:t>oxide layer </a:t>
            </a:r>
            <a:r>
              <a:rPr dirty="0" sz="1500">
                <a:latin typeface="Calibri"/>
                <a:cs typeface="Calibri"/>
              </a:rPr>
              <a:t>of about </a:t>
            </a:r>
            <a:r>
              <a:rPr dirty="0" sz="1500" spc="5">
                <a:latin typeface="Calibri"/>
                <a:cs typeface="Calibri"/>
              </a:rPr>
              <a:t>1 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micrometer </a:t>
            </a:r>
            <a:r>
              <a:rPr dirty="0" sz="1500">
                <a:latin typeface="Calibri"/>
                <a:cs typeface="Calibri"/>
              </a:rPr>
              <a:t>thickness </a:t>
            </a:r>
            <a:r>
              <a:rPr dirty="0" sz="1500" spc="-5">
                <a:latin typeface="Calibri"/>
                <a:cs typeface="Calibri"/>
              </a:rPr>
              <a:t>is </a:t>
            </a:r>
            <a:r>
              <a:rPr dirty="0" sz="1500" spc="-10">
                <a:latin typeface="Calibri"/>
                <a:cs typeface="Calibri"/>
              </a:rPr>
              <a:t>created </a:t>
            </a:r>
            <a:r>
              <a:rPr dirty="0" sz="1500">
                <a:latin typeface="Calibri"/>
                <a:cs typeface="Calibri"/>
              </a:rPr>
              <a:t>on </a:t>
            </a:r>
            <a:r>
              <a:rPr dirty="0" sz="1500" spc="5">
                <a:latin typeface="Calibri"/>
                <a:cs typeface="Calibri"/>
              </a:rPr>
              <a:t>the </a:t>
            </a:r>
            <a:r>
              <a:rPr dirty="0" sz="1500" spc="-32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substrate,</a:t>
            </a:r>
            <a:r>
              <a:rPr dirty="0" sz="1500" spc="-7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see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(b).</a:t>
            </a:r>
            <a:endParaRPr sz="1500">
              <a:latin typeface="Calibri"/>
              <a:cs typeface="Calibri"/>
            </a:endParaRPr>
          </a:p>
          <a:p>
            <a:pPr marL="356870" marR="144145" indent="-344805">
              <a:lnSpc>
                <a:spcPct val="80000"/>
              </a:lnSpc>
              <a:spcBef>
                <a:spcPts val="36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1500" spc="5">
                <a:latin typeface="Calibri"/>
                <a:cs typeface="Calibri"/>
              </a:rPr>
              <a:t>The </a:t>
            </a:r>
            <a:r>
              <a:rPr dirty="0" sz="1500" spc="-10">
                <a:latin typeface="Calibri"/>
                <a:cs typeface="Calibri"/>
              </a:rPr>
              <a:t>entire oxide </a:t>
            </a:r>
            <a:r>
              <a:rPr dirty="0" sz="1500" spc="-5">
                <a:latin typeface="Calibri"/>
                <a:cs typeface="Calibri"/>
              </a:rPr>
              <a:t>surface is </a:t>
            </a:r>
            <a:r>
              <a:rPr dirty="0" sz="1500" spc="-10">
                <a:latin typeface="Calibri"/>
                <a:cs typeface="Calibri"/>
              </a:rPr>
              <a:t>covered 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with</a:t>
            </a:r>
            <a:r>
              <a:rPr dirty="0" sz="1500" spc="-4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a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layer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of</a:t>
            </a:r>
            <a:r>
              <a:rPr dirty="0" sz="1500" spc="20">
                <a:latin typeface="Calibri"/>
                <a:cs typeface="Calibri"/>
              </a:rPr>
              <a:t> </a:t>
            </a:r>
            <a:r>
              <a:rPr dirty="0" sz="1500" spc="-5" b="1">
                <a:latin typeface="Calibri"/>
                <a:cs typeface="Calibri"/>
              </a:rPr>
              <a:t>photoresist</a:t>
            </a:r>
            <a:r>
              <a:rPr dirty="0" sz="1500" spc="-5">
                <a:latin typeface="Calibri"/>
                <a:cs typeface="Calibri"/>
              </a:rPr>
              <a:t>,</a:t>
            </a:r>
            <a:r>
              <a:rPr dirty="0" sz="1500" spc="-5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which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is </a:t>
            </a:r>
            <a:r>
              <a:rPr dirty="0" sz="1500" spc="5">
                <a:latin typeface="Calibri"/>
                <a:cs typeface="Calibri"/>
              </a:rPr>
              <a:t>a </a:t>
            </a:r>
            <a:r>
              <a:rPr dirty="0" sz="1500" spc="-32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light-sensitive, </a:t>
            </a:r>
            <a:r>
              <a:rPr dirty="0" sz="1500" spc="-10">
                <a:latin typeface="Calibri"/>
                <a:cs typeface="Calibri"/>
              </a:rPr>
              <a:t>acid-resistant organic 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 spc="-20">
                <a:latin typeface="Calibri"/>
                <a:cs typeface="Calibri"/>
              </a:rPr>
              <a:t>polymer,</a:t>
            </a:r>
            <a:r>
              <a:rPr dirty="0" sz="1500" spc="-5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initially</a:t>
            </a:r>
            <a:r>
              <a:rPr dirty="0" sz="1500" spc="2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insoluble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in</a:t>
            </a:r>
            <a:r>
              <a:rPr dirty="0" sz="1500" spc="-1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the 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developing</a:t>
            </a:r>
            <a:r>
              <a:rPr dirty="0" sz="1500" spc="-3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solution</a:t>
            </a:r>
            <a:r>
              <a:rPr dirty="0" sz="1500" spc="-1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(c).</a:t>
            </a:r>
            <a:endParaRPr sz="1500">
              <a:latin typeface="Calibri"/>
              <a:cs typeface="Calibri"/>
            </a:endParaRPr>
          </a:p>
          <a:p>
            <a:pPr marL="356870" marR="86360" indent="-344805">
              <a:lnSpc>
                <a:spcPct val="80000"/>
              </a:lnSpc>
              <a:spcBef>
                <a:spcPts val="36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1500" spc="5">
                <a:latin typeface="Calibri"/>
                <a:cs typeface="Calibri"/>
              </a:rPr>
              <a:t>The </a:t>
            </a:r>
            <a:r>
              <a:rPr dirty="0" sz="1500" spc="-10">
                <a:latin typeface="Calibri"/>
                <a:cs typeface="Calibri"/>
              </a:rPr>
              <a:t>photoresist material </a:t>
            </a:r>
            <a:r>
              <a:rPr dirty="0" sz="1500" spc="-5">
                <a:latin typeface="Calibri"/>
                <a:cs typeface="Calibri"/>
              </a:rPr>
              <a:t>is exposed </a:t>
            </a:r>
            <a:r>
              <a:rPr dirty="0" sz="1500" spc="-10">
                <a:latin typeface="Calibri"/>
                <a:cs typeface="Calibri"/>
              </a:rPr>
              <a:t>to </a:t>
            </a:r>
            <a:r>
              <a:rPr dirty="0" sz="1500" spc="-325">
                <a:latin typeface="Calibri"/>
                <a:cs typeface="Calibri"/>
              </a:rPr>
              <a:t> </a:t>
            </a:r>
            <a:r>
              <a:rPr dirty="0" sz="1500" spc="-5" b="1">
                <a:latin typeface="Calibri"/>
                <a:cs typeface="Calibri"/>
              </a:rPr>
              <a:t>ultraviolet </a:t>
            </a:r>
            <a:r>
              <a:rPr dirty="0" sz="1500" b="1">
                <a:latin typeface="Calibri"/>
                <a:cs typeface="Calibri"/>
              </a:rPr>
              <a:t>(UV) </a:t>
            </a:r>
            <a:r>
              <a:rPr dirty="0" sz="1500" spc="-5" b="1">
                <a:latin typeface="Calibri"/>
                <a:cs typeface="Calibri"/>
              </a:rPr>
              <a:t>light</a:t>
            </a:r>
            <a:r>
              <a:rPr dirty="0" sz="1500" spc="-5">
                <a:latin typeface="Calibri"/>
                <a:cs typeface="Calibri"/>
              </a:rPr>
              <a:t>, </a:t>
            </a:r>
            <a:r>
              <a:rPr dirty="0" sz="1500" spc="5">
                <a:latin typeface="Calibri"/>
                <a:cs typeface="Calibri"/>
              </a:rPr>
              <a:t>the </a:t>
            </a:r>
            <a:r>
              <a:rPr dirty="0" sz="1500" spc="-5">
                <a:latin typeface="Calibri"/>
                <a:cs typeface="Calibri"/>
              </a:rPr>
              <a:t>exposed 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areas</a:t>
            </a:r>
            <a:r>
              <a:rPr dirty="0" sz="1500" spc="-5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become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soluble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so</a:t>
            </a:r>
            <a:r>
              <a:rPr dirty="0" sz="1500" spc="-4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that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they </a:t>
            </a:r>
            <a:r>
              <a:rPr dirty="0" sz="1500" spc="-32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are </a:t>
            </a:r>
            <a:r>
              <a:rPr dirty="0" sz="1500">
                <a:latin typeface="Calibri"/>
                <a:cs typeface="Calibri"/>
              </a:rPr>
              <a:t>no </a:t>
            </a:r>
            <a:r>
              <a:rPr dirty="0" sz="1500" spc="-5">
                <a:latin typeface="Calibri"/>
                <a:cs typeface="Calibri"/>
              </a:rPr>
              <a:t>longer </a:t>
            </a:r>
            <a:r>
              <a:rPr dirty="0" sz="1500" spc="-10">
                <a:latin typeface="Calibri"/>
                <a:cs typeface="Calibri"/>
              </a:rPr>
              <a:t>resistant to </a:t>
            </a:r>
            <a:r>
              <a:rPr dirty="0" sz="1500" spc="-5">
                <a:latin typeface="Calibri"/>
                <a:cs typeface="Calibri"/>
              </a:rPr>
              <a:t>etching 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solvents.</a:t>
            </a:r>
            <a:endParaRPr sz="1500">
              <a:latin typeface="Calibri"/>
              <a:cs typeface="Calibri"/>
            </a:endParaRPr>
          </a:p>
          <a:p>
            <a:pPr marL="356870" marR="53340" indent="-344805">
              <a:lnSpc>
                <a:spcPct val="80100"/>
              </a:lnSpc>
              <a:spcBef>
                <a:spcPts val="36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1500" spc="-135">
                <a:latin typeface="Calibri"/>
                <a:cs typeface="Calibri"/>
              </a:rPr>
              <a:t>T</a:t>
            </a:r>
            <a:r>
              <a:rPr dirty="0" sz="1500" spc="5">
                <a:latin typeface="Calibri"/>
                <a:cs typeface="Calibri"/>
              </a:rPr>
              <a:t>o</a:t>
            </a:r>
            <a:r>
              <a:rPr dirty="0" sz="1500" spc="-35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s</a:t>
            </a:r>
            <a:r>
              <a:rPr dirty="0" sz="1500" spc="-5">
                <a:latin typeface="Calibri"/>
                <a:cs typeface="Calibri"/>
              </a:rPr>
              <a:t>e</a:t>
            </a:r>
            <a:r>
              <a:rPr dirty="0" sz="1500" spc="-15">
                <a:latin typeface="Calibri"/>
                <a:cs typeface="Calibri"/>
              </a:rPr>
              <a:t>l</a:t>
            </a:r>
            <a:r>
              <a:rPr dirty="0" sz="1500" spc="-5">
                <a:latin typeface="Calibri"/>
                <a:cs typeface="Calibri"/>
              </a:rPr>
              <a:t>e</a:t>
            </a:r>
            <a:r>
              <a:rPr dirty="0" sz="1500" spc="10">
                <a:latin typeface="Calibri"/>
                <a:cs typeface="Calibri"/>
              </a:rPr>
              <a:t>c</a:t>
            </a:r>
            <a:r>
              <a:rPr dirty="0" sz="1500">
                <a:latin typeface="Calibri"/>
                <a:cs typeface="Calibri"/>
              </a:rPr>
              <a:t>t</a:t>
            </a:r>
            <a:r>
              <a:rPr dirty="0" sz="1500" spc="-15">
                <a:latin typeface="Calibri"/>
                <a:cs typeface="Calibri"/>
              </a:rPr>
              <a:t>i</a:t>
            </a:r>
            <a:r>
              <a:rPr dirty="0" sz="1500" spc="-30">
                <a:latin typeface="Calibri"/>
                <a:cs typeface="Calibri"/>
              </a:rPr>
              <a:t>v</a:t>
            </a:r>
            <a:r>
              <a:rPr dirty="0" sz="1500" spc="-5">
                <a:latin typeface="Calibri"/>
                <a:cs typeface="Calibri"/>
              </a:rPr>
              <a:t>e</a:t>
            </a:r>
            <a:r>
              <a:rPr dirty="0" sz="1500" spc="-15">
                <a:latin typeface="Calibri"/>
                <a:cs typeface="Calibri"/>
              </a:rPr>
              <a:t>l</a:t>
            </a:r>
            <a:r>
              <a:rPr dirty="0" sz="1500" spc="5">
                <a:latin typeface="Calibri"/>
                <a:cs typeface="Calibri"/>
              </a:rPr>
              <a:t>y</a:t>
            </a:r>
            <a:r>
              <a:rPr dirty="0" sz="1500" spc="25">
                <a:latin typeface="Calibri"/>
                <a:cs typeface="Calibri"/>
              </a:rPr>
              <a:t> </a:t>
            </a:r>
            <a:r>
              <a:rPr dirty="0" sz="1500" spc="-30">
                <a:latin typeface="Calibri"/>
                <a:cs typeface="Calibri"/>
              </a:rPr>
              <a:t>e</a:t>
            </a:r>
            <a:r>
              <a:rPr dirty="0" sz="1500" spc="-5">
                <a:latin typeface="Calibri"/>
                <a:cs typeface="Calibri"/>
              </a:rPr>
              <a:t>x</a:t>
            </a:r>
            <a:r>
              <a:rPr dirty="0" sz="1500">
                <a:latin typeface="Calibri"/>
                <a:cs typeface="Calibri"/>
              </a:rPr>
              <a:t>p</a:t>
            </a:r>
            <a:r>
              <a:rPr dirty="0" sz="1500" spc="-5">
                <a:latin typeface="Calibri"/>
                <a:cs typeface="Calibri"/>
              </a:rPr>
              <a:t>o</a:t>
            </a:r>
            <a:r>
              <a:rPr dirty="0" sz="1500" spc="5">
                <a:latin typeface="Calibri"/>
                <a:cs typeface="Calibri"/>
              </a:rPr>
              <a:t>s</a:t>
            </a:r>
            <a:r>
              <a:rPr dirty="0" sz="1500" spc="5">
                <a:latin typeface="Calibri"/>
                <a:cs typeface="Calibri"/>
              </a:rPr>
              <a:t>e</a:t>
            </a:r>
            <a:r>
              <a:rPr dirty="0" sz="1500" spc="-4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the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ph</a:t>
            </a:r>
            <a:r>
              <a:rPr dirty="0" sz="1500" spc="-5">
                <a:latin typeface="Calibri"/>
                <a:cs typeface="Calibri"/>
              </a:rPr>
              <a:t>o</a:t>
            </a:r>
            <a:r>
              <a:rPr dirty="0" sz="1500" spc="-30">
                <a:latin typeface="Calibri"/>
                <a:cs typeface="Calibri"/>
              </a:rPr>
              <a:t>t</a:t>
            </a:r>
            <a:r>
              <a:rPr dirty="0" sz="1500" spc="-5">
                <a:latin typeface="Calibri"/>
                <a:cs typeface="Calibri"/>
              </a:rPr>
              <a:t>o</a:t>
            </a:r>
            <a:r>
              <a:rPr dirty="0" sz="1500" spc="-25">
                <a:latin typeface="Calibri"/>
                <a:cs typeface="Calibri"/>
              </a:rPr>
              <a:t>r</a:t>
            </a:r>
            <a:r>
              <a:rPr dirty="0" sz="1500" spc="-5">
                <a:latin typeface="Calibri"/>
                <a:cs typeface="Calibri"/>
              </a:rPr>
              <a:t>e</a:t>
            </a:r>
            <a:r>
              <a:rPr dirty="0" sz="1500" spc="5">
                <a:latin typeface="Calibri"/>
                <a:cs typeface="Calibri"/>
              </a:rPr>
              <a:t>s</a:t>
            </a:r>
            <a:r>
              <a:rPr dirty="0" sz="1500" spc="-15">
                <a:latin typeface="Calibri"/>
                <a:cs typeface="Calibri"/>
              </a:rPr>
              <a:t>i</a:t>
            </a:r>
            <a:r>
              <a:rPr dirty="0" sz="1500" spc="-20">
                <a:latin typeface="Calibri"/>
                <a:cs typeface="Calibri"/>
              </a:rPr>
              <a:t>s</a:t>
            </a:r>
            <a:r>
              <a:rPr dirty="0" sz="1500">
                <a:latin typeface="Calibri"/>
                <a:cs typeface="Calibri"/>
              </a:rPr>
              <a:t>t,  </a:t>
            </a:r>
            <a:r>
              <a:rPr dirty="0" sz="1500" spc="-10">
                <a:latin typeface="Calibri"/>
                <a:cs typeface="Calibri"/>
              </a:rPr>
              <a:t>we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 spc="-15">
                <a:latin typeface="Calibri"/>
                <a:cs typeface="Calibri"/>
              </a:rPr>
              <a:t>have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to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cover </a:t>
            </a:r>
            <a:r>
              <a:rPr dirty="0" sz="1500">
                <a:latin typeface="Calibri"/>
                <a:cs typeface="Calibri"/>
              </a:rPr>
              <a:t>some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of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areas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on </a:t>
            </a:r>
            <a:r>
              <a:rPr dirty="0" sz="1500" spc="-325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the </a:t>
            </a:r>
            <a:r>
              <a:rPr dirty="0" sz="1500" spc="-5">
                <a:latin typeface="Calibri"/>
                <a:cs typeface="Calibri"/>
              </a:rPr>
              <a:t>surface </a:t>
            </a:r>
            <a:r>
              <a:rPr dirty="0" sz="1500">
                <a:latin typeface="Calibri"/>
                <a:cs typeface="Calibri"/>
              </a:rPr>
              <a:t>with </a:t>
            </a:r>
            <a:r>
              <a:rPr dirty="0" sz="1500" spc="5">
                <a:latin typeface="Calibri"/>
                <a:cs typeface="Calibri"/>
              </a:rPr>
              <a:t>a </a:t>
            </a:r>
            <a:r>
              <a:rPr dirty="0" sz="1500" b="1">
                <a:latin typeface="Calibri"/>
                <a:cs typeface="Calibri"/>
              </a:rPr>
              <a:t>mask </a:t>
            </a:r>
            <a:r>
              <a:rPr dirty="0" sz="1500" spc="-5">
                <a:latin typeface="Calibri"/>
                <a:cs typeface="Calibri"/>
              </a:rPr>
              <a:t>during 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exposure. </a:t>
            </a:r>
            <a:r>
              <a:rPr dirty="0" sz="1500">
                <a:latin typeface="Calibri"/>
                <a:cs typeface="Calibri"/>
              </a:rPr>
              <a:t>Thus, when </a:t>
            </a:r>
            <a:r>
              <a:rPr dirty="0" sz="1500" spc="5">
                <a:latin typeface="Calibri"/>
                <a:cs typeface="Calibri"/>
              </a:rPr>
              <a:t>the </a:t>
            </a:r>
            <a:r>
              <a:rPr dirty="0" sz="1500">
                <a:latin typeface="Calibri"/>
                <a:cs typeface="Calibri"/>
              </a:rPr>
              <a:t>structure 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with the mask on </a:t>
            </a:r>
            <a:r>
              <a:rPr dirty="0" sz="1500" spc="-10">
                <a:latin typeface="Calibri"/>
                <a:cs typeface="Calibri"/>
              </a:rPr>
              <a:t>top </a:t>
            </a:r>
            <a:r>
              <a:rPr dirty="0" sz="1500" spc="-5">
                <a:latin typeface="Calibri"/>
                <a:cs typeface="Calibri"/>
              </a:rPr>
              <a:t>is exposed </a:t>
            </a:r>
            <a:r>
              <a:rPr dirty="0" sz="1500" spc="-10">
                <a:latin typeface="Calibri"/>
                <a:cs typeface="Calibri"/>
              </a:rPr>
              <a:t>to </a:t>
            </a:r>
            <a:r>
              <a:rPr dirty="0" sz="1500">
                <a:latin typeface="Calibri"/>
                <a:cs typeface="Calibri"/>
              </a:rPr>
              <a:t>UV </a:t>
            </a:r>
            <a:r>
              <a:rPr dirty="0" sz="1500" spc="-32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light:</a:t>
            </a:r>
            <a:endParaRPr sz="1500">
              <a:latin typeface="Calibri"/>
              <a:cs typeface="Calibri"/>
            </a:endParaRPr>
          </a:p>
          <a:p>
            <a:pPr lvl="1" marL="756285" marR="5080" indent="-287020">
              <a:lnSpc>
                <a:spcPts val="1250"/>
              </a:lnSpc>
              <a:spcBef>
                <a:spcPts val="305"/>
              </a:spcBef>
              <a:buFont typeface="Microsoft Sans Serif"/>
              <a:buChar char="–"/>
              <a:tabLst>
                <a:tab pos="756285" algn="l"/>
                <a:tab pos="756920" algn="l"/>
              </a:tabLst>
            </a:pPr>
            <a:r>
              <a:rPr dirty="0" sz="1300" spc="-10">
                <a:latin typeface="Calibri"/>
                <a:cs typeface="Calibri"/>
              </a:rPr>
              <a:t>areas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which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are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covered</a:t>
            </a:r>
            <a:r>
              <a:rPr dirty="0" sz="1300" spc="5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by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the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opaque </a:t>
            </a:r>
            <a:r>
              <a:rPr dirty="0" sz="1300" spc="-28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features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on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the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mask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are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5" b="1">
                <a:latin typeface="Calibri"/>
                <a:cs typeface="Calibri"/>
              </a:rPr>
              <a:t>shielded</a:t>
            </a:r>
            <a:r>
              <a:rPr dirty="0" sz="1300" spc="-5">
                <a:latin typeface="Calibri"/>
                <a:cs typeface="Calibri"/>
              </a:rPr>
              <a:t>.</a:t>
            </a:r>
            <a:endParaRPr sz="1300">
              <a:latin typeface="Calibri"/>
              <a:cs typeface="Calibri"/>
            </a:endParaRPr>
          </a:p>
          <a:p>
            <a:pPr lvl="1" marL="756285" marR="45085" indent="-287020">
              <a:lnSpc>
                <a:spcPct val="80000"/>
              </a:lnSpc>
              <a:spcBef>
                <a:spcPts val="325"/>
              </a:spcBef>
              <a:buFont typeface="Microsoft Sans Serif"/>
              <a:buChar char="–"/>
              <a:tabLst>
                <a:tab pos="756285" algn="l"/>
                <a:tab pos="756920" algn="l"/>
              </a:tabLst>
            </a:pPr>
            <a:r>
              <a:rPr dirty="0" sz="1300" spc="-5">
                <a:latin typeface="Calibri"/>
                <a:cs typeface="Calibri"/>
              </a:rPr>
              <a:t>areas</a:t>
            </a:r>
            <a:r>
              <a:rPr dirty="0" sz="1300" spc="-10">
                <a:latin typeface="Calibri"/>
                <a:cs typeface="Calibri"/>
              </a:rPr>
              <a:t> where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the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UV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light</a:t>
            </a:r>
            <a:r>
              <a:rPr dirty="0" sz="1300" spc="6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strikes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the 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photoresist,</a:t>
            </a:r>
            <a:r>
              <a:rPr dirty="0" sz="1300" spc="-10">
                <a:latin typeface="Calibri"/>
                <a:cs typeface="Calibri"/>
              </a:rPr>
              <a:t> it is </a:t>
            </a:r>
            <a:r>
              <a:rPr dirty="0" sz="1300" spc="-20">
                <a:latin typeface="Calibri"/>
                <a:cs typeface="Calibri"/>
              </a:rPr>
              <a:t>“exposed”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and </a:t>
            </a:r>
            <a:r>
              <a:rPr dirty="0" sz="1300" spc="-5">
                <a:latin typeface="Calibri"/>
                <a:cs typeface="Calibri"/>
              </a:rPr>
              <a:t> becomes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 spc="-5" b="1">
                <a:latin typeface="Calibri"/>
                <a:cs typeface="Calibri"/>
              </a:rPr>
              <a:t>soluble</a:t>
            </a:r>
            <a:r>
              <a:rPr dirty="0" sz="1300" spc="30" b="1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in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certain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solutes</a:t>
            </a:r>
            <a:r>
              <a:rPr dirty="0" sz="1300" spc="8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(d).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12700" y="113741"/>
            <a:ext cx="91694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61514" algn="l"/>
                <a:tab pos="9156065" algn="l"/>
              </a:tabLst>
            </a:pPr>
            <a:r>
              <a:rPr dirty="0" sz="4400" spc="-5"/>
              <a:t> </a:t>
            </a:r>
            <a:r>
              <a:rPr dirty="0" sz="4400" spc="-5"/>
              <a:t>	</a:t>
            </a:r>
            <a:r>
              <a:rPr dirty="0" sz="4400" spc="-5"/>
              <a:t>Basic</a:t>
            </a:r>
            <a:r>
              <a:rPr dirty="0" sz="4400" spc="-40"/>
              <a:t> </a:t>
            </a:r>
            <a:r>
              <a:rPr dirty="0" sz="4400" spc="-25"/>
              <a:t>Steps	</a:t>
            </a:r>
            <a:endParaRPr sz="4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4835526"/>
            <a:ext cx="8402320" cy="1798955"/>
            <a:chOff x="457200" y="4835526"/>
            <a:chExt cx="8402320" cy="1798955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20810" y="5813791"/>
              <a:ext cx="777240" cy="781685"/>
            </a:xfrm>
            <a:custGeom>
              <a:avLst/>
              <a:gdLst/>
              <a:ahLst/>
              <a:cxnLst/>
              <a:rect l="l" t="t" r="r" b="b"/>
              <a:pathLst>
                <a:path w="777240" h="781684">
                  <a:moveTo>
                    <a:pt x="776791" y="390914"/>
                  </a:moveTo>
                  <a:lnTo>
                    <a:pt x="776791" y="703790"/>
                  </a:lnTo>
                  <a:lnTo>
                    <a:pt x="776791" y="781577"/>
                  </a:lnTo>
                </a:path>
                <a:path w="777240" h="781684">
                  <a:moveTo>
                    <a:pt x="398274" y="0"/>
                  </a:moveTo>
                  <a:lnTo>
                    <a:pt x="0" y="0"/>
                  </a:lnTo>
                </a:path>
              </a:pathLst>
            </a:custGeom>
            <a:ln w="11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28846" y="5423082"/>
              <a:ext cx="0" cy="781685"/>
            </a:xfrm>
            <a:custGeom>
              <a:avLst/>
              <a:gdLst/>
              <a:ahLst/>
              <a:cxnLst/>
              <a:rect l="l" t="t" r="r" b="b"/>
              <a:pathLst>
                <a:path w="0" h="781685">
                  <a:moveTo>
                    <a:pt x="0" y="0"/>
                  </a:moveTo>
                  <a:lnTo>
                    <a:pt x="0" y="781623"/>
                  </a:lnTo>
                </a:path>
              </a:pathLst>
            </a:custGeom>
            <a:ln w="312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47118" y="5423082"/>
              <a:ext cx="350520" cy="723900"/>
            </a:xfrm>
            <a:custGeom>
              <a:avLst/>
              <a:gdLst/>
              <a:ahLst/>
              <a:cxnLst/>
              <a:rect l="l" t="t" r="r" b="b"/>
              <a:pathLst>
                <a:path w="350520" h="723900">
                  <a:moveTo>
                    <a:pt x="297883" y="723660"/>
                  </a:moveTo>
                  <a:lnTo>
                    <a:pt x="0" y="390708"/>
                  </a:lnTo>
                  <a:lnTo>
                    <a:pt x="350483" y="0"/>
                  </a:lnTo>
                </a:path>
              </a:pathLst>
            </a:custGeom>
            <a:ln w="11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05423" y="6108609"/>
              <a:ext cx="92710" cy="96520"/>
            </a:xfrm>
            <a:custGeom>
              <a:avLst/>
              <a:gdLst/>
              <a:ahLst/>
              <a:cxnLst/>
              <a:rect l="l" t="t" r="r" b="b"/>
              <a:pathLst>
                <a:path w="92709" h="96520">
                  <a:moveTo>
                    <a:pt x="65827" y="0"/>
                  </a:moveTo>
                  <a:lnTo>
                    <a:pt x="0" y="59713"/>
                  </a:lnTo>
                  <a:lnTo>
                    <a:pt x="92178" y="96096"/>
                  </a:lnTo>
                  <a:lnTo>
                    <a:pt x="65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30545" y="4835526"/>
              <a:ext cx="1167130" cy="978535"/>
            </a:xfrm>
            <a:custGeom>
              <a:avLst/>
              <a:gdLst/>
              <a:ahLst/>
              <a:cxnLst/>
              <a:rect l="l" t="t" r="r" b="b"/>
              <a:pathLst>
                <a:path w="1167129" h="978535">
                  <a:moveTo>
                    <a:pt x="1167056" y="0"/>
                  </a:moveTo>
                  <a:lnTo>
                    <a:pt x="1167056" y="587556"/>
                  </a:lnTo>
                </a:path>
                <a:path w="1167129" h="978535">
                  <a:moveTo>
                    <a:pt x="467616" y="978265"/>
                  </a:moveTo>
                  <a:lnTo>
                    <a:pt x="0" y="978265"/>
                  </a:lnTo>
                </a:path>
              </a:pathLst>
            </a:custGeom>
            <a:ln w="11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2393" y="5094497"/>
              <a:ext cx="239322" cy="2367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52866" y="5110206"/>
              <a:ext cx="40005" cy="233679"/>
            </a:xfrm>
            <a:custGeom>
              <a:avLst/>
              <a:gdLst/>
              <a:ahLst/>
              <a:cxnLst/>
              <a:rect l="l" t="t" r="r" b="b"/>
              <a:pathLst>
                <a:path w="40004" h="233679">
                  <a:moveTo>
                    <a:pt x="39547" y="0"/>
                  </a:moveTo>
                  <a:lnTo>
                    <a:pt x="39547" y="233395"/>
                  </a:lnTo>
                  <a:lnTo>
                    <a:pt x="0" y="233395"/>
                  </a:lnTo>
                </a:path>
              </a:pathLst>
            </a:custGeom>
            <a:ln w="312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24805" y="5227676"/>
              <a:ext cx="972819" cy="586740"/>
            </a:xfrm>
            <a:custGeom>
              <a:avLst/>
              <a:gdLst/>
              <a:ahLst/>
              <a:cxnLst/>
              <a:rect l="l" t="t" r="r" b="b"/>
              <a:pathLst>
                <a:path w="972820" h="586739">
                  <a:moveTo>
                    <a:pt x="467608" y="0"/>
                  </a:moveTo>
                  <a:lnTo>
                    <a:pt x="972796" y="0"/>
                  </a:lnTo>
                </a:path>
                <a:path w="972820" h="586739">
                  <a:moveTo>
                    <a:pt x="79105" y="0"/>
                  </a:moveTo>
                  <a:lnTo>
                    <a:pt x="0" y="0"/>
                  </a:lnTo>
                  <a:lnTo>
                    <a:pt x="0" y="586114"/>
                  </a:lnTo>
                </a:path>
                <a:path w="972820" h="586739">
                  <a:moveTo>
                    <a:pt x="79105" y="0"/>
                  </a:moveTo>
                  <a:lnTo>
                    <a:pt x="390256" y="0"/>
                  </a:lnTo>
                </a:path>
              </a:pathLst>
            </a:custGeom>
            <a:ln w="11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2561" y="5180726"/>
              <a:ext cx="90387" cy="925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9478" y="5768374"/>
              <a:ext cx="92152" cy="9108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67755" y="5423082"/>
              <a:ext cx="194310" cy="781685"/>
            </a:xfrm>
            <a:custGeom>
              <a:avLst/>
              <a:gdLst/>
              <a:ahLst/>
              <a:cxnLst/>
              <a:rect l="l" t="t" r="r" b="b"/>
              <a:pathLst>
                <a:path w="194309" h="781685">
                  <a:moveTo>
                    <a:pt x="97100" y="0"/>
                  </a:moveTo>
                  <a:lnTo>
                    <a:pt x="97100" y="781623"/>
                  </a:lnTo>
                </a:path>
                <a:path w="194309" h="781685">
                  <a:moveTo>
                    <a:pt x="97100" y="0"/>
                  </a:moveTo>
                  <a:lnTo>
                    <a:pt x="154724" y="0"/>
                  </a:lnTo>
                </a:path>
                <a:path w="194309" h="781685">
                  <a:moveTo>
                    <a:pt x="97100" y="781623"/>
                  </a:moveTo>
                  <a:lnTo>
                    <a:pt x="37835" y="781623"/>
                  </a:lnTo>
                </a:path>
                <a:path w="194309" h="781685">
                  <a:moveTo>
                    <a:pt x="0" y="683766"/>
                  </a:moveTo>
                  <a:lnTo>
                    <a:pt x="0" y="781623"/>
                  </a:lnTo>
                  <a:lnTo>
                    <a:pt x="37835" y="781623"/>
                  </a:lnTo>
                </a:path>
                <a:path w="194309" h="781685">
                  <a:moveTo>
                    <a:pt x="194200" y="97600"/>
                  </a:moveTo>
                  <a:lnTo>
                    <a:pt x="194200" y="0"/>
                  </a:lnTo>
                  <a:lnTo>
                    <a:pt x="134935" y="0"/>
                  </a:lnTo>
                </a:path>
              </a:pathLst>
            </a:custGeom>
            <a:ln w="31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977508" y="4835526"/>
              <a:ext cx="875665" cy="1760220"/>
            </a:xfrm>
            <a:custGeom>
              <a:avLst/>
              <a:gdLst/>
              <a:ahLst/>
              <a:cxnLst/>
              <a:rect l="l" t="t" r="r" b="b"/>
              <a:pathLst>
                <a:path w="875665" h="1760220">
                  <a:moveTo>
                    <a:pt x="875644" y="1759842"/>
                  </a:moveTo>
                  <a:lnTo>
                    <a:pt x="875644" y="1369179"/>
                  </a:lnTo>
                  <a:lnTo>
                    <a:pt x="487346" y="978265"/>
                  </a:lnTo>
                  <a:lnTo>
                    <a:pt x="875644" y="587556"/>
                  </a:lnTo>
                </a:path>
                <a:path w="875665" h="1760220">
                  <a:moveTo>
                    <a:pt x="875644" y="587556"/>
                  </a:moveTo>
                  <a:lnTo>
                    <a:pt x="875644" y="0"/>
                  </a:lnTo>
                </a:path>
                <a:path w="875665" h="1760220">
                  <a:moveTo>
                    <a:pt x="487346" y="978265"/>
                  </a:moveTo>
                  <a:lnTo>
                    <a:pt x="0" y="978265"/>
                  </a:lnTo>
                </a:path>
              </a:pathLst>
            </a:custGeom>
            <a:ln w="11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-12700" y="256997"/>
            <a:ext cx="916940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516505" algn="l"/>
                <a:tab pos="9156065" algn="l"/>
              </a:tabLst>
            </a:pPr>
            <a:r>
              <a:rPr dirty="0" sz="280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Schottky</a:t>
            </a:r>
            <a:r>
              <a:rPr dirty="0" sz="2800" spc="-25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TTL,</a:t>
            </a:r>
            <a:r>
              <a:rPr dirty="0" sz="2800" spc="1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74S</a:t>
            </a:r>
            <a:r>
              <a:rPr dirty="0" sz="2800" spc="-30" b="1">
                <a:latin typeface="Arial"/>
                <a:cs typeface="Arial"/>
              </a:rPr>
              <a:t> </a:t>
            </a:r>
            <a:r>
              <a:rPr dirty="0" sz="2800" spc="5" b="1">
                <a:latin typeface="Arial"/>
                <a:cs typeface="Arial"/>
              </a:rPr>
              <a:t>series	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340" y="809329"/>
            <a:ext cx="8237220" cy="38842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500" spc="-65" b="1" i="1">
                <a:latin typeface="Arial"/>
                <a:cs typeface="Arial"/>
              </a:rPr>
              <a:t>Can</a:t>
            </a:r>
            <a:r>
              <a:rPr dirty="0" sz="2500" spc="-60" b="1" i="1">
                <a:latin typeface="Arial"/>
                <a:cs typeface="Arial"/>
              </a:rPr>
              <a:t> </a:t>
            </a:r>
            <a:r>
              <a:rPr dirty="0" sz="2500" spc="-50" b="1" i="1">
                <a:latin typeface="Arial"/>
                <a:cs typeface="Arial"/>
              </a:rPr>
              <a:t>this</a:t>
            </a:r>
            <a:r>
              <a:rPr dirty="0" sz="2500" spc="-45" b="1" i="1">
                <a:latin typeface="Arial"/>
                <a:cs typeface="Arial"/>
              </a:rPr>
              <a:t> </a:t>
            </a:r>
            <a:r>
              <a:rPr dirty="0" sz="2500" spc="-60" b="1" i="1">
                <a:latin typeface="Arial"/>
                <a:cs typeface="Arial"/>
              </a:rPr>
              <a:t>be</a:t>
            </a:r>
            <a:r>
              <a:rPr dirty="0" sz="2500" spc="-50" b="1" i="1">
                <a:latin typeface="Arial"/>
                <a:cs typeface="Arial"/>
              </a:rPr>
              <a:t> </a:t>
            </a:r>
            <a:r>
              <a:rPr dirty="0" sz="2500" spc="-60" b="1" i="1">
                <a:latin typeface="Arial"/>
                <a:cs typeface="Arial"/>
              </a:rPr>
              <a:t>improved</a:t>
            </a:r>
            <a:r>
              <a:rPr dirty="0" sz="2500" spc="-15" b="1" i="1">
                <a:latin typeface="Arial"/>
                <a:cs typeface="Arial"/>
              </a:rPr>
              <a:t> </a:t>
            </a:r>
            <a:r>
              <a:rPr dirty="0" sz="2500" spc="-60" b="1" i="1">
                <a:latin typeface="Arial"/>
                <a:cs typeface="Arial"/>
              </a:rPr>
              <a:t>?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33070" algn="l"/>
              </a:tabLst>
            </a:pPr>
            <a:r>
              <a:rPr dirty="0" sz="2400">
                <a:latin typeface="Microsoft Sans Serif"/>
                <a:cs typeface="Microsoft Sans Serif"/>
              </a:rPr>
              <a:t>In	Schottky</a:t>
            </a:r>
            <a:r>
              <a:rPr dirty="0" sz="2400" spc="-85">
                <a:latin typeface="Microsoft Sans Serif"/>
                <a:cs typeface="Microsoft Sans Serif"/>
              </a:rPr>
              <a:t> </a:t>
            </a:r>
            <a:r>
              <a:rPr dirty="0" sz="2400" spc="10">
                <a:latin typeface="Microsoft Sans Serif"/>
                <a:cs typeface="Microsoft Sans Serif"/>
              </a:rPr>
              <a:t>TTL</a:t>
            </a:r>
            <a:r>
              <a:rPr dirty="0" sz="2400" spc="-145">
                <a:latin typeface="Microsoft Sans Serif"/>
                <a:cs typeface="Microsoft Sans Serif"/>
              </a:rPr>
              <a:t> </a:t>
            </a:r>
            <a:r>
              <a:rPr dirty="0" sz="2400" spc="5">
                <a:latin typeface="Microsoft Sans Serif"/>
                <a:cs typeface="Microsoft Sans Serif"/>
              </a:rPr>
              <a:t>(STTL)</a:t>
            </a:r>
            <a:endParaRPr sz="2400">
              <a:latin typeface="Microsoft Sans Serif"/>
              <a:cs typeface="Microsoft Sans Serif"/>
            </a:endParaRPr>
          </a:p>
          <a:p>
            <a:pPr marL="356870" indent="-344805">
              <a:lnSpc>
                <a:spcPts val="2735"/>
              </a:lnSpc>
              <a:spcBef>
                <a:spcPts val="29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400" spc="-10">
                <a:latin typeface="Microsoft Sans Serif"/>
                <a:cs typeface="Microsoft Sans Serif"/>
              </a:rPr>
              <a:t>Transistors</a:t>
            </a:r>
            <a:r>
              <a:rPr dirty="0" sz="2400" spc="-1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kept</a:t>
            </a:r>
            <a:r>
              <a:rPr dirty="0" sz="2400" spc="-1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out</a:t>
            </a:r>
            <a:r>
              <a:rPr dirty="0" sz="2400" spc="1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of</a:t>
            </a:r>
            <a:r>
              <a:rPr dirty="0" sz="2400" spc="1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saturation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by</a:t>
            </a:r>
            <a:r>
              <a:rPr dirty="0" sz="2400" spc="1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using</a:t>
            </a:r>
            <a:r>
              <a:rPr dirty="0" sz="2400" spc="5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Schottky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barrier</a:t>
            </a:r>
            <a:endParaRPr sz="2400">
              <a:latin typeface="Microsoft Sans Serif"/>
              <a:cs typeface="Microsoft Sans Serif"/>
            </a:endParaRPr>
          </a:p>
          <a:p>
            <a:pPr marL="356870">
              <a:lnSpc>
                <a:spcPts val="2735"/>
              </a:lnSpc>
            </a:pPr>
            <a:r>
              <a:rPr dirty="0" sz="2400" spc="-5">
                <a:latin typeface="Microsoft Sans Serif"/>
                <a:cs typeface="Microsoft Sans Serif"/>
              </a:rPr>
              <a:t>diodes</a:t>
            </a:r>
            <a:r>
              <a:rPr dirty="0" sz="2400" spc="-5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(SD)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400">
                <a:latin typeface="Microsoft Sans Serif"/>
                <a:cs typeface="Microsoft Sans Serif"/>
              </a:rPr>
              <a:t>Formed</a:t>
            </a:r>
            <a:r>
              <a:rPr dirty="0" sz="2400" spc="-3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by</a:t>
            </a:r>
            <a:r>
              <a:rPr dirty="0" sz="2400" spc="3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a</a:t>
            </a:r>
            <a:r>
              <a:rPr dirty="0" sz="2400" spc="2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junction</a:t>
            </a:r>
            <a:r>
              <a:rPr dirty="0" sz="2400" spc="2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of</a:t>
            </a:r>
            <a:r>
              <a:rPr dirty="0" sz="2400" spc="1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a</a:t>
            </a:r>
            <a:r>
              <a:rPr dirty="0" sz="2400" spc="2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metal</a:t>
            </a:r>
            <a:r>
              <a:rPr dirty="0" sz="2400" spc="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and semiconductor</a:t>
            </a:r>
            <a:endParaRPr sz="2400">
              <a:latin typeface="Microsoft Sans Serif"/>
              <a:cs typeface="Microsoft Sans Serif"/>
            </a:endParaRPr>
          </a:p>
          <a:p>
            <a:pPr lvl="1" marL="756285" indent="-287020">
              <a:lnSpc>
                <a:spcPts val="2845"/>
              </a:lnSpc>
              <a:spcBef>
                <a:spcPts val="190"/>
              </a:spcBef>
              <a:buChar char="–"/>
              <a:tabLst>
                <a:tab pos="756920" algn="l"/>
              </a:tabLst>
            </a:pPr>
            <a:r>
              <a:rPr dirty="0" sz="2400" spc="-5">
                <a:latin typeface="Microsoft Sans Serif"/>
                <a:cs typeface="Microsoft Sans Serif"/>
              </a:rPr>
              <a:t>conventional</a:t>
            </a:r>
            <a:r>
              <a:rPr dirty="0" sz="2400" spc="-1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diode</a:t>
            </a:r>
            <a:r>
              <a:rPr dirty="0" sz="2400" spc="20">
                <a:latin typeface="Microsoft Sans Serif"/>
                <a:cs typeface="Microsoft Sans Serif"/>
              </a:rPr>
              <a:t> </a:t>
            </a:r>
            <a:r>
              <a:rPr dirty="0" sz="2400" spc="-15">
                <a:latin typeface="Microsoft Sans Serif"/>
                <a:cs typeface="Microsoft Sans Serif"/>
              </a:rPr>
              <a:t>with</a:t>
            </a:r>
            <a:r>
              <a:rPr dirty="0" sz="2400" spc="7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a</a:t>
            </a:r>
            <a:r>
              <a:rPr dirty="0" sz="2400" spc="2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junction</a:t>
            </a:r>
            <a:r>
              <a:rPr dirty="0" sz="2400" spc="2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of</a:t>
            </a:r>
            <a:r>
              <a:rPr dirty="0" sz="2400" spc="30">
                <a:latin typeface="Microsoft Sans Serif"/>
                <a:cs typeface="Microsoft Sans Serif"/>
              </a:rPr>
              <a:t> </a:t>
            </a:r>
            <a:r>
              <a:rPr dirty="0" sz="2500" spc="-15" i="1">
                <a:latin typeface="Arial"/>
                <a:cs typeface="Arial"/>
              </a:rPr>
              <a:t>p</a:t>
            </a:r>
            <a:r>
              <a:rPr dirty="0" sz="2400" spc="-15">
                <a:latin typeface="Microsoft Sans Serif"/>
                <a:cs typeface="Microsoft Sans Serif"/>
              </a:rPr>
              <a:t>-type</a:t>
            </a:r>
            <a:r>
              <a:rPr dirty="0" sz="2400" spc="40">
                <a:latin typeface="Microsoft Sans Serif"/>
                <a:cs typeface="Microsoft Sans Serif"/>
              </a:rPr>
              <a:t> </a:t>
            </a:r>
            <a:r>
              <a:rPr dirty="0" sz="2400" spc="5">
                <a:latin typeface="Microsoft Sans Serif"/>
                <a:cs typeface="Microsoft Sans Serif"/>
              </a:rPr>
              <a:t>and </a:t>
            </a:r>
            <a:r>
              <a:rPr dirty="0" sz="2500" spc="-15" i="1">
                <a:latin typeface="Arial"/>
                <a:cs typeface="Arial"/>
              </a:rPr>
              <a:t>n</a:t>
            </a:r>
            <a:r>
              <a:rPr dirty="0" sz="2400" spc="-15">
                <a:latin typeface="Microsoft Sans Serif"/>
                <a:cs typeface="Microsoft Sans Serif"/>
              </a:rPr>
              <a:t>-type</a:t>
            </a:r>
            <a:endParaRPr sz="2400">
              <a:latin typeface="Microsoft Sans Serif"/>
              <a:cs typeface="Microsoft Sans Serif"/>
            </a:endParaRPr>
          </a:p>
          <a:p>
            <a:pPr marL="756285">
              <a:lnSpc>
                <a:spcPts val="2725"/>
              </a:lnSpc>
            </a:pPr>
            <a:r>
              <a:rPr dirty="0" sz="2400">
                <a:latin typeface="Microsoft Sans Serif"/>
                <a:cs typeface="Microsoft Sans Serif"/>
              </a:rPr>
              <a:t>semiconductor</a:t>
            </a:r>
            <a:r>
              <a:rPr dirty="0" sz="2400" spc="-6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material</a:t>
            </a:r>
            <a:endParaRPr sz="2400">
              <a:latin typeface="Microsoft Sans Serif"/>
              <a:cs typeface="Microsoft Sans Serif"/>
            </a:endParaRPr>
          </a:p>
          <a:p>
            <a:pPr lvl="1" marL="756285" indent="-287020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dirty="0" sz="2400">
                <a:latin typeface="Microsoft Sans Serif"/>
                <a:cs typeface="Microsoft Sans Serif"/>
              </a:rPr>
              <a:t>SD</a:t>
            </a:r>
            <a:r>
              <a:rPr dirty="0" sz="2400" spc="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connected</a:t>
            </a:r>
            <a:r>
              <a:rPr dirty="0" sz="2400" spc="-2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between</a:t>
            </a:r>
            <a:r>
              <a:rPr dirty="0" sz="2400" spc="3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the</a:t>
            </a:r>
            <a:r>
              <a:rPr dirty="0" sz="2400" spc="-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base</a:t>
            </a:r>
            <a:r>
              <a:rPr dirty="0" sz="2400" spc="2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and</a:t>
            </a:r>
            <a:r>
              <a:rPr dirty="0" sz="2400" spc="1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the</a:t>
            </a:r>
            <a:r>
              <a:rPr dirty="0" sz="2400" spc="-5">
                <a:latin typeface="Microsoft Sans Serif"/>
                <a:cs typeface="Microsoft Sans Serif"/>
              </a:rPr>
              <a:t> collector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4844" y="4668112"/>
            <a:ext cx="4747260" cy="163576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90"/>
              </a:spcBef>
              <a:buChar char="–"/>
              <a:tabLst>
                <a:tab pos="299720" algn="l"/>
              </a:tabLst>
            </a:pPr>
            <a:r>
              <a:rPr dirty="0" sz="2400">
                <a:latin typeface="Microsoft Sans Serif"/>
                <a:cs typeface="Microsoft Sans Serif"/>
              </a:rPr>
              <a:t>Do</a:t>
            </a:r>
            <a:r>
              <a:rPr dirty="0" sz="2400" spc="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not</a:t>
            </a:r>
            <a:r>
              <a:rPr dirty="0" sz="2400" spc="-2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allow</a:t>
            </a:r>
            <a:r>
              <a:rPr dirty="0" sz="2400" spc="4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the</a:t>
            </a:r>
            <a:r>
              <a:rPr dirty="0" sz="2400" spc="-2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transistors to</a:t>
            </a:r>
            <a:r>
              <a:rPr dirty="0" sz="2400" spc="1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go</a:t>
            </a:r>
            <a:endParaRPr sz="2400">
              <a:latin typeface="Microsoft Sans Serif"/>
              <a:cs typeface="Microsoft Sans Serif"/>
            </a:endParaRPr>
          </a:p>
          <a:p>
            <a:pPr algn="r" marR="1081405">
              <a:lnSpc>
                <a:spcPct val="100000"/>
              </a:lnSpc>
              <a:spcBef>
                <a:spcPts val="285"/>
              </a:spcBef>
            </a:pPr>
            <a:r>
              <a:rPr dirty="0" sz="2400">
                <a:latin typeface="Microsoft Sans Serif"/>
                <a:cs typeface="Microsoft Sans Serif"/>
              </a:rPr>
              <a:t>as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deeply</a:t>
            </a:r>
            <a:r>
              <a:rPr dirty="0" sz="2400" spc="-1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into</a:t>
            </a:r>
            <a:r>
              <a:rPr dirty="0" sz="2400">
                <a:latin typeface="Microsoft Sans Serif"/>
                <a:cs typeface="Microsoft Sans Serif"/>
              </a:rPr>
              <a:t> saturation</a:t>
            </a:r>
            <a:endParaRPr sz="2400">
              <a:latin typeface="Microsoft Sans Serif"/>
              <a:cs typeface="Microsoft Sans Serif"/>
            </a:endParaRPr>
          </a:p>
          <a:p>
            <a:pPr algn="r" marL="299085" marR="1021715" indent="-299720">
              <a:lnSpc>
                <a:spcPct val="100000"/>
              </a:lnSpc>
              <a:spcBef>
                <a:spcPts val="290"/>
              </a:spcBef>
              <a:buChar char="–"/>
              <a:tabLst>
                <a:tab pos="299720" algn="l"/>
              </a:tabLst>
            </a:pPr>
            <a:r>
              <a:rPr dirty="0" sz="2400">
                <a:latin typeface="Microsoft Sans Serif"/>
                <a:cs typeface="Microsoft Sans Serif"/>
              </a:rPr>
              <a:t>SD has</a:t>
            </a:r>
            <a:r>
              <a:rPr dirty="0" sz="2400" spc="1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a</a:t>
            </a:r>
            <a:r>
              <a:rPr dirty="0" sz="2400" spc="1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forward</a:t>
            </a:r>
            <a:r>
              <a:rPr dirty="0" sz="2400" spc="35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Microsoft Sans Serif"/>
                <a:cs typeface="Microsoft Sans Serif"/>
              </a:rPr>
              <a:t>voltage</a:t>
            </a:r>
            <a:endParaRPr sz="2400">
              <a:latin typeface="Microsoft Sans Serif"/>
              <a:cs typeface="Microsoft Sans Serif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dirty="0" sz="2400">
                <a:latin typeface="Microsoft Sans Serif"/>
                <a:cs typeface="Microsoft Sans Serif"/>
              </a:rPr>
              <a:t>drop of</a:t>
            </a:r>
            <a:r>
              <a:rPr dirty="0" sz="2400" spc="-3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0.4V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33445" y="5450946"/>
            <a:ext cx="314960" cy="6229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900">
                <a:latin typeface="Microsoft Sans Serif"/>
                <a:cs typeface="Microsoft Sans Serif"/>
              </a:rPr>
              <a:t>=</a:t>
            </a:r>
            <a:endParaRPr sz="3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26054" y="189941"/>
            <a:ext cx="269748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400" spc="-20"/>
              <a:t>PhotoResist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444500" y="5034152"/>
            <a:ext cx="8419465" cy="16186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48309" marR="899794" indent="-344805">
              <a:lnSpc>
                <a:spcPct val="100000"/>
              </a:lnSpc>
              <a:spcBef>
                <a:spcPts val="90"/>
              </a:spcBef>
              <a:buFont typeface="Microsoft Sans Serif"/>
              <a:buChar char="•"/>
              <a:tabLst>
                <a:tab pos="448309" algn="l"/>
                <a:tab pos="448945" algn="l"/>
              </a:tabLst>
            </a:pPr>
            <a:r>
              <a:rPr dirty="0" sz="2000" spc="-15">
                <a:latin typeface="Calibri"/>
                <a:cs typeface="Calibri"/>
              </a:rPr>
              <a:t>After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 PR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applied,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wafer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heated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(~160C)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evaporate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the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solvent</a:t>
            </a:r>
            <a:r>
              <a:rPr dirty="0" sz="2000" spc="-10">
                <a:latin typeface="Calibri"/>
                <a:cs typeface="Calibri"/>
              </a:rPr>
              <a:t>,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leaving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smooth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solid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coating.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Microsoft Sans Serif"/>
              <a:buChar char="•"/>
            </a:pPr>
            <a:endParaRPr sz="2400">
              <a:latin typeface="Calibri"/>
              <a:cs typeface="Calibri"/>
            </a:endParaRPr>
          </a:p>
          <a:p>
            <a:pPr marL="527050" indent="-464184">
              <a:lnSpc>
                <a:spcPct val="100000"/>
              </a:lnSpc>
              <a:buFont typeface="Microsoft Sans Serif"/>
              <a:buChar char="•"/>
              <a:tabLst>
                <a:tab pos="527050" algn="l"/>
                <a:tab pos="527685" algn="l"/>
              </a:tabLst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>
                <a:latin typeface="Calibri"/>
                <a:cs typeface="Calibri"/>
              </a:rPr>
              <a:t> type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photoresist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which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initially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insoluble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and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becomes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soluble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after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527050" algn="l"/>
                <a:tab pos="8241665" algn="l"/>
              </a:tabLst>
            </a:pPr>
            <a:r>
              <a:rPr dirty="0" u="sng" sz="20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exposure</a:t>
            </a:r>
            <a:r>
              <a:rPr dirty="0" u="sng" sz="20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20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UV light</a:t>
            </a:r>
            <a:r>
              <a:rPr dirty="0" u="sng" sz="2000" spc="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is</a:t>
            </a:r>
            <a:r>
              <a:rPr dirty="0" u="sng" sz="2000" spc="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called</a:t>
            </a:r>
            <a:r>
              <a:rPr dirty="0" u="sng" sz="20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positive</a:t>
            </a:r>
            <a:r>
              <a:rPr dirty="0" u="sng" sz="2000" spc="1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photoresist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.	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79650" y="3610990"/>
            <a:ext cx="4203700" cy="1120140"/>
            <a:chOff x="2279650" y="3610990"/>
            <a:chExt cx="4203700" cy="1120140"/>
          </a:xfrm>
        </p:grpSpPr>
        <p:sp>
          <p:nvSpPr>
            <p:cNvPr id="9" name="object 9"/>
            <p:cNvSpPr/>
            <p:nvPr/>
          </p:nvSpPr>
          <p:spPr>
            <a:xfrm>
              <a:off x="2286000" y="4190999"/>
              <a:ext cx="4191000" cy="533400"/>
            </a:xfrm>
            <a:custGeom>
              <a:avLst/>
              <a:gdLst/>
              <a:ahLst/>
              <a:cxnLst/>
              <a:rect l="l" t="t" r="r" b="b"/>
              <a:pathLst>
                <a:path w="4191000" h="533400">
                  <a:moveTo>
                    <a:pt x="41910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4191000" y="533400"/>
                  </a:lnTo>
                  <a:lnTo>
                    <a:pt x="4191000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86000" y="4190999"/>
              <a:ext cx="4191000" cy="533400"/>
            </a:xfrm>
            <a:custGeom>
              <a:avLst/>
              <a:gdLst/>
              <a:ahLst/>
              <a:cxnLst/>
              <a:rect l="l" t="t" r="r" b="b"/>
              <a:pathLst>
                <a:path w="4191000" h="533400">
                  <a:moveTo>
                    <a:pt x="0" y="533400"/>
                  </a:moveTo>
                  <a:lnTo>
                    <a:pt x="4191000" y="533400"/>
                  </a:lnTo>
                  <a:lnTo>
                    <a:pt x="41910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127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86000" y="4038599"/>
              <a:ext cx="4191000" cy="152400"/>
            </a:xfrm>
            <a:custGeom>
              <a:avLst/>
              <a:gdLst/>
              <a:ahLst/>
              <a:cxnLst/>
              <a:rect l="l" t="t" r="r" b="b"/>
              <a:pathLst>
                <a:path w="4191000" h="152400">
                  <a:moveTo>
                    <a:pt x="41910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4191000" y="152400"/>
                  </a:lnTo>
                  <a:lnTo>
                    <a:pt x="4191000" y="0"/>
                  </a:lnTo>
                  <a:close/>
                </a:path>
              </a:pathLst>
            </a:custGeom>
            <a:solidFill>
              <a:srgbClr val="99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86000" y="4038599"/>
              <a:ext cx="4191000" cy="152400"/>
            </a:xfrm>
            <a:custGeom>
              <a:avLst/>
              <a:gdLst/>
              <a:ahLst/>
              <a:cxnLst/>
              <a:rect l="l" t="t" r="r" b="b"/>
              <a:pathLst>
                <a:path w="4191000" h="152400">
                  <a:moveTo>
                    <a:pt x="0" y="152400"/>
                  </a:moveTo>
                  <a:lnTo>
                    <a:pt x="4191000" y="152400"/>
                  </a:lnTo>
                  <a:lnTo>
                    <a:pt x="41910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41676" y="3610990"/>
              <a:ext cx="3354704" cy="623570"/>
            </a:xfrm>
            <a:custGeom>
              <a:avLst/>
              <a:gdLst/>
              <a:ahLst/>
              <a:cxnLst/>
              <a:rect l="l" t="t" r="r" b="b"/>
              <a:pathLst>
                <a:path w="3354704" h="623570">
                  <a:moveTo>
                    <a:pt x="1525524" y="580009"/>
                  </a:moveTo>
                  <a:lnTo>
                    <a:pt x="1518742" y="570738"/>
                  </a:lnTo>
                  <a:lnTo>
                    <a:pt x="1466977" y="499872"/>
                  </a:lnTo>
                  <a:lnTo>
                    <a:pt x="1453146" y="555345"/>
                  </a:lnTo>
                  <a:lnTo>
                    <a:pt x="3048" y="192786"/>
                  </a:lnTo>
                  <a:lnTo>
                    <a:pt x="0" y="205105"/>
                  </a:lnTo>
                  <a:lnTo>
                    <a:pt x="1450073" y="567664"/>
                  </a:lnTo>
                  <a:lnTo>
                    <a:pt x="1436243" y="623189"/>
                  </a:lnTo>
                  <a:lnTo>
                    <a:pt x="1525524" y="580009"/>
                  </a:lnTo>
                  <a:close/>
                </a:path>
                <a:path w="3354704" h="623570">
                  <a:moveTo>
                    <a:pt x="1525524" y="427609"/>
                  </a:moveTo>
                  <a:lnTo>
                    <a:pt x="1518742" y="418338"/>
                  </a:lnTo>
                  <a:lnTo>
                    <a:pt x="1466977" y="347472"/>
                  </a:lnTo>
                  <a:lnTo>
                    <a:pt x="1453146" y="402945"/>
                  </a:lnTo>
                  <a:lnTo>
                    <a:pt x="3048" y="40386"/>
                  </a:lnTo>
                  <a:lnTo>
                    <a:pt x="0" y="52705"/>
                  </a:lnTo>
                  <a:lnTo>
                    <a:pt x="1450073" y="415264"/>
                  </a:lnTo>
                  <a:lnTo>
                    <a:pt x="1436243" y="470789"/>
                  </a:lnTo>
                  <a:lnTo>
                    <a:pt x="1525524" y="427609"/>
                  </a:lnTo>
                  <a:close/>
                </a:path>
                <a:path w="3354704" h="623570">
                  <a:moveTo>
                    <a:pt x="3354324" y="199009"/>
                  </a:moveTo>
                  <a:lnTo>
                    <a:pt x="3266821" y="152400"/>
                  </a:lnTo>
                  <a:lnTo>
                    <a:pt x="3278467" y="208318"/>
                  </a:lnTo>
                  <a:lnTo>
                    <a:pt x="1524254" y="573786"/>
                  </a:lnTo>
                  <a:lnTo>
                    <a:pt x="1525524" y="580009"/>
                  </a:lnTo>
                  <a:lnTo>
                    <a:pt x="1526794" y="586232"/>
                  </a:lnTo>
                  <a:lnTo>
                    <a:pt x="3281057" y="220776"/>
                  </a:lnTo>
                  <a:lnTo>
                    <a:pt x="3292729" y="276733"/>
                  </a:lnTo>
                  <a:lnTo>
                    <a:pt x="3348977" y="205740"/>
                  </a:lnTo>
                  <a:lnTo>
                    <a:pt x="3354324" y="199009"/>
                  </a:lnTo>
                  <a:close/>
                </a:path>
                <a:path w="3354704" h="623570">
                  <a:moveTo>
                    <a:pt x="3354324" y="46609"/>
                  </a:moveTo>
                  <a:lnTo>
                    <a:pt x="3266821" y="0"/>
                  </a:lnTo>
                  <a:lnTo>
                    <a:pt x="3278467" y="55918"/>
                  </a:lnTo>
                  <a:lnTo>
                    <a:pt x="1524254" y="421386"/>
                  </a:lnTo>
                  <a:lnTo>
                    <a:pt x="1525524" y="427609"/>
                  </a:lnTo>
                  <a:lnTo>
                    <a:pt x="1526794" y="433832"/>
                  </a:lnTo>
                  <a:lnTo>
                    <a:pt x="3281057" y="68376"/>
                  </a:lnTo>
                  <a:lnTo>
                    <a:pt x="3292729" y="124333"/>
                  </a:lnTo>
                  <a:lnTo>
                    <a:pt x="3348977" y="53340"/>
                  </a:lnTo>
                  <a:lnTo>
                    <a:pt x="3354324" y="4660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36244" y="1009014"/>
            <a:ext cx="8280400" cy="2959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162560" indent="-344805">
              <a:lnSpc>
                <a:spcPct val="100000"/>
              </a:lnSpc>
              <a:spcBef>
                <a:spcPts val="9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000" spc="-15" b="1">
                <a:solidFill>
                  <a:srgbClr val="006FC0"/>
                </a:solidFill>
                <a:latin typeface="Calibri"/>
                <a:cs typeface="Calibri"/>
              </a:rPr>
              <a:t>PhotoResist</a:t>
            </a:r>
            <a:r>
              <a:rPr dirty="0" sz="2000" spc="-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normally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comes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powder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form,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which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C00000"/>
                </a:solidFill>
                <a:latin typeface="Calibri"/>
                <a:cs typeface="Calibri"/>
              </a:rPr>
              <a:t>insensitive</a:t>
            </a:r>
            <a:r>
              <a:rPr dirty="0" sz="2000" spc="9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C00000"/>
                </a:solidFill>
                <a:latin typeface="Calibri"/>
                <a:cs typeface="Calibri"/>
              </a:rPr>
              <a:t>light</a:t>
            </a:r>
            <a:r>
              <a:rPr dirty="0" sz="2000" spc="-5">
                <a:latin typeface="Calibri"/>
                <a:cs typeface="Calibri"/>
              </a:rPr>
              <a:t>.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It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reconstituted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into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liquid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form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by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adding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solvent,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typically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alcohol.</a:t>
            </a:r>
            <a:endParaRPr sz="20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wafer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mounted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on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turntable,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spinning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slowly,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photoresist</a:t>
            </a:r>
            <a:r>
              <a:rPr dirty="0" sz="2000" spc="7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discharged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into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its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 spc="-40">
                <a:latin typeface="Calibri"/>
                <a:cs typeface="Calibri"/>
              </a:rPr>
              <a:t>center.</a:t>
            </a:r>
            <a:r>
              <a:rPr dirty="0" sz="2000" spc="80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Centrifugal</a:t>
            </a:r>
            <a:r>
              <a:rPr dirty="0" sz="2000" spc="50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force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spreads</a:t>
            </a:r>
            <a:r>
              <a:rPr dirty="0" sz="2000" spc="60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resist</a:t>
            </a:r>
            <a:r>
              <a:rPr dirty="0" sz="2000" spc="8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outward </a:t>
            </a:r>
            <a:r>
              <a:rPr dirty="0" sz="2000" spc="-10">
                <a:latin typeface="Calibri"/>
                <a:cs typeface="Calibri"/>
              </a:rPr>
              <a:t> across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5">
                <a:latin typeface="Calibri"/>
                <a:cs typeface="Calibri"/>
              </a:rPr>
              <a:t>wafer.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thickness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that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remains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wafer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function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rate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wafer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spin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viscosity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photoresist.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thickness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monitored</a:t>
            </a:r>
            <a:r>
              <a:rPr dirty="0" sz="2000">
                <a:latin typeface="Calibri"/>
                <a:cs typeface="Calibri"/>
              </a:rPr>
              <a:t> by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light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diffraction,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which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used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adjust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spin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rate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reach </a:t>
            </a:r>
            <a:r>
              <a:rPr dirty="0" sz="2000" spc="-5">
                <a:latin typeface="Calibri"/>
                <a:cs typeface="Calibri"/>
              </a:rPr>
              <a:t> the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correct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thickness.</a:t>
            </a:r>
            <a:endParaRPr sz="2000">
              <a:latin typeface="Calibri"/>
              <a:cs typeface="Calibri"/>
            </a:endParaRPr>
          </a:p>
          <a:p>
            <a:pPr marL="5652770">
              <a:lnSpc>
                <a:spcPct val="100000"/>
              </a:lnSpc>
              <a:spcBef>
                <a:spcPts val="65"/>
              </a:spcBef>
            </a:pPr>
            <a:r>
              <a:rPr dirty="0" sz="1400" spc="-10">
                <a:latin typeface="Times New Roman"/>
                <a:cs typeface="Times New Roman"/>
              </a:rPr>
              <a:t>Phase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Interference</a:t>
            </a:r>
            <a:r>
              <a:rPr dirty="0" sz="1400" spc="6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gives</a:t>
            </a:r>
            <a:endParaRPr sz="1400">
              <a:latin typeface="Times New Roman"/>
              <a:cs typeface="Times New Roman"/>
            </a:endParaRPr>
          </a:p>
          <a:p>
            <a:pPr marL="5652770">
              <a:lnSpc>
                <a:spcPct val="100000"/>
              </a:lnSpc>
            </a:pPr>
            <a:r>
              <a:rPr dirty="0" sz="1400" spc="-10">
                <a:latin typeface="Times New Roman"/>
                <a:cs typeface="Times New Roman"/>
              </a:rPr>
              <a:t>Photoresist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Thickness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705600"/>
            <a:chOff x="0" y="0"/>
            <a:chExt cx="9144000" cy="6705600"/>
          </a:xfrm>
        </p:grpSpPr>
        <p:sp>
          <p:nvSpPr>
            <p:cNvPr id="3" name="object 3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228600"/>
              <a:ext cx="3370199" cy="64770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5815" y="615137"/>
            <a:ext cx="4580890" cy="3625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76250" indent="-464184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2200" spc="-5">
                <a:latin typeface="Calibri"/>
                <a:cs typeface="Calibri"/>
              </a:rPr>
              <a:t>Following</a:t>
            </a:r>
            <a:r>
              <a:rPr dirty="0" sz="2200" spc="-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UV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exposure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step,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815" y="850214"/>
            <a:ext cx="5172075" cy="5969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2245"/>
              </a:lnSpc>
              <a:spcBef>
                <a:spcPts val="110"/>
              </a:spcBef>
            </a:pPr>
            <a:r>
              <a:rPr dirty="0" sz="2200" spc="-5">
                <a:solidFill>
                  <a:srgbClr val="006FC0"/>
                </a:solidFill>
                <a:latin typeface="Calibri"/>
                <a:cs typeface="Calibri"/>
              </a:rPr>
              <a:t>unexposed</a:t>
            </a:r>
            <a:r>
              <a:rPr dirty="0" sz="2200" spc="-8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6FC0"/>
                </a:solidFill>
                <a:latin typeface="Calibri"/>
                <a:cs typeface="Calibri"/>
              </a:rPr>
              <a:t>portions</a:t>
            </a:r>
            <a:r>
              <a:rPr dirty="0" sz="2200" spc="-3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of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photoresist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can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be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245"/>
              </a:lnSpc>
            </a:pPr>
            <a:r>
              <a:rPr dirty="0" sz="2200">
                <a:latin typeface="Calibri"/>
                <a:cs typeface="Calibri"/>
              </a:rPr>
              <a:t>removed</a:t>
            </a:r>
            <a:r>
              <a:rPr dirty="0" sz="2200" spc="-10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by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solvent.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5815" y="1386916"/>
            <a:ext cx="5080000" cy="3625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76250" indent="-464184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006FC0"/>
                </a:solidFill>
                <a:latin typeface="Calibri"/>
                <a:cs typeface="Calibri"/>
              </a:rPr>
              <a:t>silicon</a:t>
            </a:r>
            <a:r>
              <a:rPr dirty="0" sz="2200" spc="-3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006FC0"/>
                </a:solidFill>
                <a:latin typeface="Calibri"/>
                <a:cs typeface="Calibri"/>
              </a:rPr>
              <a:t>dioxide</a:t>
            </a:r>
            <a:r>
              <a:rPr dirty="0" sz="2200" spc="-4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006FC0"/>
                </a:solidFill>
                <a:latin typeface="Calibri"/>
                <a:cs typeface="Calibri"/>
              </a:rPr>
              <a:t>regions </a:t>
            </a:r>
            <a:r>
              <a:rPr dirty="0" sz="2200">
                <a:latin typeface="Calibri"/>
                <a:cs typeface="Calibri"/>
              </a:rPr>
              <a:t>which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are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not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5815" y="1621917"/>
            <a:ext cx="4570730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00" spc="-5">
                <a:latin typeface="Calibri"/>
                <a:cs typeface="Calibri"/>
              </a:rPr>
              <a:t>covered</a:t>
            </a:r>
            <a:r>
              <a:rPr dirty="0" sz="2200" spc="-1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by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hardened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photoresist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can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be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5815" y="1856612"/>
            <a:ext cx="5339080" cy="83185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 marR="5080">
              <a:lnSpc>
                <a:spcPct val="70100"/>
              </a:lnSpc>
              <a:spcBef>
                <a:spcPts val="894"/>
              </a:spcBef>
            </a:pPr>
            <a:r>
              <a:rPr dirty="0" sz="2200" spc="-5">
                <a:latin typeface="Calibri"/>
                <a:cs typeface="Calibri"/>
              </a:rPr>
              <a:t>etched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away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either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by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using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C00000"/>
                </a:solidFill>
                <a:latin typeface="Calibri"/>
                <a:cs typeface="Calibri"/>
              </a:rPr>
              <a:t>chemical</a:t>
            </a:r>
            <a:r>
              <a:rPr dirty="0" sz="2200" spc="-5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C00000"/>
                </a:solidFill>
                <a:latin typeface="Calibri"/>
                <a:cs typeface="Calibri"/>
              </a:rPr>
              <a:t>solvent </a:t>
            </a:r>
            <a:r>
              <a:rPr dirty="0" sz="2200" spc="-484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(HF </a:t>
            </a:r>
            <a:r>
              <a:rPr dirty="0" sz="2200">
                <a:latin typeface="Calibri"/>
                <a:cs typeface="Calibri"/>
              </a:rPr>
              <a:t>acid) </a:t>
            </a:r>
            <a:r>
              <a:rPr dirty="0" sz="2200" spc="5">
                <a:latin typeface="Calibri"/>
                <a:cs typeface="Calibri"/>
              </a:rPr>
              <a:t>or </a:t>
            </a:r>
            <a:r>
              <a:rPr dirty="0" sz="2200">
                <a:latin typeface="Calibri"/>
                <a:cs typeface="Calibri"/>
              </a:rPr>
              <a:t>by </a:t>
            </a:r>
            <a:r>
              <a:rPr dirty="0" sz="2200" spc="-5">
                <a:latin typeface="Calibri"/>
                <a:cs typeface="Calibri"/>
              </a:rPr>
              <a:t>using </a:t>
            </a:r>
            <a:r>
              <a:rPr dirty="0" sz="2200" spc="5">
                <a:latin typeface="Calibri"/>
                <a:cs typeface="Calibri"/>
              </a:rPr>
              <a:t>a </a:t>
            </a:r>
            <a:r>
              <a:rPr dirty="0" sz="2200">
                <a:latin typeface="Calibri"/>
                <a:cs typeface="Calibri"/>
              </a:rPr>
              <a:t>dry </a:t>
            </a:r>
            <a:r>
              <a:rPr dirty="0" sz="2200" spc="-10">
                <a:latin typeface="Calibri"/>
                <a:cs typeface="Calibri"/>
              </a:rPr>
              <a:t>etch </a:t>
            </a:r>
            <a:r>
              <a:rPr dirty="0" sz="2200">
                <a:latin typeface="Calibri"/>
                <a:cs typeface="Calibri"/>
              </a:rPr>
              <a:t>(plasma </a:t>
            </a:r>
            <a:r>
              <a:rPr dirty="0" sz="2200" spc="-10">
                <a:latin typeface="Calibri"/>
                <a:cs typeface="Calibri"/>
              </a:rPr>
              <a:t>etch) </a:t>
            </a:r>
            <a:r>
              <a:rPr dirty="0" sz="2200" spc="-5">
                <a:latin typeface="Calibri"/>
                <a:cs typeface="Calibri"/>
              </a:rPr>
              <a:t> process</a:t>
            </a:r>
            <a:r>
              <a:rPr dirty="0" sz="2200" spc="-7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(e).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5815" y="2628137"/>
            <a:ext cx="5274310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76250" indent="-464184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2200" spc="-25">
                <a:latin typeface="Calibri"/>
                <a:cs typeface="Calibri"/>
              </a:rPr>
              <a:t>At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 end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of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this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step,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we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obtain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</a:t>
            </a:r>
            <a:r>
              <a:rPr dirty="0" sz="2200" spc="-10">
                <a:latin typeface="Calibri"/>
                <a:cs typeface="Calibri"/>
              </a:rPr>
              <a:t> oxide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5815" y="2863087"/>
            <a:ext cx="4620895" cy="59690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900"/>
              </a:spcBef>
            </a:pPr>
            <a:r>
              <a:rPr dirty="0" sz="2200">
                <a:latin typeface="Calibri"/>
                <a:cs typeface="Calibri"/>
              </a:rPr>
              <a:t>window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that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reaches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down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to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silicon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surface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(f).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5815" y="3399485"/>
            <a:ext cx="5393690" cy="3625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76250" indent="-464184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006FC0"/>
                </a:solidFill>
                <a:latin typeface="Calibri"/>
                <a:cs typeface="Calibri"/>
              </a:rPr>
              <a:t>remaining</a:t>
            </a:r>
            <a:r>
              <a:rPr dirty="0" sz="2200" spc="-3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006FC0"/>
                </a:solidFill>
                <a:latin typeface="Calibri"/>
                <a:cs typeface="Calibri"/>
              </a:rPr>
              <a:t>(unexposed)</a:t>
            </a:r>
            <a:r>
              <a:rPr dirty="0" sz="2200" spc="-8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006FC0"/>
                </a:solidFill>
                <a:latin typeface="Calibri"/>
                <a:cs typeface="Calibri"/>
              </a:rPr>
              <a:t>photoresist</a:t>
            </a:r>
            <a:r>
              <a:rPr dirty="0" sz="2200" spc="-3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can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5815" y="3634485"/>
            <a:ext cx="5246370" cy="83185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 marR="5080">
              <a:lnSpc>
                <a:spcPct val="70100"/>
              </a:lnSpc>
              <a:spcBef>
                <a:spcPts val="894"/>
              </a:spcBef>
            </a:pPr>
            <a:r>
              <a:rPr dirty="0" sz="2200" spc="-5">
                <a:latin typeface="Calibri"/>
                <a:cs typeface="Calibri"/>
              </a:rPr>
              <a:t>be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C00000"/>
                </a:solidFill>
                <a:latin typeface="Calibri"/>
                <a:cs typeface="Calibri"/>
              </a:rPr>
              <a:t>stripped</a:t>
            </a:r>
            <a:r>
              <a:rPr dirty="0" sz="2200" spc="-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from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silicon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dioxide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surface </a:t>
            </a:r>
            <a:r>
              <a:rPr dirty="0" sz="2200" spc="-5">
                <a:latin typeface="Calibri"/>
                <a:cs typeface="Calibri"/>
              </a:rPr>
              <a:t>by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using </a:t>
            </a:r>
            <a:r>
              <a:rPr dirty="0" sz="2200">
                <a:latin typeface="Calibri"/>
                <a:cs typeface="Calibri"/>
              </a:rPr>
              <a:t>another </a:t>
            </a:r>
            <a:r>
              <a:rPr dirty="0" sz="2200" spc="-5">
                <a:solidFill>
                  <a:srgbClr val="C00000"/>
                </a:solidFill>
                <a:latin typeface="Calibri"/>
                <a:cs typeface="Calibri"/>
              </a:rPr>
              <a:t>solvent</a:t>
            </a:r>
            <a:r>
              <a:rPr dirty="0" sz="2200" spc="-5">
                <a:latin typeface="Calibri"/>
                <a:cs typeface="Calibri"/>
              </a:rPr>
              <a:t>, leaving </a:t>
            </a:r>
            <a:r>
              <a:rPr dirty="0" sz="2200">
                <a:latin typeface="Calibri"/>
                <a:cs typeface="Calibri"/>
              </a:rPr>
              <a:t>the </a:t>
            </a:r>
            <a:r>
              <a:rPr dirty="0" sz="2200" spc="-10">
                <a:latin typeface="Calibri"/>
                <a:cs typeface="Calibri"/>
              </a:rPr>
              <a:t>patterned </a:t>
            </a:r>
            <a:r>
              <a:rPr dirty="0" sz="2200" spc="-5">
                <a:latin typeface="Calibri"/>
                <a:cs typeface="Calibri"/>
              </a:rPr>
              <a:t> silicon</a:t>
            </a:r>
            <a:r>
              <a:rPr dirty="0" sz="2200" spc="-8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dioxide </a:t>
            </a:r>
            <a:r>
              <a:rPr dirty="0" sz="2200" spc="-15">
                <a:latin typeface="Calibri"/>
                <a:cs typeface="Calibri"/>
              </a:rPr>
              <a:t>feature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on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surface,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see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(g).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2400" y="4876800"/>
            <a:ext cx="5562600" cy="1524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72085" rIns="0" bIns="0" rtlCol="0" vert="horz">
            <a:spAutoFit/>
          </a:bodyPr>
          <a:lstStyle/>
          <a:p>
            <a:pPr marL="165735" marR="20955" indent="463550">
              <a:lnSpc>
                <a:spcPct val="70000"/>
              </a:lnSpc>
              <a:spcBef>
                <a:spcPts val="1355"/>
              </a:spcBef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fabrication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semiconductor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devices 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requires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several</a:t>
            </a:r>
            <a:r>
              <a:rPr dirty="0" sz="2000" spc="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such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pattern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transfers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>
                <a:latin typeface="Calibri"/>
                <a:cs typeface="Calibri"/>
              </a:rPr>
              <a:t> be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performed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on </a:t>
            </a:r>
            <a:r>
              <a:rPr dirty="0" sz="2000" spc="-15">
                <a:latin typeface="Calibri"/>
                <a:cs typeface="Calibri"/>
              </a:rPr>
              <a:t>silicon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dioxide,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polysilicon,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 </a:t>
            </a:r>
            <a:r>
              <a:rPr dirty="0" sz="2000" spc="-10">
                <a:latin typeface="Calibri"/>
                <a:cs typeface="Calibri"/>
              </a:rPr>
              <a:t>metal.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basic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patterning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process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used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fabrication 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steps,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40">
                <a:latin typeface="Calibri"/>
                <a:cs typeface="Calibri"/>
              </a:rPr>
              <a:t>however,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-10">
                <a:latin typeface="Calibri"/>
                <a:cs typeface="Calibri"/>
              </a:rPr>
              <a:t> quite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similar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 one </a:t>
            </a:r>
            <a:r>
              <a:rPr dirty="0" sz="2000" spc="-10">
                <a:latin typeface="Calibri"/>
                <a:cs typeface="Calibri"/>
              </a:rPr>
              <a:t>shown.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60172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Summary	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8576" y="1598675"/>
            <a:ext cx="3187700" cy="44211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8140" y="1228166"/>
            <a:ext cx="4455795" cy="455295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38100" marR="30480" indent="463550">
              <a:lnSpc>
                <a:spcPts val="2690"/>
              </a:lnSpc>
              <a:spcBef>
                <a:spcPts val="755"/>
              </a:spcBef>
            </a:pPr>
            <a:r>
              <a:rPr dirty="0" sz="2800" spc="5" b="1">
                <a:latin typeface="Calibri"/>
                <a:cs typeface="Calibri"/>
              </a:rPr>
              <a:t>9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steps</a:t>
            </a:r>
            <a:r>
              <a:rPr dirty="0" sz="2800" spc="-70" b="1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25">
                <a:latin typeface="Calibri"/>
                <a:cs typeface="Calibri"/>
              </a:rPr>
              <a:t>make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this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simple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hole:</a:t>
            </a:r>
            <a:endParaRPr sz="2800">
              <a:latin typeface="Calibri"/>
              <a:cs typeface="Calibri"/>
            </a:endParaRPr>
          </a:p>
          <a:p>
            <a:pPr marL="501650" indent="-464184">
              <a:lnSpc>
                <a:spcPts val="2375"/>
              </a:lnSpc>
              <a:buAutoNum type="arabicPeriod"/>
              <a:tabLst>
                <a:tab pos="501015" algn="l"/>
                <a:tab pos="502284" algn="l"/>
              </a:tabLst>
            </a:pPr>
            <a:r>
              <a:rPr dirty="0" sz="2800" spc="-15">
                <a:latin typeface="Calibri"/>
                <a:cs typeface="Calibri"/>
              </a:rPr>
              <a:t>Oxidize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silicon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surface</a:t>
            </a:r>
            <a:endParaRPr sz="2800">
              <a:latin typeface="Calibri"/>
              <a:cs typeface="Calibri"/>
            </a:endParaRPr>
          </a:p>
          <a:p>
            <a:pPr marL="501650" indent="-464184">
              <a:lnSpc>
                <a:spcPts val="2690"/>
              </a:lnSpc>
              <a:buAutoNum type="arabicPeriod"/>
              <a:tabLst>
                <a:tab pos="501015" algn="l"/>
                <a:tab pos="502284" algn="l"/>
              </a:tabLst>
            </a:pPr>
            <a:r>
              <a:rPr dirty="0" sz="2800">
                <a:latin typeface="Calibri"/>
                <a:cs typeface="Calibri"/>
              </a:rPr>
              <a:t>Deposit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photoresist</a:t>
            </a:r>
            <a:endParaRPr sz="2800">
              <a:latin typeface="Calibri"/>
              <a:cs typeface="Calibri"/>
            </a:endParaRPr>
          </a:p>
          <a:p>
            <a:pPr marL="501650" indent="-464184">
              <a:lnSpc>
                <a:spcPts val="2690"/>
              </a:lnSpc>
              <a:buAutoNum type="arabicPeriod"/>
              <a:tabLst>
                <a:tab pos="501015" algn="l"/>
                <a:tab pos="502284" algn="l"/>
              </a:tabLst>
            </a:pPr>
            <a:r>
              <a:rPr dirty="0" sz="2800">
                <a:latin typeface="Calibri"/>
                <a:cs typeface="Calibri"/>
              </a:rPr>
              <a:t>Anneal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photoresist</a:t>
            </a:r>
            <a:endParaRPr sz="2800">
              <a:latin typeface="Calibri"/>
              <a:cs typeface="Calibri"/>
            </a:endParaRPr>
          </a:p>
          <a:p>
            <a:pPr marL="501650" indent="-464184">
              <a:lnSpc>
                <a:spcPts val="2690"/>
              </a:lnSpc>
              <a:buAutoNum type="arabicPeriod"/>
              <a:tabLst>
                <a:tab pos="501015" algn="l"/>
                <a:tab pos="502284" algn="l"/>
              </a:tabLst>
            </a:pPr>
            <a:r>
              <a:rPr dirty="0" sz="2800" spc="-5">
                <a:latin typeface="Calibri"/>
                <a:cs typeface="Calibri"/>
              </a:rPr>
              <a:t>Mount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mask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above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silicon</a:t>
            </a:r>
            <a:endParaRPr sz="2800">
              <a:latin typeface="Calibri"/>
              <a:cs typeface="Calibri"/>
            </a:endParaRPr>
          </a:p>
          <a:p>
            <a:pPr marL="501650" indent="-464184">
              <a:lnSpc>
                <a:spcPts val="2690"/>
              </a:lnSpc>
              <a:buAutoNum type="arabicPeriod"/>
              <a:tabLst>
                <a:tab pos="501015" algn="l"/>
                <a:tab pos="502284" algn="l"/>
              </a:tabLst>
            </a:pPr>
            <a:r>
              <a:rPr dirty="0" sz="2800">
                <a:latin typeface="Calibri"/>
                <a:cs typeface="Calibri"/>
              </a:rPr>
              <a:t>Expose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UV</a:t>
            </a:r>
            <a:r>
              <a:rPr dirty="0" sz="2800" spc="-5">
                <a:latin typeface="Calibri"/>
                <a:cs typeface="Calibri"/>
              </a:rPr>
              <a:t> light</a:t>
            </a:r>
            <a:endParaRPr sz="2800">
              <a:latin typeface="Calibri"/>
              <a:cs typeface="Calibri"/>
            </a:endParaRPr>
          </a:p>
          <a:p>
            <a:pPr marL="501650" indent="-464184">
              <a:lnSpc>
                <a:spcPts val="2690"/>
              </a:lnSpc>
              <a:buAutoNum type="arabicPeriod"/>
              <a:tabLst>
                <a:tab pos="501015" algn="l"/>
                <a:tab pos="502284" algn="l"/>
              </a:tabLst>
            </a:pPr>
            <a:r>
              <a:rPr dirty="0" sz="2800" spc="-5">
                <a:latin typeface="Calibri"/>
                <a:cs typeface="Calibri"/>
              </a:rPr>
              <a:t>Develop</a:t>
            </a:r>
            <a:r>
              <a:rPr dirty="0" sz="2800" spc="-1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photoresist</a:t>
            </a:r>
            <a:endParaRPr sz="2800">
              <a:latin typeface="Calibri"/>
              <a:cs typeface="Calibri"/>
            </a:endParaRPr>
          </a:p>
          <a:p>
            <a:pPr marL="38100" marR="321945">
              <a:lnSpc>
                <a:spcPts val="2690"/>
              </a:lnSpc>
              <a:spcBef>
                <a:spcPts val="315"/>
              </a:spcBef>
              <a:buAutoNum type="arabicPeriod"/>
              <a:tabLst>
                <a:tab pos="501015" algn="l"/>
                <a:tab pos="502284" algn="l"/>
              </a:tabLst>
            </a:pPr>
            <a:r>
              <a:rPr dirty="0" sz="2800" spc="-15">
                <a:latin typeface="Calibri"/>
                <a:cs typeface="Calibri"/>
              </a:rPr>
              <a:t>Etch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photoresist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exposed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UV</a:t>
            </a:r>
            <a:endParaRPr sz="2800">
              <a:latin typeface="Calibri"/>
              <a:cs typeface="Calibri"/>
            </a:endParaRPr>
          </a:p>
          <a:p>
            <a:pPr marL="38100" marR="1409065">
              <a:lnSpc>
                <a:spcPct val="80000"/>
              </a:lnSpc>
              <a:spcBef>
                <a:spcPts val="20"/>
              </a:spcBef>
              <a:buAutoNum type="arabicPeriod"/>
              <a:tabLst>
                <a:tab pos="501015" algn="l"/>
                <a:tab pos="502284" algn="l"/>
              </a:tabLst>
            </a:pPr>
            <a:r>
              <a:rPr dirty="0" sz="2800" spc="-15">
                <a:latin typeface="Calibri"/>
                <a:cs typeface="Calibri"/>
              </a:rPr>
              <a:t>Etch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SiO</a:t>
            </a:r>
            <a:r>
              <a:rPr dirty="0" baseline="-19519" sz="2775">
                <a:latin typeface="Calibri"/>
                <a:cs typeface="Calibri"/>
              </a:rPr>
              <a:t>2</a:t>
            </a:r>
            <a:r>
              <a:rPr dirty="0" baseline="-19519" sz="2775" spc="247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through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photoresist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hole</a:t>
            </a:r>
            <a:endParaRPr sz="2800">
              <a:latin typeface="Calibri"/>
              <a:cs typeface="Calibri"/>
            </a:endParaRPr>
          </a:p>
          <a:p>
            <a:pPr marL="501650" indent="-464184">
              <a:lnSpc>
                <a:spcPts val="2690"/>
              </a:lnSpc>
              <a:buAutoNum type="arabicPeriod"/>
              <a:tabLst>
                <a:tab pos="501015" algn="l"/>
                <a:tab pos="502284" algn="l"/>
              </a:tabLst>
            </a:pPr>
            <a:r>
              <a:rPr dirty="0" sz="2800" spc="-15">
                <a:latin typeface="Calibri"/>
                <a:cs typeface="Calibri"/>
              </a:rPr>
              <a:t>Remove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photoresist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1614" y="220421"/>
            <a:ext cx="4746625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none" spc="5"/>
              <a:t>Making</a:t>
            </a:r>
            <a:r>
              <a:rPr dirty="0" u="none" spc="-85"/>
              <a:t> </a:t>
            </a:r>
            <a:r>
              <a:rPr dirty="0" u="none" spc="5"/>
              <a:t>a</a:t>
            </a:r>
            <a:r>
              <a:rPr dirty="0" u="none" spc="-50"/>
              <a:t> </a:t>
            </a:r>
            <a:r>
              <a:rPr dirty="0" u="none"/>
              <a:t>CMOS</a:t>
            </a:r>
            <a:r>
              <a:rPr dirty="0" u="none" spc="-60"/>
              <a:t> </a:t>
            </a:r>
            <a:r>
              <a:rPr dirty="0" u="none" spc="-5"/>
              <a:t>device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9450" y="152400"/>
            <a:ext cx="3192399" cy="6553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5815" y="1182750"/>
            <a:ext cx="8394065" cy="55130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76250" indent="-464184">
              <a:lnSpc>
                <a:spcPct val="100000"/>
              </a:lnSpc>
              <a:spcBef>
                <a:spcPts val="90"/>
              </a:spcBef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oxidation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 the </a:t>
            </a:r>
            <a:r>
              <a:rPr dirty="0" sz="2000" spc="-15">
                <a:latin typeface="Calibri"/>
                <a:cs typeface="Calibri"/>
              </a:rPr>
              <a:t>silicon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>
                <a:latin typeface="Arial Black"/>
                <a:cs typeface="Arial Black"/>
              </a:rPr>
              <a:t>field</a:t>
            </a:r>
            <a:r>
              <a:rPr dirty="0" sz="2000" spc="25">
                <a:latin typeface="Arial Black"/>
                <a:cs typeface="Arial Black"/>
              </a:rPr>
              <a:t> </a:t>
            </a:r>
            <a:r>
              <a:rPr dirty="0" sz="2000" spc="-25">
                <a:latin typeface="Arial Black"/>
                <a:cs typeface="Arial Black"/>
              </a:rPr>
              <a:t>oxide</a:t>
            </a:r>
            <a:r>
              <a:rPr dirty="0" sz="2000" spc="-25">
                <a:latin typeface="Calibri"/>
                <a:cs typeface="Calibri"/>
              </a:rPr>
              <a:t>)</a:t>
            </a:r>
            <a:r>
              <a:rPr dirty="0" sz="2000" spc="8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476250">
              <a:lnSpc>
                <a:spcPct val="100000"/>
              </a:lnSpc>
              <a:spcBef>
                <a:spcPts val="5"/>
              </a:spcBef>
            </a:pPr>
            <a:r>
              <a:rPr dirty="0" sz="2000" spc="-20">
                <a:latin typeface="Calibri"/>
                <a:cs typeface="Calibri"/>
              </a:rPr>
              <a:t>created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surface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(b).</a:t>
            </a:r>
            <a:endParaRPr sz="2000">
              <a:latin typeface="Calibri"/>
              <a:cs typeface="Calibri"/>
            </a:endParaRPr>
          </a:p>
          <a:p>
            <a:pPr marL="476250" marR="3060065" indent="-464184">
              <a:lnSpc>
                <a:spcPct val="100000"/>
              </a:lnSpc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2000" spc="-10">
                <a:latin typeface="Calibri"/>
                <a:cs typeface="Calibri"/>
              </a:rPr>
              <a:t>The field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oxide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selectively</a:t>
            </a:r>
            <a:r>
              <a:rPr dirty="0" sz="2000" spc="6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etched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expose 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silicon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surface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which</a:t>
            </a:r>
            <a:r>
              <a:rPr dirty="0" sz="2000">
                <a:latin typeface="Calibri"/>
                <a:cs typeface="Calibri"/>
              </a:rPr>
              <a:t> the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MOS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transistor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will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created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(c).</a:t>
            </a:r>
            <a:endParaRPr sz="2000">
              <a:latin typeface="Calibri"/>
              <a:cs typeface="Calibri"/>
            </a:endParaRPr>
          </a:p>
          <a:p>
            <a:pPr marL="476250" indent="-464184">
              <a:lnSpc>
                <a:spcPct val="100000"/>
              </a:lnSpc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surface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covered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thin</a:t>
            </a:r>
            <a:r>
              <a:rPr dirty="0" sz="2000" spc="-5">
                <a:latin typeface="Calibri"/>
                <a:cs typeface="Calibri"/>
              </a:rPr>
              <a:t>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high-quality</a:t>
            </a:r>
            <a:endParaRPr sz="2000">
              <a:latin typeface="Calibri"/>
              <a:cs typeface="Calibri"/>
            </a:endParaRPr>
          </a:p>
          <a:p>
            <a:pPr marL="476250">
              <a:lnSpc>
                <a:spcPct val="100000"/>
              </a:lnSpc>
              <a:spcBef>
                <a:spcPts val="5"/>
              </a:spcBef>
            </a:pPr>
            <a:r>
              <a:rPr dirty="0" sz="2000" spc="-15">
                <a:latin typeface="Calibri"/>
                <a:cs typeface="Calibri"/>
              </a:rPr>
              <a:t>oxide</a:t>
            </a:r>
            <a:r>
              <a:rPr dirty="0" sz="2000" spc="-20">
                <a:latin typeface="Calibri"/>
                <a:cs typeface="Calibri"/>
              </a:rPr>
              <a:t> layer</a:t>
            </a:r>
            <a:r>
              <a:rPr dirty="0" sz="2000" spc="-5">
                <a:latin typeface="Calibri"/>
                <a:cs typeface="Calibri"/>
              </a:rPr>
              <a:t> which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will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eventually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form</a:t>
            </a:r>
            <a:endParaRPr sz="2000">
              <a:latin typeface="Calibri"/>
              <a:cs typeface="Calibri"/>
            </a:endParaRPr>
          </a:p>
          <a:p>
            <a:pPr marL="47625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the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gate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oxide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of the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MOS</a:t>
            </a:r>
            <a:r>
              <a:rPr dirty="0" sz="2000" spc="-15" b="1">
                <a:latin typeface="Calibri"/>
                <a:cs typeface="Calibri"/>
              </a:rPr>
              <a:t> transistor</a:t>
            </a:r>
            <a:r>
              <a:rPr dirty="0" sz="2000" spc="50" b="1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(d).</a:t>
            </a:r>
            <a:endParaRPr sz="2000">
              <a:latin typeface="Calibri"/>
              <a:cs typeface="Calibri"/>
            </a:endParaRPr>
          </a:p>
          <a:p>
            <a:pPr marL="476250" marR="3175635" indent="-464184">
              <a:lnSpc>
                <a:spcPct val="100000"/>
              </a:lnSpc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2000" spc="-5">
                <a:latin typeface="Calibri"/>
                <a:cs typeface="Calibri"/>
              </a:rPr>
              <a:t>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layer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 spc="-10">
                <a:latin typeface="Calibri"/>
                <a:cs typeface="Calibri"/>
              </a:rPr>
              <a:t>polysilicon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(polycrystalline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silicon)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deposited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(e).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Polysilicon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used</a:t>
            </a:r>
            <a:endParaRPr sz="2000">
              <a:latin typeface="Calibri"/>
              <a:cs typeface="Calibri"/>
            </a:endParaRPr>
          </a:p>
          <a:p>
            <a:pPr marL="476250" marR="304419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Calibri"/>
                <a:cs typeface="Calibri"/>
              </a:rPr>
              <a:t>both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as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gate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electrode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material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MOS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transistors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and </a:t>
            </a:r>
            <a:r>
              <a:rPr dirty="0" sz="2000" spc="-10">
                <a:latin typeface="Calibri"/>
                <a:cs typeface="Calibri"/>
              </a:rPr>
              <a:t>also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an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interconnect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medium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</a:t>
            </a:r>
            <a:r>
              <a:rPr dirty="0" sz="2000" spc="-15">
                <a:latin typeface="Calibri"/>
                <a:cs typeface="Calibri"/>
              </a:rPr>
              <a:t> silicon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integrated</a:t>
            </a:r>
            <a:r>
              <a:rPr dirty="0" sz="2000" spc="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circuits.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resistivity</a:t>
            </a:r>
            <a:r>
              <a:rPr dirty="0" sz="2000" spc="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of 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polysilicon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reduced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doping</a:t>
            </a:r>
            <a:endParaRPr sz="2000">
              <a:latin typeface="Calibri"/>
              <a:cs typeface="Calibri"/>
            </a:endParaRPr>
          </a:p>
          <a:p>
            <a:pPr marL="47625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it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with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impurity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atoms.</a:t>
            </a:r>
            <a:endParaRPr sz="2000">
              <a:latin typeface="Calibri"/>
              <a:cs typeface="Calibri"/>
            </a:endParaRPr>
          </a:p>
          <a:p>
            <a:pPr algn="r" marL="462915" marR="3038475" indent="-462915">
              <a:lnSpc>
                <a:spcPct val="100000"/>
              </a:lnSpc>
              <a:buFont typeface="Microsoft Sans Serif"/>
              <a:buChar char="•"/>
              <a:tabLst>
                <a:tab pos="462915" algn="l"/>
                <a:tab pos="476884" algn="l"/>
              </a:tabLst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polysilicon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layer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patterned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and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etched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  <a:p>
            <a:pPr algn="r" marR="3076575">
              <a:lnSpc>
                <a:spcPct val="100000"/>
              </a:lnSpc>
              <a:spcBef>
                <a:spcPts val="5"/>
              </a:spcBef>
            </a:pPr>
            <a:r>
              <a:rPr dirty="0" sz="2000" spc="-25">
                <a:latin typeface="Calibri"/>
                <a:cs typeface="Calibri"/>
              </a:rPr>
              <a:t>form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10" b="1">
                <a:latin typeface="Calibri"/>
                <a:cs typeface="Calibri"/>
              </a:rPr>
              <a:t>interconnects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MOS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transistor</a:t>
            </a:r>
            <a:endParaRPr sz="20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  <a:tabLst>
                <a:tab pos="475615" algn="l"/>
                <a:tab pos="8380730" algn="l"/>
              </a:tabLst>
            </a:pPr>
            <a:r>
              <a:rPr dirty="0" u="sng" sz="20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20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gates </a:t>
            </a:r>
            <a:r>
              <a:rPr dirty="0" u="sng" sz="20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(f).	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634480"/>
            <a:chOff x="0" y="0"/>
            <a:chExt cx="9144000" cy="66344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9214" y="0"/>
            <a:ext cx="4746625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none" spc="5"/>
              <a:t>Making</a:t>
            </a:r>
            <a:r>
              <a:rPr dirty="0" u="none" spc="-85"/>
              <a:t> </a:t>
            </a:r>
            <a:r>
              <a:rPr dirty="0" u="none" spc="5"/>
              <a:t>a</a:t>
            </a:r>
            <a:r>
              <a:rPr dirty="0" u="none" spc="-50"/>
              <a:t> </a:t>
            </a:r>
            <a:r>
              <a:rPr dirty="0" u="none"/>
              <a:t>CMOS</a:t>
            </a:r>
            <a:r>
              <a:rPr dirty="0" u="none" spc="-60"/>
              <a:t> </a:t>
            </a:r>
            <a:r>
              <a:rPr dirty="0" u="none" spc="-5"/>
              <a:t>device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800" y="228600"/>
            <a:ext cx="3805174" cy="6477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07340" y="646557"/>
            <a:ext cx="4443095" cy="603250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88900" marR="89535">
              <a:lnSpc>
                <a:spcPct val="80000"/>
              </a:lnSpc>
              <a:spcBef>
                <a:spcPts val="530"/>
              </a:spcBef>
              <a:buFont typeface="Microsoft Sans Serif"/>
              <a:buChar char="•"/>
              <a:tabLst>
                <a:tab pos="551815" algn="l"/>
                <a:tab pos="553085" algn="l"/>
              </a:tabLst>
            </a:pP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thin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gate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oxide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not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covered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by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polysilicon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is also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etched</a:t>
            </a:r>
            <a:r>
              <a:rPr dirty="0" sz="1800" spc="45">
                <a:latin typeface="Calibri"/>
                <a:cs typeface="Calibri"/>
              </a:rPr>
              <a:t> </a:t>
            </a:r>
            <a:r>
              <a:rPr dirty="0" sz="1800" spc="-40">
                <a:latin typeface="Calibri"/>
                <a:cs typeface="Calibri"/>
              </a:rPr>
              <a:t>away,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which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exposes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bare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silicon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surface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5">
                <a:latin typeface="Calibri"/>
                <a:cs typeface="Calibri"/>
              </a:rPr>
              <a:t>on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which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source </a:t>
            </a:r>
            <a:r>
              <a:rPr dirty="0" sz="1800">
                <a:latin typeface="Calibri"/>
                <a:cs typeface="Calibri"/>
              </a:rPr>
              <a:t> and</a:t>
            </a:r>
            <a:r>
              <a:rPr dirty="0" sz="1800" spc="-15">
                <a:latin typeface="Calibri"/>
                <a:cs typeface="Calibri"/>
              </a:rPr>
              <a:t> drain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junctions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formed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(g)</a:t>
            </a:r>
            <a:endParaRPr sz="1800">
              <a:latin typeface="Calibri"/>
              <a:cs typeface="Calibri"/>
            </a:endParaRPr>
          </a:p>
          <a:p>
            <a:pPr marL="88900" marR="5080">
              <a:lnSpc>
                <a:spcPct val="80000"/>
              </a:lnSpc>
              <a:spcBef>
                <a:spcPts val="434"/>
              </a:spcBef>
              <a:buFont typeface="Microsoft Sans Serif"/>
              <a:buChar char="•"/>
              <a:tabLst>
                <a:tab pos="551815" algn="l"/>
                <a:tab pos="553085" algn="l"/>
              </a:tabLst>
            </a:pP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15">
                <a:latin typeface="Calibri"/>
                <a:cs typeface="Calibri"/>
              </a:rPr>
              <a:t> entire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silicon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surface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then </a:t>
            </a:r>
            <a:r>
              <a:rPr dirty="0" sz="1800" spc="-5" b="1">
                <a:latin typeface="Calibri"/>
                <a:cs typeface="Calibri"/>
              </a:rPr>
              <a:t>doped 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with </a:t>
            </a:r>
            <a:r>
              <a:rPr dirty="0" sz="1800" b="1">
                <a:latin typeface="Calibri"/>
                <a:cs typeface="Calibri"/>
              </a:rPr>
              <a:t>a </a:t>
            </a:r>
            <a:r>
              <a:rPr dirty="0" sz="1800" spc="-5" b="1">
                <a:latin typeface="Calibri"/>
                <a:cs typeface="Calibri"/>
              </a:rPr>
              <a:t>high </a:t>
            </a:r>
            <a:r>
              <a:rPr dirty="0" sz="1800" spc="-10" b="1">
                <a:latin typeface="Calibri"/>
                <a:cs typeface="Calibri"/>
              </a:rPr>
              <a:t>concentration </a:t>
            </a:r>
            <a:r>
              <a:rPr dirty="0" sz="1800" spc="-5" b="1">
                <a:latin typeface="Calibri"/>
                <a:cs typeface="Calibri"/>
              </a:rPr>
              <a:t>of </a:t>
            </a:r>
            <a:r>
              <a:rPr dirty="0" sz="1800" spc="-10" b="1">
                <a:latin typeface="Calibri"/>
                <a:cs typeface="Calibri"/>
              </a:rPr>
              <a:t>impurities</a:t>
            </a:r>
            <a:r>
              <a:rPr dirty="0" sz="1800" spc="-10">
                <a:latin typeface="Calibri"/>
                <a:cs typeface="Calibri"/>
              </a:rPr>
              <a:t>, </a:t>
            </a:r>
            <a:r>
              <a:rPr dirty="0" sz="1800" spc="-5">
                <a:latin typeface="Calibri"/>
                <a:cs typeface="Calibri"/>
              </a:rPr>
              <a:t>either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through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diffusion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5">
                <a:latin typeface="Calibri"/>
                <a:cs typeface="Calibri"/>
              </a:rPr>
              <a:t>or</a:t>
            </a:r>
            <a:r>
              <a:rPr dirty="0" sz="1800">
                <a:latin typeface="Calibri"/>
                <a:cs typeface="Calibri"/>
              </a:rPr>
              <a:t> ion</a:t>
            </a:r>
            <a:r>
              <a:rPr dirty="0" sz="1800" spc="-10">
                <a:latin typeface="Calibri"/>
                <a:cs typeface="Calibri"/>
              </a:rPr>
              <a:t> implantation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(in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this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case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with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donor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atoms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produce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n-type </a:t>
            </a:r>
            <a:r>
              <a:rPr dirty="0" sz="1800" spc="-5">
                <a:latin typeface="Calibri"/>
                <a:cs typeface="Calibri"/>
              </a:rPr>
              <a:t> doping).</a:t>
            </a:r>
            <a:endParaRPr sz="1800">
              <a:latin typeface="Calibri"/>
              <a:cs typeface="Calibri"/>
            </a:endParaRPr>
          </a:p>
          <a:p>
            <a:pPr marL="12700" marR="133985">
              <a:lnSpc>
                <a:spcPct val="80000"/>
              </a:lnSpc>
              <a:spcBef>
                <a:spcPts val="1485"/>
              </a:spcBef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1800" spc="-5">
                <a:latin typeface="Calibri"/>
                <a:cs typeface="Calibri"/>
              </a:rPr>
              <a:t>(h) shows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that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doping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penetrates</a:t>
            </a:r>
            <a:r>
              <a:rPr dirty="0" sz="1800" spc="8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exposed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areas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5">
                <a:latin typeface="Calibri"/>
                <a:cs typeface="Calibri"/>
              </a:rPr>
              <a:t>on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silicon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surface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create 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two </a:t>
            </a:r>
            <a:r>
              <a:rPr dirty="0" sz="1800" spc="-5" b="1">
                <a:latin typeface="Calibri"/>
                <a:cs typeface="Calibri"/>
              </a:rPr>
              <a:t>n-type regions </a:t>
            </a:r>
            <a:r>
              <a:rPr dirty="0" sz="1800" spc="-5">
                <a:latin typeface="Calibri"/>
                <a:cs typeface="Calibri"/>
              </a:rPr>
              <a:t>(source </a:t>
            </a:r>
            <a:r>
              <a:rPr dirty="0" sz="1800">
                <a:latin typeface="Calibri"/>
                <a:cs typeface="Calibri"/>
              </a:rPr>
              <a:t>and </a:t>
            </a:r>
            <a:r>
              <a:rPr dirty="0" sz="1800" spc="-15">
                <a:latin typeface="Calibri"/>
                <a:cs typeface="Calibri"/>
              </a:rPr>
              <a:t>drain 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junctions) in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p-type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substrate.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Note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that </a:t>
            </a:r>
            <a:r>
              <a:rPr dirty="0" sz="1800" spc="-5">
                <a:latin typeface="Calibri"/>
                <a:cs typeface="Calibri"/>
              </a:rPr>
              <a:t> the</a:t>
            </a:r>
            <a:r>
              <a:rPr dirty="0" sz="1800" spc="-10">
                <a:latin typeface="Calibri"/>
                <a:cs typeface="Calibri"/>
              </a:rPr>
              <a:t> polysilicon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gate,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which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patterned</a:t>
            </a:r>
            <a:r>
              <a:rPr dirty="0" sz="1800" spc="8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before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doping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actually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defines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precise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location</a:t>
            </a:r>
            <a:r>
              <a:rPr dirty="0" sz="1800" spc="5">
                <a:latin typeface="Calibri"/>
                <a:cs typeface="Calibri"/>
              </a:rPr>
              <a:t> of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channel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region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and,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hence,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location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5">
                <a:latin typeface="Calibri"/>
                <a:cs typeface="Calibri"/>
              </a:rPr>
              <a:t>of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-10">
                <a:latin typeface="Calibri"/>
                <a:cs typeface="Calibri"/>
              </a:rPr>
              <a:t> source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drain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regions.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(</a:t>
            </a:r>
            <a:r>
              <a:rPr dirty="0" sz="1800" spc="-5" b="1">
                <a:latin typeface="Calibri"/>
                <a:cs typeface="Calibri"/>
              </a:rPr>
              <a:t>self-aligned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process</a:t>
            </a:r>
            <a:r>
              <a:rPr dirty="0" sz="1800" spc="-5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Sans Serif"/>
              <a:buChar char="•"/>
            </a:pPr>
            <a:endParaRPr sz="1400">
              <a:latin typeface="Calibri"/>
              <a:cs typeface="Calibri"/>
            </a:endParaRPr>
          </a:p>
          <a:p>
            <a:pPr marL="12700" marR="143510">
              <a:lnSpc>
                <a:spcPct val="80100"/>
              </a:lnSpc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1800">
                <a:latin typeface="Calibri"/>
                <a:cs typeface="Calibri"/>
              </a:rPr>
              <a:t>Once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source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drain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regions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are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completed,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entire</a:t>
            </a:r>
            <a:r>
              <a:rPr dirty="0" sz="1800" spc="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surface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is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again</a:t>
            </a:r>
            <a:r>
              <a:rPr dirty="0" sz="1800" spc="-15">
                <a:latin typeface="Calibri"/>
                <a:cs typeface="Calibri"/>
              </a:rPr>
              <a:t> covered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with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insulating</a:t>
            </a:r>
            <a:r>
              <a:rPr dirty="0" sz="1800" spc="30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layer </a:t>
            </a:r>
            <a:r>
              <a:rPr dirty="0" sz="1800" spc="-5" b="1">
                <a:latin typeface="Calibri"/>
                <a:cs typeface="Calibri"/>
              </a:rPr>
              <a:t>of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silicon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dioxide</a:t>
            </a:r>
            <a:r>
              <a:rPr dirty="0" sz="1800" spc="25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(i).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Sans Serif"/>
              <a:buChar char="•"/>
            </a:pPr>
            <a:endParaRPr sz="1400">
              <a:latin typeface="Calibri"/>
              <a:cs typeface="Calibri"/>
            </a:endParaRPr>
          </a:p>
          <a:p>
            <a:pPr marL="12700" marR="78740">
              <a:lnSpc>
                <a:spcPct val="80100"/>
              </a:lnSpc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10">
                <a:latin typeface="Calibri"/>
                <a:cs typeface="Calibri"/>
              </a:rPr>
              <a:t> insulating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oxide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layer</a:t>
            </a:r>
            <a:r>
              <a:rPr dirty="0" sz="1800" spc="-5">
                <a:latin typeface="Calibri"/>
                <a:cs typeface="Calibri"/>
              </a:rPr>
              <a:t> is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then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patterned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order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provide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contact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windows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for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drain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source</a:t>
            </a:r>
            <a:r>
              <a:rPr dirty="0" sz="1800" spc="-5">
                <a:latin typeface="Calibri"/>
                <a:cs typeface="Calibri"/>
              </a:rPr>
              <a:t> junctions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(j).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2514598"/>
            <a:ext cx="8229600" cy="4232275"/>
            <a:chOff x="457200" y="2514598"/>
            <a:chExt cx="8229600" cy="4232275"/>
          </a:xfrm>
        </p:grpSpPr>
        <p:sp>
          <p:nvSpPr>
            <p:cNvPr id="6" name="object 6"/>
            <p:cNvSpPr/>
            <p:nvPr/>
          </p:nvSpPr>
          <p:spPr>
            <a:xfrm>
              <a:off x="457200" y="6629399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075" y="2514598"/>
              <a:ext cx="6935724" cy="4232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5815" y="787747"/>
            <a:ext cx="8168005" cy="1136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0" indent="-464184">
              <a:lnSpc>
                <a:spcPts val="2270"/>
              </a:lnSpc>
              <a:spcBef>
                <a:spcPts val="100"/>
              </a:spcBef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surface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covered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with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evaporated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aluminum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(</a:t>
            </a:r>
            <a:r>
              <a:rPr dirty="0" sz="2100" spc="-15" b="1" i="1">
                <a:latin typeface="Times New Roman"/>
                <a:cs typeface="Times New Roman"/>
              </a:rPr>
              <a:t>5000A</a:t>
            </a:r>
            <a:r>
              <a:rPr dirty="0" sz="2000" spc="-15">
                <a:latin typeface="Calibri"/>
                <a:cs typeface="Calibri"/>
              </a:rPr>
              <a:t>)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which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will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150"/>
              </a:lnSpc>
            </a:pP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interconnects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(k).</a:t>
            </a:r>
            <a:endParaRPr sz="2000">
              <a:latin typeface="Calibri"/>
              <a:cs typeface="Calibri"/>
            </a:endParaRPr>
          </a:p>
          <a:p>
            <a:pPr marL="12700" marR="1174115">
              <a:lnSpc>
                <a:spcPts val="1920"/>
              </a:lnSpc>
              <a:spcBef>
                <a:spcPts val="465"/>
              </a:spcBef>
              <a:buFont typeface="Microsoft Sans Serif"/>
              <a:buChar char="•"/>
              <a:tabLst>
                <a:tab pos="475615" algn="l"/>
                <a:tab pos="476884" algn="l"/>
              </a:tabLst>
            </a:pPr>
            <a:r>
              <a:rPr dirty="0" sz="2000" spc="-25">
                <a:latin typeface="Calibri"/>
                <a:cs typeface="Calibri"/>
              </a:rPr>
              <a:t>Finally,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metal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layer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patterned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and </a:t>
            </a:r>
            <a:r>
              <a:rPr dirty="0" sz="2000" spc="-10">
                <a:latin typeface="Calibri"/>
                <a:cs typeface="Calibri"/>
              </a:rPr>
              <a:t>etched,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completing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interconnection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MOS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transistors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 </a:t>
            </a:r>
            <a:r>
              <a:rPr dirty="0" sz="2000" spc="-15">
                <a:latin typeface="Calibri"/>
                <a:cs typeface="Calibri"/>
              </a:rPr>
              <a:t>surface</a:t>
            </a:r>
            <a:r>
              <a:rPr dirty="0" sz="2000" spc="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(l).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14757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5"/>
              <a:t>Making</a:t>
            </a:r>
            <a:r>
              <a:rPr dirty="0" spc="-80"/>
              <a:t> </a:t>
            </a:r>
            <a:r>
              <a:rPr dirty="0" spc="5"/>
              <a:t>a</a:t>
            </a:r>
            <a:r>
              <a:rPr dirty="0" spc="-40"/>
              <a:t> </a:t>
            </a:r>
            <a:r>
              <a:rPr dirty="0"/>
              <a:t>CMOS</a:t>
            </a:r>
            <a:r>
              <a:rPr dirty="0" spc="-50"/>
              <a:t> </a:t>
            </a:r>
            <a:r>
              <a:rPr dirty="0" spc="-5"/>
              <a:t>device	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9169400" cy="6870700"/>
            <a:chOff x="-12700" y="0"/>
            <a:chExt cx="916940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6101" y="304798"/>
              <a:ext cx="5287898" cy="65531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9144000" cy="4267200"/>
            </a:xfrm>
            <a:custGeom>
              <a:avLst/>
              <a:gdLst/>
              <a:ahLst/>
              <a:cxnLst/>
              <a:rect l="l" t="t" r="r" b="b"/>
              <a:pathLst>
                <a:path w="9144000" h="4267200">
                  <a:moveTo>
                    <a:pt x="9144000" y="0"/>
                  </a:moveTo>
                  <a:lnTo>
                    <a:pt x="0" y="0"/>
                  </a:lnTo>
                  <a:lnTo>
                    <a:pt x="0" y="4267200"/>
                  </a:lnTo>
                  <a:lnTo>
                    <a:pt x="9144000" y="42672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9144000" cy="4267200"/>
            </a:xfrm>
            <a:custGeom>
              <a:avLst/>
              <a:gdLst/>
              <a:ahLst/>
              <a:cxnLst/>
              <a:rect l="l" t="t" r="r" b="b"/>
              <a:pathLst>
                <a:path w="9144000" h="4267200">
                  <a:moveTo>
                    <a:pt x="0" y="4267200"/>
                  </a:moveTo>
                  <a:lnTo>
                    <a:pt x="9144000" y="4267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267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60044" y="1091310"/>
            <a:ext cx="8042909" cy="324548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just" marL="12700" marR="5080">
              <a:lnSpc>
                <a:spcPts val="2310"/>
              </a:lnSpc>
              <a:spcBef>
                <a:spcPts val="650"/>
              </a:spcBef>
              <a:buFont typeface="Microsoft Sans Serif"/>
              <a:buChar char="•"/>
              <a:tabLst>
                <a:tab pos="476250" algn="l"/>
              </a:tabLst>
            </a:pPr>
            <a:r>
              <a:rPr dirty="0" sz="2400" spc="-50">
                <a:latin typeface="Calibri"/>
                <a:cs typeface="Calibri"/>
              </a:rPr>
              <a:t>We </a:t>
            </a:r>
            <a:r>
              <a:rPr dirty="0" sz="2400" spc="-20">
                <a:latin typeface="Calibri"/>
                <a:cs typeface="Calibri"/>
              </a:rPr>
              <a:t>have </a:t>
            </a:r>
            <a:r>
              <a:rPr dirty="0" sz="2400" spc="-15">
                <a:latin typeface="Calibri"/>
                <a:cs typeface="Calibri"/>
              </a:rPr>
              <a:t>covered </a:t>
            </a:r>
            <a:r>
              <a:rPr dirty="0" sz="2400">
                <a:latin typeface="Calibri"/>
                <a:cs typeface="Calibri"/>
              </a:rPr>
              <a:t>the basic </a:t>
            </a:r>
            <a:r>
              <a:rPr dirty="0" sz="2400" spc="-10">
                <a:latin typeface="Calibri"/>
                <a:cs typeface="Calibri"/>
              </a:rPr>
              <a:t>process steps </a:t>
            </a:r>
            <a:r>
              <a:rPr dirty="0" sz="2400" spc="-15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pattern </a:t>
            </a:r>
            <a:r>
              <a:rPr dirty="0" sz="2400" spc="-20">
                <a:latin typeface="Calibri"/>
                <a:cs typeface="Calibri"/>
              </a:rPr>
              <a:t>transfer 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through </a:t>
            </a:r>
            <a:r>
              <a:rPr dirty="0" sz="2400" spc="-25">
                <a:latin typeface="Calibri"/>
                <a:cs typeface="Calibri"/>
              </a:rPr>
              <a:t>lithography,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5">
                <a:latin typeface="Calibri"/>
                <a:cs typeface="Calibri"/>
              </a:rPr>
              <a:t>gone through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fabrication procedure </a:t>
            </a:r>
            <a:r>
              <a:rPr dirty="0" sz="2400" spc="-5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single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n-type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transistor.</a:t>
            </a:r>
            <a:endParaRPr sz="2400">
              <a:latin typeface="Calibri"/>
              <a:cs typeface="Calibri"/>
            </a:endParaRPr>
          </a:p>
          <a:p>
            <a:pPr marL="12700" marR="315595">
              <a:lnSpc>
                <a:spcPts val="2300"/>
              </a:lnSpc>
              <a:spcBef>
                <a:spcPts val="570"/>
              </a:spcBef>
              <a:buFont typeface="Microsoft Sans Serif"/>
              <a:buChar char="•"/>
              <a:tabLst>
                <a:tab pos="475615" algn="l"/>
                <a:tab pos="476250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n-well CMOS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integrated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circuits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fabrication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follows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same </a:t>
            </a:r>
            <a:r>
              <a:rPr dirty="0" sz="2400" spc="-10">
                <a:latin typeface="Calibri"/>
                <a:cs typeface="Calibri"/>
              </a:rPr>
              <a:t>steps, however </a:t>
            </a:r>
            <a:r>
              <a:rPr dirty="0" sz="2400" spc="-15">
                <a:latin typeface="Calibri"/>
                <a:cs typeface="Calibri"/>
              </a:rPr>
              <a:t>for </a:t>
            </a:r>
            <a:r>
              <a:rPr dirty="0" sz="2400" spc="-5">
                <a:latin typeface="Calibri"/>
                <a:cs typeface="Calibri"/>
              </a:rPr>
              <a:t>creating </a:t>
            </a:r>
            <a:r>
              <a:rPr dirty="0" sz="2400" spc="-15">
                <a:latin typeface="Calibri"/>
                <a:cs typeface="Calibri"/>
              </a:rPr>
              <a:t>two </a:t>
            </a:r>
            <a:r>
              <a:rPr dirty="0" sz="2400" spc="-5">
                <a:latin typeface="Calibri"/>
                <a:cs typeface="Calibri"/>
              </a:rPr>
              <a:t>devices: </a:t>
            </a:r>
            <a:r>
              <a:rPr dirty="0" sz="2400" spc="5">
                <a:latin typeface="Calibri"/>
                <a:cs typeface="Calibri"/>
              </a:rPr>
              <a:t>N-MOS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5">
                <a:latin typeface="Calibri"/>
                <a:cs typeface="Calibri"/>
              </a:rPr>
              <a:t>P- 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MOS.</a:t>
            </a:r>
            <a:endParaRPr sz="2400">
              <a:latin typeface="Calibri"/>
              <a:cs typeface="Calibri"/>
            </a:endParaRPr>
          </a:p>
          <a:p>
            <a:pPr algn="just" marL="12700" marR="220979">
              <a:lnSpc>
                <a:spcPct val="80000"/>
              </a:lnSpc>
              <a:spcBef>
                <a:spcPts val="610"/>
              </a:spcBef>
              <a:buFont typeface="Microsoft Sans Serif"/>
              <a:buChar char="•"/>
              <a:tabLst>
                <a:tab pos="476250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first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lithographic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mask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defines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n-well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region.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Donor </a:t>
            </a:r>
            <a:r>
              <a:rPr dirty="0" sz="2400" spc="-5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atoms,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usually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phosphorus,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are</a:t>
            </a:r>
            <a:r>
              <a:rPr dirty="0" sz="2400" spc="-5">
                <a:latin typeface="Calibri"/>
                <a:cs typeface="Calibri"/>
              </a:rPr>
              <a:t> implanted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through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this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window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oxide.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Once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n-well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created</a:t>
            </a:r>
            <a:endParaRPr sz="2400">
              <a:latin typeface="Calibri"/>
              <a:cs typeface="Calibri"/>
            </a:endParaRPr>
          </a:p>
          <a:p>
            <a:pPr algn="just" marL="475615" indent="-463550">
              <a:lnSpc>
                <a:spcPct val="100000"/>
              </a:lnSpc>
              <a:buFont typeface="Microsoft Sans Serif"/>
              <a:buChar char="•"/>
              <a:tabLst>
                <a:tab pos="476250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steps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follows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similarly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3257" y="29921"/>
            <a:ext cx="6391910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none"/>
              <a:t>The</a:t>
            </a:r>
            <a:r>
              <a:rPr dirty="0" u="none" spc="-55"/>
              <a:t> </a:t>
            </a:r>
            <a:r>
              <a:rPr dirty="0" u="none" spc="-25"/>
              <a:t>N-Well</a:t>
            </a:r>
            <a:r>
              <a:rPr dirty="0" u="none" spc="-30"/>
              <a:t> </a:t>
            </a:r>
            <a:r>
              <a:rPr dirty="0" u="none" spc="-15"/>
              <a:t>Fabrication</a:t>
            </a:r>
            <a:r>
              <a:rPr dirty="0" u="none" spc="-95"/>
              <a:t> </a:t>
            </a:r>
            <a:r>
              <a:rPr dirty="0" u="none" spc="-15"/>
              <a:t>Process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241" y="1881758"/>
            <a:ext cx="6503034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5200" spc="-10">
                <a:solidFill>
                  <a:srgbClr val="0B5394"/>
                </a:solidFill>
                <a:latin typeface="Arial MT"/>
                <a:cs typeface="Arial MT"/>
              </a:rPr>
              <a:t>Operational</a:t>
            </a:r>
            <a:r>
              <a:rPr dirty="0" u="none" sz="5200" spc="-10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5200" spc="-10">
                <a:solidFill>
                  <a:srgbClr val="0B5394"/>
                </a:solidFill>
                <a:latin typeface="Arial MT"/>
                <a:cs typeface="Arial MT"/>
              </a:rPr>
              <a:t>Amplifiers</a:t>
            </a:r>
            <a:endParaRPr sz="5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4613" y="2892926"/>
            <a:ext cx="26079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latin typeface="Arial MT"/>
                <a:cs typeface="Arial MT"/>
              </a:rPr>
              <a:t>Analog</a:t>
            </a:r>
            <a:r>
              <a:rPr dirty="0" sz="2800" spc="-9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Interface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9276" y="4272463"/>
            <a:ext cx="158559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27355" marR="5080" indent="-41529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 MT"/>
                <a:cs typeface="Arial MT"/>
              </a:rPr>
              <a:t>Dr.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Manar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Qamhieh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Fall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2015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5381" y="65913"/>
            <a:ext cx="2530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Digital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Electronic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Circuits</a:t>
            </a:r>
            <a:r>
              <a:rPr dirty="0" sz="14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66332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7382" y="65913"/>
            <a:ext cx="27781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Computer</a:t>
            </a:r>
            <a:r>
              <a:rPr dirty="0" sz="14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Engineering</a:t>
            </a:r>
            <a:r>
              <a:rPr dirty="0" sz="1400" spc="-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Department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52129" y="4766036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3324" y="4921602"/>
            <a:ext cx="726185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434343"/>
                </a:solidFill>
                <a:latin typeface="Arial MT"/>
                <a:cs typeface="Arial MT"/>
              </a:rPr>
              <a:t>NOTE:</a:t>
            </a:r>
            <a:r>
              <a:rPr dirty="0" sz="10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34343"/>
                </a:solidFill>
                <a:latin typeface="Arial MT"/>
                <a:cs typeface="Arial MT"/>
              </a:rPr>
              <a:t>the </a:t>
            </a:r>
            <a:r>
              <a:rPr dirty="0" sz="1000">
                <a:solidFill>
                  <a:srgbClr val="434343"/>
                </a:solidFill>
                <a:latin typeface="Arial MT"/>
                <a:cs typeface="Arial MT"/>
              </a:rPr>
              <a:t>content</a:t>
            </a:r>
            <a:r>
              <a:rPr dirty="0" sz="10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34343"/>
                </a:solidFill>
                <a:latin typeface="Arial MT"/>
                <a:cs typeface="Arial MT"/>
              </a:rPr>
              <a:t>of these </a:t>
            </a:r>
            <a:r>
              <a:rPr dirty="0" sz="1000">
                <a:solidFill>
                  <a:srgbClr val="434343"/>
                </a:solidFill>
                <a:latin typeface="Arial MT"/>
                <a:cs typeface="Arial MT"/>
              </a:rPr>
              <a:t>slides</a:t>
            </a:r>
            <a:r>
              <a:rPr dirty="0" sz="10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34343"/>
                </a:solidFill>
                <a:latin typeface="Arial MT"/>
                <a:cs typeface="Arial MT"/>
              </a:rPr>
              <a:t>is </a:t>
            </a:r>
            <a:r>
              <a:rPr dirty="0" sz="1000">
                <a:solidFill>
                  <a:srgbClr val="434343"/>
                </a:solidFill>
                <a:latin typeface="Arial MT"/>
                <a:cs typeface="Arial MT"/>
              </a:rPr>
              <a:t>collected</a:t>
            </a:r>
            <a:r>
              <a:rPr dirty="0" sz="1000" spc="-5">
                <a:solidFill>
                  <a:srgbClr val="434343"/>
                </a:solidFill>
                <a:latin typeface="Arial MT"/>
                <a:cs typeface="Arial MT"/>
              </a:rPr>
              <a:t> from</a:t>
            </a:r>
            <a:r>
              <a:rPr dirty="0" sz="10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434343"/>
                </a:solidFill>
                <a:latin typeface="Arial MT"/>
                <a:cs typeface="Arial MT"/>
              </a:rPr>
              <a:t>various</a:t>
            </a:r>
            <a:r>
              <a:rPr dirty="0" sz="1000" spc="-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434343"/>
                </a:solidFill>
                <a:latin typeface="Arial MT"/>
                <a:cs typeface="Arial MT"/>
              </a:rPr>
              <a:t>sources</a:t>
            </a:r>
            <a:r>
              <a:rPr dirty="0" sz="1000" spc="-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434343"/>
                </a:solidFill>
                <a:latin typeface="Arial MT"/>
                <a:cs typeface="Arial MT"/>
              </a:rPr>
              <a:t>(books,</a:t>
            </a:r>
            <a:r>
              <a:rPr dirty="0" sz="10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34343"/>
                </a:solidFill>
                <a:latin typeface="Arial MT"/>
                <a:cs typeface="Arial MT"/>
              </a:rPr>
              <a:t>websites and author</a:t>
            </a:r>
            <a:r>
              <a:rPr dirty="0" sz="10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34343"/>
                </a:solidFill>
                <a:latin typeface="Arial MT"/>
                <a:cs typeface="Arial MT"/>
              </a:rPr>
              <a:t>pages), no originality</a:t>
            </a:r>
            <a:r>
              <a:rPr dirty="0" sz="10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34343"/>
                </a:solidFill>
                <a:latin typeface="Arial MT"/>
                <a:cs typeface="Arial MT"/>
              </a:rPr>
              <a:t>is </a:t>
            </a:r>
            <a:r>
              <a:rPr dirty="0" sz="1000">
                <a:solidFill>
                  <a:srgbClr val="434343"/>
                </a:solidFill>
                <a:latin typeface="Arial MT"/>
                <a:cs typeface="Arial MT"/>
              </a:rPr>
              <a:t>claimed.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84725" y="1216355"/>
            <a:ext cx="7941945" cy="2157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  <a:tabLst>
                <a:tab pos="2298065" algn="l"/>
              </a:tabLst>
            </a:pPr>
            <a:r>
              <a:rPr dirty="0" sz="1800" spc="-5" b="1">
                <a:latin typeface="Arial"/>
                <a:cs typeface="Arial"/>
              </a:rPr>
              <a:t>Interface</a:t>
            </a:r>
            <a:r>
              <a:rPr dirty="0" sz="1800" spc="-5">
                <a:latin typeface="Arial MT"/>
                <a:cs typeface="Arial MT"/>
              </a:rPr>
              <a:t>:	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connect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devices</a:t>
            </a:r>
            <a:r>
              <a:rPr dirty="0" sz="1800" spc="4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compatible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manner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Everything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nature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analog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12700" indent="91440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Digital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circuits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stable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reliable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analog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circuits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  <a:tabLst>
                <a:tab pos="2298065" algn="l"/>
              </a:tabLst>
            </a:pPr>
            <a:r>
              <a:rPr dirty="0" sz="1800" spc="-5" b="1">
                <a:latin typeface="Arial"/>
                <a:cs typeface="Arial"/>
              </a:rPr>
              <a:t>Analog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Interface</a:t>
            </a:r>
            <a:r>
              <a:rPr dirty="0" sz="1800" spc="-5">
                <a:latin typeface="Arial MT"/>
                <a:cs typeface="Arial MT"/>
              </a:rPr>
              <a:t>:	is the techniques that are used to allow digital </a:t>
            </a:r>
            <a:r>
              <a:rPr dirty="0" sz="1800">
                <a:latin typeface="Arial MT"/>
                <a:cs typeface="Arial MT"/>
              </a:rPr>
              <a:t>circuits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monitor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control</a:t>
            </a:r>
            <a:r>
              <a:rPr dirty="0" sz="1800" spc="-5">
                <a:latin typeface="Arial MT"/>
                <a:cs typeface="Arial MT"/>
              </a:rPr>
              <a:t> analog devices.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6079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Analog</a:t>
            </a:r>
            <a:r>
              <a:rPr dirty="0" u="none" sz="2800" spc="-9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Interface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8926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Analog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Interfacing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Applications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123555" cy="348297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 b="1">
                <a:latin typeface="Arial"/>
                <a:cs typeface="Arial"/>
              </a:rPr>
              <a:t>Analog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Comparator:</a:t>
            </a:r>
            <a:endParaRPr sz="1800">
              <a:latin typeface="Arial"/>
              <a:cs typeface="Arial"/>
            </a:endParaRPr>
          </a:p>
          <a:p>
            <a:pPr lvl="1" marL="836294" marR="5080" indent="-367030">
              <a:lnSpc>
                <a:spcPct val="114599"/>
              </a:lnSpc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800" spc="-5">
                <a:latin typeface="Arial MT"/>
                <a:cs typeface="Arial MT"/>
              </a:rPr>
              <a:t>An op-amp </a:t>
            </a:r>
            <a:r>
              <a:rPr dirty="0" sz="1800">
                <a:latin typeface="Arial MT"/>
                <a:cs typeface="Arial MT"/>
              </a:rPr>
              <a:t>circuit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>
                <a:latin typeface="Arial MT"/>
                <a:cs typeface="Arial MT"/>
              </a:rPr>
              <a:t>know </a:t>
            </a:r>
            <a:r>
              <a:rPr dirty="0" sz="1800" spc="-5">
                <a:latin typeface="Arial MT"/>
                <a:cs typeface="Arial MT"/>
              </a:rPr>
              <a:t>if the analog </a:t>
            </a:r>
            <a:r>
              <a:rPr dirty="0" sz="1800">
                <a:latin typeface="Arial MT"/>
                <a:cs typeface="Arial MT"/>
              </a:rPr>
              <a:t>signal </a:t>
            </a:r>
            <a:r>
              <a:rPr dirty="0" sz="1800" spc="-5">
                <a:latin typeface="Arial MT"/>
                <a:cs typeface="Arial MT"/>
              </a:rPr>
              <a:t>has exceeded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particular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threshold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 not.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595959"/>
              </a:buClr>
              <a:buFont typeface="Arial MT"/>
              <a:buChar char="○"/>
            </a:pPr>
            <a:endParaRPr sz="2150">
              <a:latin typeface="Arial MT"/>
              <a:cs typeface="Arial MT"/>
            </a:endParaRPr>
          </a:p>
          <a:p>
            <a:pPr marL="379095" marR="9906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 b="1">
                <a:latin typeface="Arial"/>
                <a:cs typeface="Arial"/>
              </a:rPr>
              <a:t>Open-Collector Buffer </a:t>
            </a:r>
            <a:r>
              <a:rPr dirty="0" sz="1800" b="1">
                <a:latin typeface="Arial"/>
                <a:cs typeface="Arial"/>
              </a:rPr>
              <a:t>for </a:t>
            </a:r>
            <a:r>
              <a:rPr dirty="0" sz="1800" spc="-5" b="1">
                <a:latin typeface="Arial"/>
                <a:cs typeface="Arial"/>
              </a:rPr>
              <a:t>DC devices or Electromechanical Solid-state </a:t>
            </a:r>
            <a:r>
              <a:rPr dirty="0" sz="1800" spc="-49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relay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for</a:t>
            </a:r>
            <a:r>
              <a:rPr dirty="0" sz="1800" spc="-5" b="1">
                <a:latin typeface="Arial"/>
                <a:cs typeface="Arial"/>
              </a:rPr>
              <a:t> AC devices:</a:t>
            </a:r>
            <a:endParaRPr sz="1800">
              <a:latin typeface="Arial"/>
              <a:cs typeface="Arial"/>
            </a:endParaRPr>
          </a:p>
          <a:p>
            <a:pPr lvl="1" marL="836294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control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ON/OFF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analog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device.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95959"/>
              </a:buClr>
              <a:buFont typeface="Arial MT"/>
              <a:buChar char="○"/>
            </a:pPr>
            <a:endParaRPr sz="2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 b="1">
                <a:latin typeface="Arial"/>
                <a:cs typeface="Arial"/>
              </a:rPr>
              <a:t>Digital-to-Analog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(DAC)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and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Analog-to-Digital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(ADC)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circuits:</a:t>
            </a:r>
            <a:endParaRPr sz="1800">
              <a:latin typeface="Arial"/>
              <a:cs typeface="Arial"/>
            </a:endParaRPr>
          </a:p>
          <a:p>
            <a:pPr lvl="1" marL="836294" marR="120650" indent="-367030">
              <a:lnSpc>
                <a:spcPct val="114599"/>
              </a:lnSpc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800" spc="-5">
                <a:latin typeface="Arial MT"/>
                <a:cs typeface="Arial MT"/>
              </a:rPr>
              <a:t>The interface of </a:t>
            </a:r>
            <a:r>
              <a:rPr dirty="0" sz="1800">
                <a:latin typeface="Arial MT"/>
                <a:cs typeface="Arial MT"/>
              </a:rPr>
              <a:t>such circuits require </a:t>
            </a:r>
            <a:r>
              <a:rPr dirty="0" sz="1800" spc="-5">
                <a:latin typeface="Arial MT"/>
                <a:cs typeface="Arial MT"/>
              </a:rPr>
              <a:t>the interface between an Op-Amp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logic gate.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700" y="256997"/>
            <a:ext cx="916940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516505" algn="l"/>
                <a:tab pos="9156065" algn="l"/>
              </a:tabLst>
            </a:pPr>
            <a:r>
              <a:rPr dirty="0" sz="280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Schottky</a:t>
            </a:r>
            <a:r>
              <a:rPr dirty="0" sz="2800" spc="-25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TTL,</a:t>
            </a:r>
            <a:r>
              <a:rPr dirty="0" sz="2800" spc="1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74S</a:t>
            </a:r>
            <a:r>
              <a:rPr dirty="0" sz="2800" spc="-30" b="1">
                <a:latin typeface="Arial"/>
                <a:cs typeface="Arial"/>
              </a:rPr>
              <a:t> </a:t>
            </a:r>
            <a:r>
              <a:rPr dirty="0" sz="2800" spc="5" b="1">
                <a:latin typeface="Arial"/>
                <a:cs typeface="Arial"/>
              </a:rPr>
              <a:t>series	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1015111"/>
            <a:ext cx="8587740" cy="50190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694690" indent="-344805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10">
                <a:latin typeface="Microsoft Sans Serif"/>
                <a:cs typeface="Microsoft Sans Serif"/>
              </a:rPr>
              <a:t>When</a:t>
            </a:r>
            <a:r>
              <a:rPr dirty="0" sz="2600" spc="-1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Collector-Base</a:t>
            </a:r>
            <a:r>
              <a:rPr dirty="0" sz="2600" spc="10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junction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becomes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forward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biased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at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on-set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of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saturation</a:t>
            </a:r>
            <a:endParaRPr sz="2600">
              <a:latin typeface="Microsoft Sans Serif"/>
              <a:cs typeface="Microsoft Sans Serif"/>
            </a:endParaRPr>
          </a:p>
          <a:p>
            <a:pPr marL="756285" marR="310515" indent="-287020">
              <a:lnSpc>
                <a:spcPts val="3100"/>
              </a:lnSpc>
              <a:spcBef>
                <a:spcPts val="770"/>
              </a:spcBef>
            </a:pPr>
            <a:r>
              <a:rPr dirty="0" sz="2600" spc="-10">
                <a:latin typeface="Symbol"/>
                <a:cs typeface="Symbol"/>
              </a:rPr>
              <a:t></a:t>
            </a:r>
            <a:r>
              <a:rPr dirty="0" sz="2600" spc="55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SD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sz="2600" spc="-25">
                <a:latin typeface="Microsoft Sans Serif"/>
                <a:cs typeface="Microsoft Sans Serif"/>
              </a:rPr>
              <a:t>will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conduct,</a:t>
            </a:r>
            <a:r>
              <a:rPr dirty="0" sz="2600" spc="9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diverting</a:t>
            </a:r>
            <a:r>
              <a:rPr dirty="0" sz="2600" spc="10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some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input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current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away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from</a:t>
            </a:r>
            <a:r>
              <a:rPr dirty="0" sz="2600" spc="2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base.</a:t>
            </a:r>
            <a:endParaRPr sz="26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550"/>
              </a:spcBef>
            </a:pPr>
            <a:r>
              <a:rPr dirty="0" sz="2600" spc="-10">
                <a:latin typeface="Symbol"/>
                <a:cs typeface="Symbol"/>
              </a:rPr>
              <a:t></a:t>
            </a:r>
            <a:r>
              <a:rPr dirty="0" sz="2600" spc="50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this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has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effect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of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reducing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excess</a:t>
            </a:r>
            <a:r>
              <a:rPr dirty="0" sz="2600" spc="10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base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current.</a:t>
            </a:r>
            <a:endParaRPr sz="26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625"/>
              </a:spcBef>
            </a:pPr>
            <a:r>
              <a:rPr dirty="0" sz="2600" spc="-10">
                <a:latin typeface="Symbol"/>
                <a:cs typeface="Symbol"/>
              </a:rPr>
              <a:t></a:t>
            </a:r>
            <a:r>
              <a:rPr dirty="0" sz="2600" spc="5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decreases</a:t>
            </a:r>
            <a:r>
              <a:rPr dirty="0" sz="2600" spc="11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saturation</a:t>
            </a:r>
            <a:r>
              <a:rPr dirty="0" sz="2600" spc="8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(storage</a:t>
            </a:r>
            <a:r>
              <a:rPr dirty="0" sz="2600" spc="11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time)</a:t>
            </a:r>
            <a:r>
              <a:rPr dirty="0" sz="2600" spc="3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delay</a:t>
            </a:r>
            <a:r>
              <a:rPr dirty="0" sz="2600" spc="8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at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turn-off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95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600" spc="-10">
                <a:latin typeface="Microsoft Sans Serif"/>
                <a:cs typeface="Microsoft Sans Serif"/>
              </a:rPr>
              <a:t>74S00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NAND</a:t>
            </a:r>
            <a:r>
              <a:rPr dirty="0" sz="2600" spc="6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has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average</a:t>
            </a:r>
            <a:r>
              <a:rPr dirty="0" sz="2600" spc="13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propagation</a:t>
            </a:r>
            <a:r>
              <a:rPr dirty="0" sz="2600" spc="12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delay</a:t>
            </a:r>
            <a:r>
              <a:rPr dirty="0" sz="2600" spc="6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of</a:t>
            </a:r>
            <a:r>
              <a:rPr dirty="0" sz="2600" spc="2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3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nsecs</a:t>
            </a:r>
            <a:endParaRPr sz="2600">
              <a:latin typeface="Microsoft Sans Serif"/>
              <a:cs typeface="Microsoft Sans Serif"/>
            </a:endParaRPr>
          </a:p>
          <a:p>
            <a:pPr lvl="1" marL="756285" indent="-287020">
              <a:lnSpc>
                <a:spcPct val="100000"/>
              </a:lnSpc>
              <a:spcBef>
                <a:spcPts val="625"/>
              </a:spcBef>
              <a:buChar char="–"/>
              <a:tabLst>
                <a:tab pos="756920" algn="l"/>
              </a:tabLst>
            </a:pPr>
            <a:r>
              <a:rPr dirty="0" sz="2600" spc="-15">
                <a:latin typeface="Microsoft Sans Serif"/>
                <a:cs typeface="Microsoft Sans Serif"/>
              </a:rPr>
              <a:t>twice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as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fast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as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3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74H00</a:t>
            </a:r>
            <a:endParaRPr sz="2600">
              <a:latin typeface="Microsoft Sans Serif"/>
              <a:cs typeface="Microsoft Sans Serif"/>
            </a:endParaRPr>
          </a:p>
          <a:p>
            <a:pPr lvl="1" marL="756285" indent="-287020">
              <a:lnSpc>
                <a:spcPct val="100000"/>
              </a:lnSpc>
              <a:spcBef>
                <a:spcPts val="625"/>
              </a:spcBef>
              <a:buChar char="–"/>
              <a:tabLst>
                <a:tab pos="756920" algn="l"/>
              </a:tabLst>
            </a:pPr>
            <a:r>
              <a:rPr dirty="0" sz="2600" spc="-5">
                <a:latin typeface="Microsoft Sans Serif"/>
                <a:cs typeface="Microsoft Sans Serif"/>
              </a:rPr>
              <a:t>makes</a:t>
            </a:r>
            <a:r>
              <a:rPr dirty="0" sz="2600" spc="2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6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74H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series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redundant</a:t>
            </a:r>
            <a:r>
              <a:rPr dirty="0" sz="2600" spc="9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nowadays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9923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Operational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(Op-Amp)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478601"/>
            <a:ext cx="8263890" cy="283400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Op-Amp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invaluable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analog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signals.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same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way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logic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gates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 digital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signals.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amplify</a:t>
            </a:r>
            <a:r>
              <a:rPr dirty="0" sz="1800" spc="-5">
                <a:latin typeface="Arial MT"/>
                <a:cs typeface="Arial MT"/>
              </a:rPr>
              <a:t>, </a:t>
            </a:r>
            <a:r>
              <a:rPr dirty="0" sz="1800" spc="-5" b="1">
                <a:latin typeface="Arial"/>
                <a:cs typeface="Arial"/>
              </a:rPr>
              <a:t>attenuate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 spc="-5" b="1">
                <a:latin typeface="Arial"/>
                <a:cs typeface="Arial"/>
              </a:rPr>
              <a:t>offset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analog </a:t>
            </a:r>
            <a:r>
              <a:rPr dirty="0" sz="1800">
                <a:latin typeface="Arial MT"/>
                <a:cs typeface="Arial MT"/>
              </a:rPr>
              <a:t>signals.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>
                <a:latin typeface="Arial MT"/>
                <a:cs typeface="Arial MT"/>
              </a:rPr>
              <a:t>separate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different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elements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each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others.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universal analog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because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 performs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all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analog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tasks:</a:t>
            </a:r>
            <a:endParaRPr sz="1800">
              <a:latin typeface="Arial MT"/>
              <a:cs typeface="Arial MT"/>
            </a:endParaRPr>
          </a:p>
          <a:p>
            <a:pPr lvl="1" marL="836294" marR="5080" indent="-336550">
              <a:lnSpc>
                <a:spcPct val="169100"/>
              </a:lnSpc>
              <a:spcBef>
                <a:spcPts val="30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comparator, </a:t>
            </a:r>
            <a:r>
              <a:rPr dirty="0" sz="1400" spc="-5">
                <a:latin typeface="Arial MT"/>
                <a:cs typeface="Arial MT"/>
              </a:rPr>
              <a:t>one-bit A/D, amplifier, level-shifter, filter, </a:t>
            </a:r>
            <a:r>
              <a:rPr dirty="0" sz="1400">
                <a:latin typeface="Arial MT"/>
                <a:cs typeface="Arial MT"/>
              </a:rPr>
              <a:t>current source, voltage source </a:t>
            </a:r>
            <a:r>
              <a:rPr dirty="0" sz="1400" spc="-5">
                <a:latin typeface="Arial MT"/>
                <a:cs typeface="Arial MT"/>
              </a:rPr>
              <a:t>and </a:t>
            </a:r>
            <a:r>
              <a:rPr dirty="0" sz="1400">
                <a:latin typeface="Arial MT"/>
                <a:cs typeface="Arial MT"/>
              </a:rPr>
              <a:t>many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other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applications.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93128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Pin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Description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6349" y="2798475"/>
            <a:ext cx="4057649" cy="1990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5249" y="1290200"/>
            <a:ext cx="7739380" cy="2760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Op-Amps are differential amplifiers where the output is dependent on 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difference applied 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 two inputs.</a:t>
            </a:r>
            <a:endParaRPr sz="1800">
              <a:latin typeface="Arial MT"/>
              <a:cs typeface="Arial MT"/>
            </a:endParaRPr>
          </a:p>
          <a:p>
            <a:pPr marL="379095" marR="1640839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Op-Amp is designed to be an almost ideal </a:t>
            </a:r>
            <a:r>
              <a:rPr dirty="0" sz="1800">
                <a:latin typeface="Arial MT"/>
                <a:cs typeface="Arial MT"/>
              </a:rPr>
              <a:t>control </a:t>
            </a:r>
            <a:r>
              <a:rPr dirty="0" sz="1800" spc="-5">
                <a:latin typeface="Arial MT"/>
                <a:cs typeface="Arial MT"/>
              </a:rPr>
              <a:t>device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voltage-controlled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source).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 b="1">
                <a:latin typeface="Arial"/>
                <a:cs typeface="Arial"/>
              </a:rPr>
              <a:t>Pin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Description</a:t>
            </a:r>
            <a:endParaRPr sz="1800">
              <a:latin typeface="Arial"/>
              <a:cs typeface="Arial"/>
            </a:endParaRPr>
          </a:p>
          <a:p>
            <a:pPr lvl="1" marL="836294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800" spc="-5">
                <a:latin typeface="Arial MT"/>
                <a:cs typeface="Arial MT"/>
              </a:rPr>
              <a:t>Two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pins</a:t>
            </a:r>
            <a:endParaRPr sz="1800">
              <a:latin typeface="Arial MT"/>
              <a:cs typeface="Arial MT"/>
            </a:endParaRPr>
          </a:p>
          <a:p>
            <a:pPr lvl="1" marL="836294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800" spc="-5">
                <a:latin typeface="Arial MT"/>
                <a:cs typeface="Arial MT"/>
              </a:rPr>
              <a:t>Two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power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supply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pins</a:t>
            </a:r>
            <a:endParaRPr sz="1800">
              <a:latin typeface="Arial MT"/>
              <a:cs typeface="Arial MT"/>
            </a:endParaRPr>
          </a:p>
          <a:p>
            <a:pPr lvl="1" marL="836294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pin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5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93128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Pin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Description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49" y="1176350"/>
            <a:ext cx="8205470" cy="2854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795" marR="210185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Font typeface="Arial MT"/>
              <a:buChar char="●"/>
              <a:tabLst>
                <a:tab pos="391795" algn="l"/>
                <a:tab pos="392430" algn="l"/>
              </a:tabLst>
            </a:pPr>
            <a:r>
              <a:rPr dirty="0" sz="1800" spc="-5" b="1">
                <a:latin typeface="Arial"/>
                <a:cs typeface="Arial"/>
              </a:rPr>
              <a:t>Input port </a:t>
            </a:r>
            <a:r>
              <a:rPr dirty="0" sz="1800">
                <a:latin typeface="Arial MT"/>
                <a:cs typeface="Arial MT"/>
              </a:rPr>
              <a:t>consists </a:t>
            </a:r>
            <a:r>
              <a:rPr dirty="0" sz="1800" spc="-5">
                <a:latin typeface="Arial MT"/>
                <a:cs typeface="Arial MT"/>
              </a:rPr>
              <a:t>of an inverting input V(-) and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non-inverting input V(+).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values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 positive 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negative based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 the </a:t>
            </a:r>
            <a:r>
              <a:rPr dirty="0" sz="1800">
                <a:latin typeface="Arial MT"/>
                <a:cs typeface="Arial MT"/>
              </a:rPr>
              <a:t>circuit.</a:t>
            </a:r>
            <a:endParaRPr sz="1800">
              <a:latin typeface="Arial MT"/>
              <a:cs typeface="Arial MT"/>
            </a:endParaRPr>
          </a:p>
          <a:p>
            <a:pPr marL="391795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difference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id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V(+)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V(-)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Arial MT"/>
              <a:cs typeface="Arial MT"/>
            </a:endParaRPr>
          </a:p>
          <a:p>
            <a:pPr marL="391795" indent="-367030">
              <a:lnSpc>
                <a:spcPct val="100000"/>
              </a:lnSpc>
              <a:spcBef>
                <a:spcPts val="5"/>
              </a:spcBef>
              <a:buClr>
                <a:srgbClr val="595959"/>
              </a:buClr>
              <a:buFont typeface="Arial MT"/>
              <a:buChar char="●"/>
              <a:tabLst>
                <a:tab pos="391795" algn="l"/>
                <a:tab pos="392430" algn="l"/>
              </a:tabLst>
            </a:pPr>
            <a:r>
              <a:rPr dirty="0" sz="1800" spc="-5" b="1">
                <a:latin typeface="Arial"/>
                <a:cs typeface="Arial"/>
              </a:rPr>
              <a:t>Power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supply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pins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V+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V-</a:t>
            </a:r>
            <a:endParaRPr sz="1800">
              <a:latin typeface="Arial MT"/>
              <a:cs typeface="Arial MT"/>
            </a:endParaRPr>
          </a:p>
          <a:p>
            <a:pPr marL="391795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latin typeface="Arial MT"/>
                <a:cs typeface="Arial MT"/>
              </a:rPr>
              <a:t>Typical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±12v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 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±18v.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50">
              <a:latin typeface="Arial MT"/>
              <a:cs typeface="Arial MT"/>
            </a:endParaRPr>
          </a:p>
          <a:p>
            <a:pPr marL="391795" marR="17780" indent="-367030">
              <a:lnSpc>
                <a:spcPct val="114599"/>
              </a:lnSpc>
              <a:buClr>
                <a:srgbClr val="595959"/>
              </a:buClr>
              <a:buFont typeface="Arial MT"/>
              <a:buChar char="●"/>
              <a:tabLst>
                <a:tab pos="391795" algn="l"/>
                <a:tab pos="392430" algn="l"/>
              </a:tabLst>
            </a:pPr>
            <a:r>
              <a:rPr dirty="0" sz="1800" spc="-5" b="1">
                <a:latin typeface="Arial"/>
                <a:cs typeface="Arial"/>
              </a:rPr>
              <a:t>Output voltage </a:t>
            </a:r>
            <a:r>
              <a:rPr dirty="0" sz="1800" spc="-5">
                <a:latin typeface="Arial MT"/>
                <a:cs typeface="Arial MT"/>
              </a:rPr>
              <a:t>is dependent on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id</a:t>
            </a:r>
            <a:r>
              <a:rPr dirty="0" sz="1800">
                <a:latin typeface="Arial MT"/>
                <a:cs typeface="Arial MT"/>
              </a:rPr>
              <a:t>, </a:t>
            </a:r>
            <a:r>
              <a:rPr dirty="0" sz="1800" spc="-5">
                <a:latin typeface="Arial MT"/>
                <a:cs typeface="Arial MT"/>
              </a:rPr>
              <a:t>and it is limited to approximately 1v less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supply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voltage.</a:t>
            </a:r>
            <a:r>
              <a:rPr dirty="0" sz="1800" spc="-5">
                <a:latin typeface="Arial MT"/>
                <a:cs typeface="Arial MT"/>
              </a:rPr>
              <a:t> These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values</a:t>
            </a:r>
            <a:r>
              <a:rPr dirty="0" sz="1800" spc="-5">
                <a:latin typeface="Arial MT"/>
                <a:cs typeface="Arial MT"/>
              </a:rPr>
              <a:t> 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often </a:t>
            </a:r>
            <a:r>
              <a:rPr dirty="0" sz="1800">
                <a:latin typeface="Arial MT"/>
                <a:cs typeface="Arial MT"/>
              </a:rPr>
              <a:t>referred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±V</a:t>
            </a:r>
            <a:r>
              <a:rPr dirty="0" baseline="-32407" sz="1800" spc="15">
                <a:latin typeface="Arial MT"/>
                <a:cs typeface="Arial MT"/>
              </a:rPr>
              <a:t>sat</a:t>
            </a:r>
            <a:r>
              <a:rPr dirty="0" sz="1800" spc="1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4254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Idealized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Abstract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Model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7300" y="1093924"/>
            <a:ext cx="4038599" cy="2209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7149" y="1297948"/>
            <a:ext cx="4450080" cy="188468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417195" indent="-336550">
              <a:lnSpc>
                <a:spcPct val="100000"/>
              </a:lnSpc>
              <a:spcBef>
                <a:spcPts val="370"/>
              </a:spcBef>
              <a:buClr>
                <a:srgbClr val="595959"/>
              </a:buClr>
              <a:buFont typeface="Arial MT"/>
              <a:buChar char="●"/>
              <a:tabLst>
                <a:tab pos="417195" algn="l"/>
                <a:tab pos="417830" algn="l"/>
              </a:tabLst>
            </a:pPr>
            <a:r>
              <a:rPr dirty="0" sz="1400" spc="-5" b="1">
                <a:latin typeface="Arial"/>
                <a:cs typeface="Arial"/>
              </a:rPr>
              <a:t>Input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impedance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 b="1">
                <a:latin typeface="Arial"/>
                <a:cs typeface="Arial"/>
              </a:rPr>
              <a:t>infinity</a:t>
            </a:r>
            <a:r>
              <a:rPr dirty="0" sz="1400" spc="-5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41719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Font typeface="Arial MT"/>
              <a:buChar char="●"/>
              <a:tabLst>
                <a:tab pos="417195" algn="l"/>
                <a:tab pos="417830" algn="l"/>
              </a:tabLst>
            </a:pPr>
            <a:r>
              <a:rPr dirty="0" sz="1400" spc="-5" b="1">
                <a:latin typeface="Arial"/>
                <a:cs typeface="Arial"/>
              </a:rPr>
              <a:t>Output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impedance</a:t>
            </a:r>
            <a:r>
              <a:rPr dirty="0" sz="1400" b="1">
                <a:latin typeface="Arial"/>
                <a:cs typeface="Arial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 b="1">
                <a:latin typeface="Arial"/>
                <a:cs typeface="Arial"/>
              </a:rPr>
              <a:t>zero</a:t>
            </a:r>
            <a:r>
              <a:rPr dirty="0" sz="1400" spc="-5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lvl="1" marL="874394" marR="563880" indent="-336550">
              <a:lnSpc>
                <a:spcPct val="116100"/>
              </a:lnSpc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sz="1400" spc="-5">
                <a:latin typeface="Arial MT"/>
                <a:cs typeface="Arial MT"/>
              </a:rPr>
              <a:t>No </a:t>
            </a:r>
            <a:r>
              <a:rPr dirty="0" sz="1400">
                <a:latin typeface="Arial MT"/>
                <a:cs typeface="Arial MT"/>
              </a:rPr>
              <a:t>connection </a:t>
            </a:r>
            <a:r>
              <a:rPr dirty="0" sz="1400" spc="-5">
                <a:latin typeface="Arial MT"/>
                <a:cs typeface="Arial MT"/>
              </a:rPr>
              <a:t>between input </a:t>
            </a:r>
            <a:r>
              <a:rPr dirty="0" sz="1400">
                <a:latin typeface="Arial MT"/>
                <a:cs typeface="Arial MT"/>
              </a:rPr>
              <a:t>&amp; </a:t>
            </a:r>
            <a:r>
              <a:rPr dirty="0" sz="1400" spc="-5">
                <a:latin typeface="Arial MT"/>
                <a:cs typeface="Arial MT"/>
              </a:rPr>
              <a:t>output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(open-loop).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95959"/>
              </a:buClr>
              <a:buFont typeface="Arial MT"/>
              <a:buChar char="○"/>
            </a:pPr>
            <a:endParaRPr sz="1600">
              <a:latin typeface="Arial MT"/>
              <a:cs typeface="Arial MT"/>
            </a:endParaRPr>
          </a:p>
          <a:p>
            <a:pPr marL="417195" marR="5588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Open-loop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gain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A</a:t>
            </a:r>
            <a:r>
              <a:rPr dirty="0" baseline="-32407" sz="1800" spc="15" b="1">
                <a:latin typeface="Arial"/>
                <a:cs typeface="Arial"/>
              </a:rPr>
              <a:t>OL</a:t>
            </a:r>
            <a:r>
              <a:rPr dirty="0" baseline="-32407" sz="1800" spc="232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(the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factor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by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which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amplified)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1925" y="3197106"/>
            <a:ext cx="1066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infinity</a:t>
            </a:r>
            <a:r>
              <a:rPr dirty="0" sz="1800" spc="-5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2525" y="3282831"/>
            <a:ext cx="1544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20061" sz="2700" spc="-7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out</a:t>
            </a:r>
            <a:r>
              <a:rPr dirty="0" sz="1200" spc="145">
                <a:latin typeface="Arial MT"/>
                <a:cs typeface="Arial MT"/>
              </a:rPr>
              <a:t> </a:t>
            </a:r>
            <a:r>
              <a:rPr dirty="0" baseline="20061" sz="2700">
                <a:latin typeface="Arial MT"/>
                <a:cs typeface="Arial MT"/>
              </a:rPr>
              <a:t>=</a:t>
            </a:r>
            <a:r>
              <a:rPr dirty="0" baseline="20061" sz="2700" spc="-37">
                <a:latin typeface="Arial MT"/>
                <a:cs typeface="Arial MT"/>
              </a:rPr>
              <a:t> </a:t>
            </a:r>
            <a:r>
              <a:rPr dirty="0" baseline="20061" sz="2700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OL</a:t>
            </a:r>
            <a:r>
              <a:rPr dirty="0" sz="1200" spc="150">
                <a:latin typeface="Arial MT"/>
                <a:cs typeface="Arial MT"/>
              </a:rPr>
              <a:t> </a:t>
            </a:r>
            <a:r>
              <a:rPr dirty="0" baseline="20061" sz="2700">
                <a:latin typeface="Arial MT"/>
                <a:cs typeface="Arial MT"/>
              </a:rPr>
              <a:t>*</a:t>
            </a:r>
            <a:r>
              <a:rPr dirty="0" baseline="20061" sz="2700" spc="-37">
                <a:latin typeface="Arial MT"/>
                <a:cs typeface="Arial MT"/>
              </a:rPr>
              <a:t> </a:t>
            </a:r>
            <a:r>
              <a:rPr dirty="0" baseline="20061" sz="2700" spc="-7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id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149" y="3785751"/>
            <a:ext cx="841883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7195" marR="5588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This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mathematical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representation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voltage-dependent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source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controlled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by V</a:t>
            </a:r>
            <a:r>
              <a:rPr dirty="0" baseline="-32407" sz="1800" spc="-7">
                <a:latin typeface="Arial MT"/>
                <a:cs typeface="Arial MT"/>
              </a:rPr>
              <a:t>id</a:t>
            </a:r>
            <a:endParaRPr baseline="-32407" sz="18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separated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9084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Abstract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Model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49" y="1290200"/>
            <a:ext cx="7821295" cy="3340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9895" marR="92329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At low frequencies, </a:t>
            </a:r>
            <a:r>
              <a:rPr dirty="0" sz="1800" spc="10">
                <a:latin typeface="Arial MT"/>
                <a:cs typeface="Arial MT"/>
              </a:rPr>
              <a:t>A</a:t>
            </a:r>
            <a:r>
              <a:rPr dirty="0" baseline="-32407" sz="1800" spc="15">
                <a:latin typeface="Arial MT"/>
                <a:cs typeface="Arial MT"/>
              </a:rPr>
              <a:t>OL</a:t>
            </a:r>
            <a:r>
              <a:rPr dirty="0" baseline="-32407" sz="1800" spc="2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between 100 and 100,000 at dc.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Hence, It is normal for an open-loop op-amp </a:t>
            </a:r>
            <a:r>
              <a:rPr dirty="0" sz="1800">
                <a:latin typeface="Arial MT"/>
                <a:cs typeface="Arial MT"/>
              </a:rPr>
              <a:t>circuit </a:t>
            </a:r>
            <a:r>
              <a:rPr dirty="0" sz="1800" spc="-5">
                <a:latin typeface="Arial MT"/>
                <a:cs typeface="Arial MT"/>
              </a:rPr>
              <a:t>to operate in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saturation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95959"/>
              </a:buClr>
              <a:buFont typeface="Arial MT"/>
              <a:buChar char="●"/>
            </a:pPr>
            <a:endParaRPr sz="2200">
              <a:latin typeface="Arial"/>
              <a:cs typeface="Arial"/>
            </a:endParaRPr>
          </a:p>
          <a:p>
            <a:pPr marL="3414395">
              <a:lnSpc>
                <a:spcPct val="100000"/>
              </a:lnSpc>
              <a:spcBef>
                <a:spcPts val="5"/>
              </a:spcBef>
            </a:pPr>
            <a:r>
              <a:rPr dirty="0" baseline="20061" sz="2700" spc="-7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out</a:t>
            </a:r>
            <a:r>
              <a:rPr dirty="0" sz="1200" spc="135">
                <a:latin typeface="Arial MT"/>
                <a:cs typeface="Arial MT"/>
              </a:rPr>
              <a:t> </a:t>
            </a:r>
            <a:r>
              <a:rPr dirty="0" baseline="20061" sz="2700">
                <a:latin typeface="Arial MT"/>
                <a:cs typeface="Arial MT"/>
              </a:rPr>
              <a:t>=</a:t>
            </a:r>
            <a:r>
              <a:rPr dirty="0" baseline="20061" sz="2700" spc="-52">
                <a:latin typeface="Arial MT"/>
                <a:cs typeface="Arial MT"/>
              </a:rPr>
              <a:t> </a:t>
            </a:r>
            <a:r>
              <a:rPr dirty="0" baseline="20061" sz="2700">
                <a:latin typeface="Arial MT"/>
                <a:cs typeface="Arial MT"/>
              </a:rPr>
              <a:t>±V</a:t>
            </a:r>
            <a:r>
              <a:rPr dirty="0" sz="1200">
                <a:latin typeface="Arial MT"/>
                <a:cs typeface="Arial MT"/>
              </a:rPr>
              <a:t>sat</a:t>
            </a:r>
            <a:endParaRPr sz="12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spcBef>
                <a:spcPts val="1215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saturation,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V</a:t>
            </a:r>
            <a:r>
              <a:rPr dirty="0" baseline="-32407" sz="1800" spc="15">
                <a:latin typeface="Arial MT"/>
                <a:cs typeface="Arial MT"/>
              </a:rPr>
              <a:t>id</a:t>
            </a:r>
            <a:r>
              <a:rPr dirty="0" baseline="-32407" sz="1800" spc="24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should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small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as:</a:t>
            </a:r>
            <a:endParaRPr sz="1800">
              <a:latin typeface="Arial MT"/>
              <a:cs typeface="Arial MT"/>
            </a:endParaRPr>
          </a:p>
          <a:p>
            <a:pPr marL="3402965">
              <a:lnSpc>
                <a:spcPct val="100000"/>
              </a:lnSpc>
              <a:spcBef>
                <a:spcPts val="1890"/>
              </a:spcBef>
            </a:pP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id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&lt;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(V</a:t>
            </a:r>
            <a:r>
              <a:rPr dirty="0" baseline="-32407" sz="1800">
                <a:latin typeface="Arial MT"/>
                <a:cs typeface="Arial MT"/>
              </a:rPr>
              <a:t>sat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OL</a:t>
            </a:r>
            <a:r>
              <a:rPr dirty="0" sz="180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429895" marR="68580" indent="-367030">
              <a:lnSpc>
                <a:spcPct val="114599"/>
              </a:lnSpc>
              <a:spcBef>
                <a:spcPts val="1575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Accordingly,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V</a:t>
            </a:r>
            <a:r>
              <a:rPr dirty="0" baseline="-30092" sz="1800" spc="15">
                <a:latin typeface="Arial MT"/>
                <a:cs typeface="Arial MT"/>
              </a:rPr>
              <a:t>sat</a:t>
            </a:r>
            <a:r>
              <a:rPr dirty="0" baseline="-30092" sz="1800" spc="24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+11v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 spc="5">
                <a:latin typeface="Arial MT"/>
                <a:cs typeface="Arial MT"/>
              </a:rPr>
              <a:t>A</a:t>
            </a:r>
            <a:r>
              <a:rPr dirty="0" baseline="-30092" sz="1800" spc="7">
                <a:latin typeface="Arial MT"/>
                <a:cs typeface="Arial MT"/>
              </a:rPr>
              <a:t>OL</a:t>
            </a:r>
            <a:r>
              <a:rPr dirty="0" baseline="-30092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100,000, then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V</a:t>
            </a:r>
            <a:r>
              <a:rPr dirty="0" baseline="-30092" sz="1800" spc="7">
                <a:latin typeface="Arial MT"/>
                <a:cs typeface="Arial MT"/>
              </a:rPr>
              <a:t>id</a:t>
            </a:r>
            <a:r>
              <a:rPr dirty="0" baseline="-30092" sz="1800" spc="24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must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less than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110µv.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9772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Ap-Amp: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Open-Loop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Saturation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Mode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625" y="1290200"/>
            <a:ext cx="4760595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17780">
              <a:lnSpc>
                <a:spcPct val="114599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Without </a:t>
            </a:r>
            <a:r>
              <a:rPr dirty="0" sz="1800" b="1">
                <a:latin typeface="Arial"/>
                <a:cs typeface="Arial"/>
              </a:rPr>
              <a:t>feedback</a:t>
            </a:r>
            <a:r>
              <a:rPr dirty="0" sz="1800">
                <a:latin typeface="Arial MT"/>
                <a:cs typeface="Arial MT"/>
              </a:rPr>
              <a:t>, </a:t>
            </a:r>
            <a:r>
              <a:rPr dirty="0" sz="1800" spc="-5">
                <a:latin typeface="Arial MT"/>
                <a:cs typeface="Arial MT"/>
              </a:rPr>
              <a:t>the output of an op-amp is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always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 </a:t>
            </a:r>
            <a:r>
              <a:rPr dirty="0" sz="1800">
                <a:latin typeface="Arial MT"/>
                <a:cs typeface="Arial MT"/>
              </a:rPr>
              <a:t>saturation.</a:t>
            </a:r>
            <a:endParaRPr sz="1800">
              <a:latin typeface="Arial MT"/>
              <a:cs typeface="Arial MT"/>
            </a:endParaRPr>
          </a:p>
          <a:p>
            <a:pPr marL="50800" marR="170815">
              <a:lnSpc>
                <a:spcPct val="114599"/>
              </a:lnSpc>
              <a:spcBef>
                <a:spcPts val="1575"/>
              </a:spcBef>
            </a:pPr>
            <a:r>
              <a:rPr dirty="0" sz="1800" spc="-5">
                <a:latin typeface="Arial MT"/>
                <a:cs typeface="Arial MT"/>
              </a:rPr>
              <a:t>Large gain </a:t>
            </a:r>
            <a:r>
              <a:rPr dirty="0" sz="1800">
                <a:latin typeface="Arial MT"/>
                <a:cs typeface="Arial MT"/>
              </a:rPr>
              <a:t>saturates </a:t>
            </a:r>
            <a:r>
              <a:rPr dirty="0" sz="1800" spc="-5">
                <a:latin typeface="Arial MT"/>
                <a:cs typeface="Arial MT"/>
              </a:rPr>
              <a:t>the output with only tiny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difference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 port.</a:t>
            </a:r>
            <a:endParaRPr sz="1800">
              <a:latin typeface="Arial MT"/>
              <a:cs typeface="Arial MT"/>
            </a:endParaRPr>
          </a:p>
          <a:p>
            <a:pPr marL="50800" marR="300990">
              <a:lnSpc>
                <a:spcPct val="114599"/>
              </a:lnSpc>
              <a:spcBef>
                <a:spcPts val="1570"/>
              </a:spcBef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either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+V</a:t>
            </a:r>
            <a:r>
              <a:rPr dirty="0" baseline="-32407" sz="1800">
                <a:latin typeface="Arial MT"/>
                <a:cs typeface="Arial MT"/>
              </a:rPr>
              <a:t>sat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-V</a:t>
            </a:r>
            <a:r>
              <a:rPr dirty="0" baseline="-32407" sz="1800">
                <a:latin typeface="Arial MT"/>
                <a:cs typeface="Arial MT"/>
              </a:rPr>
              <a:t>sat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hence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nonlinear</a:t>
            </a:r>
            <a:r>
              <a:rPr dirty="0" sz="1800" spc="-5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2225" y="1714500"/>
            <a:ext cx="3390842" cy="22308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9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7816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Open-Loop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Output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Voltage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6183" y="4097406"/>
            <a:ext cx="39833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Tiny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input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difference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voltage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(±50µv)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739" y="4611756"/>
            <a:ext cx="7120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linear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parts,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get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trimmed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when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saturates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1525" y="4766036"/>
            <a:ext cx="167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10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644" y="1584190"/>
            <a:ext cx="3700232" cy="24568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7275" y="1591674"/>
            <a:ext cx="3595367" cy="2441849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7816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Open-Loop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Output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Voltage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1525" y="4766036"/>
            <a:ext cx="167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700" y="1304825"/>
            <a:ext cx="7200899" cy="24955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8685" y="3976651"/>
            <a:ext cx="8237855" cy="96837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415"/>
              </a:spcBef>
            </a:pPr>
            <a:r>
              <a:rPr dirty="0" sz="1800" spc="-5" b="1">
                <a:latin typeface="Arial"/>
                <a:cs typeface="Arial"/>
              </a:rPr>
              <a:t>Input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difference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voltage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(±5v)</a:t>
            </a:r>
            <a:endParaRPr sz="1800">
              <a:latin typeface="Arial"/>
              <a:cs typeface="Arial"/>
            </a:endParaRPr>
          </a:p>
          <a:p>
            <a:pPr algn="ctr" marL="12700" marR="5080">
              <a:lnSpc>
                <a:spcPct val="114599"/>
              </a:lnSpc>
            </a:pPr>
            <a:r>
              <a:rPr dirty="0" sz="1800" spc="-5">
                <a:latin typeface="Arial MT"/>
                <a:cs typeface="Arial MT"/>
              </a:rPr>
              <a:t>Output </a:t>
            </a:r>
            <a:r>
              <a:rPr dirty="0" sz="1800">
                <a:latin typeface="Arial MT"/>
                <a:cs typeface="Arial MT"/>
              </a:rPr>
              <a:t>signal </a:t>
            </a:r>
            <a:r>
              <a:rPr dirty="0" sz="1800" spc="-5">
                <a:latin typeface="Arial MT"/>
                <a:cs typeface="Arial MT"/>
              </a:rPr>
              <a:t>is pulse like, </a:t>
            </a:r>
            <a:r>
              <a:rPr dirty="0" sz="1800">
                <a:latin typeface="Arial MT"/>
                <a:cs typeface="Arial MT"/>
              </a:rPr>
              <a:t>since </a:t>
            </a:r>
            <a:r>
              <a:rPr dirty="0" sz="1800" spc="-5">
                <a:latin typeface="Arial MT"/>
                <a:cs typeface="Arial MT"/>
              </a:rPr>
              <a:t>linear parts are tiny when </a:t>
            </a:r>
            <a:r>
              <a:rPr dirty="0" sz="1800">
                <a:latin typeface="Arial MT"/>
                <a:cs typeface="Arial MT"/>
              </a:rPr>
              <a:t>compared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>
                <a:latin typeface="Arial MT"/>
                <a:cs typeface="Arial MT"/>
              </a:rPr>
              <a:t>saturated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parts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7708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Closed-Loop</a:t>
            </a:r>
            <a:r>
              <a:rPr dirty="0" u="none" sz="2800" spc="-4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Configuration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59511" rIns="0" bIns="0" rtlCol="0" vert="horz">
            <a:spAutoFit/>
          </a:bodyPr>
          <a:lstStyle/>
          <a:p>
            <a:pPr algn="ctr" marL="1016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5"/>
              <a:t>An Op-Amp operates in </a:t>
            </a:r>
            <a:r>
              <a:rPr dirty="0" sz="2400" spc="-5" b="1">
                <a:latin typeface="Arial"/>
                <a:cs typeface="Arial"/>
              </a:rPr>
              <a:t>closed-loop </a:t>
            </a:r>
            <a:r>
              <a:rPr dirty="0" sz="2400" spc="-5"/>
              <a:t>when </a:t>
            </a:r>
            <a:r>
              <a:rPr dirty="0" sz="2400"/>
              <a:t>a </a:t>
            </a:r>
            <a:r>
              <a:rPr dirty="0" sz="2400" spc="-5"/>
              <a:t>portion of its </a:t>
            </a:r>
            <a:r>
              <a:rPr dirty="0" sz="2400" spc="-655"/>
              <a:t> </a:t>
            </a:r>
            <a:r>
              <a:rPr dirty="0" sz="2400" spc="-5"/>
              <a:t>output</a:t>
            </a:r>
            <a:r>
              <a:rPr dirty="0" sz="2400" spc="-10"/>
              <a:t> </a:t>
            </a:r>
            <a:r>
              <a:rPr dirty="0" sz="2400" spc="-5"/>
              <a:t>is fed</a:t>
            </a:r>
            <a:r>
              <a:rPr dirty="0" sz="2400" spc="-15"/>
              <a:t> </a:t>
            </a:r>
            <a:r>
              <a:rPr dirty="0" sz="2400" spc="-5"/>
              <a:t>back to</a:t>
            </a:r>
            <a:r>
              <a:rPr dirty="0" sz="2400" spc="-10"/>
              <a:t> </a:t>
            </a:r>
            <a:r>
              <a:rPr dirty="0" sz="2400" spc="-5"/>
              <a:t>its</a:t>
            </a:r>
            <a:r>
              <a:rPr dirty="0" sz="2400" spc="-10"/>
              <a:t> </a:t>
            </a:r>
            <a:r>
              <a:rPr dirty="0" sz="2400" spc="-5"/>
              <a:t>inverting input</a:t>
            </a:r>
            <a:r>
              <a:rPr dirty="0" sz="2400" spc="-10"/>
              <a:t> </a:t>
            </a:r>
            <a:r>
              <a:rPr dirty="0" sz="2400" spc="-5"/>
              <a:t>pin V(-).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2400" b="1">
                <a:latin typeface="Arial"/>
                <a:cs typeface="Arial"/>
              </a:rPr>
              <a:t>--negative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feedback--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995"/>
              </a:spcBef>
            </a:pPr>
            <a:r>
              <a:rPr dirty="0" sz="2400" spc="-5"/>
              <a:t>Normally</a:t>
            </a:r>
            <a:r>
              <a:rPr dirty="0" sz="2400" spc="-15"/>
              <a:t> </a:t>
            </a:r>
            <a:r>
              <a:rPr dirty="0" sz="2400" spc="-5"/>
              <a:t>in</a:t>
            </a:r>
            <a:r>
              <a:rPr dirty="0" sz="2400" spc="-15"/>
              <a:t> </a:t>
            </a:r>
            <a:r>
              <a:rPr dirty="0" sz="2400" spc="-5"/>
              <a:t>Closed-Loop</a:t>
            </a:r>
            <a:r>
              <a:rPr dirty="0" sz="2400" spc="-15"/>
              <a:t> </a:t>
            </a:r>
            <a:r>
              <a:rPr dirty="0" sz="2400" spc="-5"/>
              <a:t>operation,</a:t>
            </a:r>
            <a:r>
              <a:rPr dirty="0" sz="2400" spc="-15"/>
              <a:t> </a:t>
            </a:r>
            <a:r>
              <a:rPr dirty="0" sz="2400" spc="-5"/>
              <a:t>the</a:t>
            </a:r>
            <a:r>
              <a:rPr dirty="0" sz="2400" spc="-20"/>
              <a:t> </a:t>
            </a:r>
            <a:r>
              <a:rPr dirty="0" sz="2400" spc="-5"/>
              <a:t>op-amp</a:t>
            </a:r>
            <a:r>
              <a:rPr dirty="0" sz="2400" spc="-15"/>
              <a:t> </a:t>
            </a:r>
            <a:r>
              <a:rPr dirty="0" sz="2400"/>
              <a:t>responds</a:t>
            </a:r>
            <a:endParaRPr sz="2400"/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2400" spc="-5" b="1">
                <a:latin typeface="Arial"/>
                <a:cs typeface="Arial"/>
              </a:rPr>
              <a:t>linearly</a:t>
            </a:r>
            <a:r>
              <a:rPr dirty="0" sz="2400" spc="-15" b="1">
                <a:latin typeface="Arial"/>
                <a:cs typeface="Arial"/>
              </a:rPr>
              <a:t> </a:t>
            </a:r>
            <a:r>
              <a:rPr dirty="0" sz="2400" spc="-5"/>
              <a:t>to</a:t>
            </a:r>
            <a:r>
              <a:rPr dirty="0" sz="2400" spc="-30"/>
              <a:t> </a:t>
            </a:r>
            <a:r>
              <a:rPr dirty="0" sz="2400" spc="-5"/>
              <a:t>its</a:t>
            </a:r>
            <a:r>
              <a:rPr dirty="0" sz="2400" spc="-25"/>
              <a:t> </a:t>
            </a:r>
            <a:r>
              <a:rPr dirty="0" sz="2400" spc="-5"/>
              <a:t>input.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6083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Why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Negative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Feedback?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2605101"/>
            <a:ext cx="8225790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We </a:t>
            </a:r>
            <a:r>
              <a:rPr dirty="0" sz="1800">
                <a:latin typeface="Arial MT"/>
                <a:cs typeface="Arial MT"/>
              </a:rPr>
              <a:t>can </a:t>
            </a:r>
            <a:r>
              <a:rPr dirty="0" sz="1800" spc="-5">
                <a:latin typeface="Arial MT"/>
                <a:cs typeface="Arial MT"/>
              </a:rPr>
              <a:t>add </a:t>
            </a:r>
            <a:r>
              <a:rPr dirty="0" sz="1800">
                <a:latin typeface="Arial MT"/>
                <a:cs typeface="Arial MT"/>
              </a:rPr>
              <a:t>a resistor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a capacitor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>
                <a:latin typeface="Arial MT"/>
                <a:cs typeface="Arial MT"/>
              </a:rPr>
              <a:t>model </a:t>
            </a:r>
            <a:r>
              <a:rPr dirty="0" sz="1800" spc="-5">
                <a:latin typeface="Arial MT"/>
                <a:cs typeface="Arial MT"/>
              </a:rPr>
              <a:t>the accumulation of </a:t>
            </a:r>
            <a:r>
              <a:rPr dirty="0" sz="1800">
                <a:latin typeface="Arial MT"/>
                <a:cs typeface="Arial MT"/>
              </a:rPr>
              <a:t>charge </a:t>
            </a:r>
            <a:r>
              <a:rPr dirty="0" sz="1800" spc="-5">
                <a:latin typeface="Arial MT"/>
                <a:cs typeface="Arial MT"/>
              </a:rPr>
              <a:t>in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op-amp.</a:t>
            </a:r>
            <a:endParaRPr sz="1800">
              <a:latin typeface="Arial MT"/>
              <a:cs typeface="Arial MT"/>
            </a:endParaRPr>
          </a:p>
          <a:p>
            <a:pPr marL="379095" marR="27305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This is not an accurate </a:t>
            </a:r>
            <a:r>
              <a:rPr dirty="0" sz="1800">
                <a:latin typeface="Arial MT"/>
                <a:cs typeface="Arial MT"/>
              </a:rPr>
              <a:t>representation </a:t>
            </a:r>
            <a:r>
              <a:rPr dirty="0" sz="1800" spc="-5">
                <a:latin typeface="Arial MT"/>
                <a:cs typeface="Arial MT"/>
              </a:rPr>
              <a:t>of the inside of an op-amp, but it is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model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how an op-amp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works!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0737" y="1152475"/>
            <a:ext cx="4952999" cy="1381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700" y="256997"/>
            <a:ext cx="916940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516505" algn="l"/>
                <a:tab pos="9156065" algn="l"/>
              </a:tabLst>
            </a:pPr>
            <a:r>
              <a:rPr dirty="0" sz="280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Schottky</a:t>
            </a:r>
            <a:r>
              <a:rPr dirty="0" sz="2800" spc="-25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TTL,</a:t>
            </a:r>
            <a:r>
              <a:rPr dirty="0" sz="2800" spc="1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74S</a:t>
            </a:r>
            <a:r>
              <a:rPr dirty="0" sz="2800" spc="-30" b="1">
                <a:latin typeface="Arial"/>
                <a:cs typeface="Arial"/>
              </a:rPr>
              <a:t> </a:t>
            </a:r>
            <a:r>
              <a:rPr dirty="0" sz="2800" spc="5" b="1">
                <a:latin typeface="Arial"/>
                <a:cs typeface="Arial"/>
              </a:rPr>
              <a:t>series	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1411300"/>
            <a:ext cx="7795895" cy="339407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356870" marR="5080" indent="-344805">
              <a:lnSpc>
                <a:spcPts val="2810"/>
              </a:lnSpc>
              <a:spcBef>
                <a:spcPts val="44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10">
                <a:latin typeface="Microsoft Sans Serif"/>
                <a:cs typeface="Microsoft Sans Serif"/>
              </a:rPr>
              <a:t>Circuit</a:t>
            </a:r>
            <a:r>
              <a:rPr dirty="0" sz="2600" spc="3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also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uses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smaller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resistor</a:t>
            </a:r>
            <a:r>
              <a:rPr dirty="0" sz="2600" spc="6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values</a:t>
            </a:r>
            <a:r>
              <a:rPr dirty="0" sz="2600" spc="10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to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improve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switching</a:t>
            </a:r>
            <a:r>
              <a:rPr dirty="0" sz="2600" spc="6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times</a:t>
            </a:r>
            <a:endParaRPr sz="26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27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10">
                <a:latin typeface="Microsoft Sans Serif"/>
                <a:cs typeface="Microsoft Sans Serif"/>
              </a:rPr>
              <a:t>Improves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circuit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average</a:t>
            </a:r>
            <a:r>
              <a:rPr dirty="0" sz="2600" spc="114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power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dissipation</a:t>
            </a:r>
            <a:r>
              <a:rPr dirty="0" sz="2600" spc="9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to</a:t>
            </a:r>
            <a:endParaRPr sz="26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315"/>
              </a:spcBef>
            </a:pPr>
            <a:r>
              <a:rPr dirty="0" sz="2600" spc="-10" b="1">
                <a:latin typeface="Arial"/>
                <a:cs typeface="Arial"/>
              </a:rPr>
              <a:t>20</a:t>
            </a:r>
            <a:r>
              <a:rPr dirty="0" sz="2600" spc="-25" b="1">
                <a:latin typeface="Arial"/>
                <a:cs typeface="Arial"/>
              </a:rPr>
              <a:t> </a:t>
            </a:r>
            <a:r>
              <a:rPr dirty="0" sz="2600" spc="-15" b="1">
                <a:latin typeface="Arial"/>
                <a:cs typeface="Arial"/>
              </a:rPr>
              <a:t>mW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600" spc="-5" b="1">
                <a:latin typeface="Arial"/>
                <a:cs typeface="Arial"/>
              </a:rPr>
              <a:t>NOTE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2600" spc="-15">
                <a:latin typeface="Microsoft Sans Serif"/>
                <a:cs typeface="Microsoft Sans Serif"/>
              </a:rPr>
              <a:t>All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transistor</a:t>
            </a:r>
            <a:r>
              <a:rPr dirty="0" sz="2600" spc="6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are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Schottky</a:t>
            </a:r>
            <a:r>
              <a:rPr dirty="0" sz="2600" spc="3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Transistors.</a:t>
            </a:r>
            <a:endParaRPr sz="26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31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10">
                <a:latin typeface="Microsoft Sans Serif"/>
                <a:cs typeface="Microsoft Sans Serif"/>
              </a:rPr>
              <a:t>Q4</a:t>
            </a:r>
            <a:r>
              <a:rPr dirty="0" sz="2600" spc="2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is</a:t>
            </a:r>
            <a:r>
              <a:rPr dirty="0" sz="2600" spc="3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not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required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to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be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35">
                <a:latin typeface="Microsoft Sans Serif"/>
                <a:cs typeface="Microsoft Sans Serif"/>
              </a:rPr>
              <a:t>Schottky,</a:t>
            </a:r>
            <a:r>
              <a:rPr dirty="0" sz="2600" spc="120">
                <a:latin typeface="Microsoft Sans Serif"/>
                <a:cs typeface="Microsoft Sans Serif"/>
              </a:rPr>
              <a:t> </a:t>
            </a:r>
            <a:r>
              <a:rPr dirty="0" sz="2600" spc="-20">
                <a:latin typeface="Microsoft Sans Serif"/>
                <a:cs typeface="Microsoft Sans Serif"/>
              </a:rPr>
              <a:t>why?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6083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Why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Negative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Feedback?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49" y="2591058"/>
            <a:ext cx="5056505" cy="210693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298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If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suddenly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increases</a:t>
            </a:r>
            <a:endParaRPr sz="1800">
              <a:latin typeface="Arial"/>
              <a:cs typeface="Arial"/>
            </a:endParaRPr>
          </a:p>
          <a:p>
            <a:pPr lvl="1" marL="8870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O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baseline="-33950" sz="1350">
                <a:latin typeface="Arial MT"/>
                <a:cs typeface="Arial MT"/>
              </a:rPr>
              <a:t>OL</a:t>
            </a:r>
            <a:r>
              <a:rPr dirty="0" sz="1400">
                <a:latin typeface="Arial MT"/>
                <a:cs typeface="Arial MT"/>
              </a:rPr>
              <a:t>(V</a:t>
            </a:r>
            <a:r>
              <a:rPr dirty="0" baseline="-33950" sz="1350">
                <a:latin typeface="Arial MT"/>
                <a:cs typeface="Arial MT"/>
              </a:rPr>
              <a:t>i</a:t>
            </a:r>
            <a:r>
              <a:rPr dirty="0" sz="1400">
                <a:latin typeface="Arial MT"/>
                <a:cs typeface="Arial MT"/>
              </a:rPr>
              <a:t>-V</a:t>
            </a:r>
            <a:r>
              <a:rPr dirty="0" baseline="-33950" sz="1350">
                <a:latin typeface="Arial MT"/>
                <a:cs typeface="Arial MT"/>
              </a:rPr>
              <a:t>-</a:t>
            </a:r>
            <a:r>
              <a:rPr dirty="0" sz="1400">
                <a:latin typeface="Arial MT"/>
                <a:cs typeface="Arial MT"/>
              </a:rPr>
              <a:t>)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increases</a:t>
            </a:r>
            <a:endParaRPr sz="14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Current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flows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into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capacitor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(charges)</a:t>
            </a:r>
            <a:endParaRPr sz="18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O</a:t>
            </a:r>
            <a:r>
              <a:rPr dirty="0" baseline="-32407" sz="1800" spc="20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gradually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increases</a:t>
            </a:r>
            <a:endParaRPr sz="1800">
              <a:latin typeface="Arial MT"/>
              <a:cs typeface="Arial MT"/>
            </a:endParaRPr>
          </a:p>
          <a:p>
            <a:pPr lvl="1" marL="8870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difference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(V</a:t>
            </a:r>
            <a:r>
              <a:rPr dirty="0" baseline="-33950" sz="1350">
                <a:latin typeface="Arial MT"/>
                <a:cs typeface="Arial MT"/>
              </a:rPr>
              <a:t>+</a:t>
            </a:r>
            <a:r>
              <a:rPr dirty="0" sz="1400">
                <a:latin typeface="Arial MT"/>
                <a:cs typeface="Arial MT"/>
              </a:rPr>
              <a:t>-V</a:t>
            </a:r>
            <a:r>
              <a:rPr dirty="0" baseline="-33950" sz="1350">
                <a:latin typeface="Arial MT"/>
                <a:cs typeface="Arial MT"/>
              </a:rPr>
              <a:t>-</a:t>
            </a:r>
            <a:r>
              <a:rPr dirty="0" sz="1400">
                <a:latin typeface="Arial MT"/>
                <a:cs typeface="Arial MT"/>
              </a:rPr>
              <a:t>)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decreases</a:t>
            </a:r>
            <a:endParaRPr sz="1400">
              <a:latin typeface="Arial MT"/>
              <a:cs typeface="Arial MT"/>
            </a:endParaRPr>
          </a:p>
          <a:p>
            <a:pPr marL="429895" marR="68580" indent="-367030">
              <a:lnSpc>
                <a:spcPts val="2480"/>
              </a:lnSpc>
              <a:spcBef>
                <a:spcPts val="30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Less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flows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V</a:t>
            </a:r>
            <a:r>
              <a:rPr dirty="0" baseline="-32407" sz="1800" spc="15">
                <a:latin typeface="Arial MT"/>
                <a:cs typeface="Arial MT"/>
              </a:rPr>
              <a:t>O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approaches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final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equal 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V</a:t>
            </a:r>
            <a:r>
              <a:rPr dirty="0" baseline="-32407" sz="1800" spc="7">
                <a:latin typeface="Arial MT"/>
                <a:cs typeface="Arial MT"/>
              </a:rPr>
              <a:t>i</a:t>
            </a:r>
            <a:endParaRPr baseline="-32407"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5841" y="1152475"/>
            <a:ext cx="4952999" cy="1381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6650" y="3205862"/>
            <a:ext cx="3124199" cy="9620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83300" y="1608506"/>
            <a:ext cx="2032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660000"/>
                </a:solidFill>
                <a:latin typeface="Arial"/>
                <a:cs typeface="Arial"/>
              </a:rPr>
              <a:t>Negative</a:t>
            </a:r>
            <a:r>
              <a:rPr dirty="0" sz="1800" spc="-80" b="1">
                <a:solidFill>
                  <a:srgbClr val="66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660000"/>
                </a:solidFill>
                <a:latin typeface="Arial"/>
                <a:cs typeface="Arial"/>
              </a:rPr>
              <a:t>feedback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6083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Why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Negative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Feedback?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49" y="2591058"/>
            <a:ext cx="5177155" cy="210693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298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If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suddenly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decreases</a:t>
            </a:r>
            <a:endParaRPr sz="1800">
              <a:latin typeface="Arial"/>
              <a:cs typeface="Arial"/>
            </a:endParaRPr>
          </a:p>
          <a:p>
            <a:pPr lvl="1" marL="8870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O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baseline="-33950" sz="1350">
                <a:latin typeface="Arial MT"/>
                <a:cs typeface="Arial MT"/>
              </a:rPr>
              <a:t>OL</a:t>
            </a:r>
            <a:r>
              <a:rPr dirty="0" sz="1400">
                <a:latin typeface="Arial MT"/>
                <a:cs typeface="Arial MT"/>
              </a:rPr>
              <a:t>(V</a:t>
            </a:r>
            <a:r>
              <a:rPr dirty="0" baseline="-33950" sz="1350">
                <a:latin typeface="Arial MT"/>
                <a:cs typeface="Arial MT"/>
              </a:rPr>
              <a:t>i</a:t>
            </a:r>
            <a:r>
              <a:rPr dirty="0" sz="1400">
                <a:latin typeface="Arial MT"/>
                <a:cs typeface="Arial MT"/>
              </a:rPr>
              <a:t>-V</a:t>
            </a:r>
            <a:r>
              <a:rPr dirty="0" baseline="-33950" sz="1350">
                <a:latin typeface="Arial MT"/>
                <a:cs typeface="Arial MT"/>
              </a:rPr>
              <a:t>-</a:t>
            </a:r>
            <a:r>
              <a:rPr dirty="0" sz="1400">
                <a:latin typeface="Arial MT"/>
                <a:cs typeface="Arial MT"/>
              </a:rPr>
              <a:t>)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decreases</a:t>
            </a:r>
            <a:endParaRPr sz="14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Current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flows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capacitor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(discharges)</a:t>
            </a:r>
            <a:endParaRPr sz="18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O</a:t>
            </a:r>
            <a:r>
              <a:rPr dirty="0" baseline="-32407" sz="1800" spc="20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gradually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decreases</a:t>
            </a:r>
            <a:endParaRPr sz="1800">
              <a:latin typeface="Arial MT"/>
              <a:cs typeface="Arial MT"/>
            </a:endParaRPr>
          </a:p>
          <a:p>
            <a:pPr lvl="1" marL="8870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difference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|V</a:t>
            </a:r>
            <a:r>
              <a:rPr dirty="0" baseline="-33950" sz="1350">
                <a:latin typeface="Arial MT"/>
                <a:cs typeface="Arial MT"/>
              </a:rPr>
              <a:t>+</a:t>
            </a:r>
            <a:r>
              <a:rPr dirty="0" sz="1400">
                <a:latin typeface="Arial MT"/>
                <a:cs typeface="Arial MT"/>
              </a:rPr>
              <a:t>-V</a:t>
            </a:r>
            <a:r>
              <a:rPr dirty="0" baseline="-33950" sz="1350">
                <a:latin typeface="Arial MT"/>
                <a:cs typeface="Arial MT"/>
              </a:rPr>
              <a:t>-</a:t>
            </a:r>
            <a:r>
              <a:rPr dirty="0" sz="1400">
                <a:latin typeface="Arial MT"/>
                <a:cs typeface="Arial MT"/>
              </a:rPr>
              <a:t>|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decreases</a:t>
            </a:r>
            <a:endParaRPr sz="1400">
              <a:latin typeface="Arial MT"/>
              <a:cs typeface="Arial MT"/>
            </a:endParaRPr>
          </a:p>
          <a:p>
            <a:pPr marL="429895" marR="188595" indent="-367030">
              <a:lnSpc>
                <a:spcPts val="2480"/>
              </a:lnSpc>
              <a:spcBef>
                <a:spcPts val="30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Less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flows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V</a:t>
            </a:r>
            <a:r>
              <a:rPr dirty="0" baseline="-32407" sz="1800" spc="15">
                <a:latin typeface="Arial MT"/>
                <a:cs typeface="Arial MT"/>
              </a:rPr>
              <a:t>O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approaches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final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equal 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V</a:t>
            </a:r>
            <a:r>
              <a:rPr dirty="0" baseline="-32407" sz="1800" spc="7">
                <a:latin typeface="Arial MT"/>
                <a:cs typeface="Arial MT"/>
              </a:rPr>
              <a:t>i</a:t>
            </a:r>
            <a:endParaRPr baseline="-32407"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1729" y="1207808"/>
            <a:ext cx="4953000" cy="1304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9900" y="3034412"/>
            <a:ext cx="3124199" cy="12953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83300" y="1608506"/>
            <a:ext cx="2032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660000"/>
                </a:solidFill>
                <a:latin typeface="Arial"/>
                <a:cs typeface="Arial"/>
              </a:rPr>
              <a:t>Negative</a:t>
            </a:r>
            <a:r>
              <a:rPr dirty="0" sz="1800" spc="-80" b="1">
                <a:solidFill>
                  <a:srgbClr val="66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660000"/>
                </a:solidFill>
                <a:latin typeface="Arial"/>
                <a:cs typeface="Arial"/>
              </a:rPr>
              <a:t>feedback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9900" y="3038450"/>
            <a:ext cx="3124199" cy="1228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6150" y="1108912"/>
            <a:ext cx="4648199" cy="18383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6083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Why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Negative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Feedback?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7149" y="2591058"/>
            <a:ext cx="5151755" cy="154495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171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If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suddenly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increases</a:t>
            </a:r>
            <a:endParaRPr sz="1800">
              <a:latin typeface="Arial"/>
              <a:cs typeface="Arial"/>
            </a:endParaRPr>
          </a:p>
          <a:p>
            <a:pPr lvl="1" marL="8743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O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baseline="-33950" sz="1350">
                <a:latin typeface="Arial MT"/>
                <a:cs typeface="Arial MT"/>
              </a:rPr>
              <a:t>OL</a:t>
            </a:r>
            <a:r>
              <a:rPr dirty="0" sz="1400">
                <a:latin typeface="Arial MT"/>
                <a:cs typeface="Arial MT"/>
              </a:rPr>
              <a:t>(V</a:t>
            </a:r>
            <a:r>
              <a:rPr dirty="0" baseline="-33950" sz="1350">
                <a:latin typeface="Arial MT"/>
                <a:cs typeface="Arial MT"/>
              </a:rPr>
              <a:t>+</a:t>
            </a:r>
            <a:r>
              <a:rPr dirty="0" sz="1400">
                <a:latin typeface="Arial MT"/>
                <a:cs typeface="Arial MT"/>
              </a:rPr>
              <a:t>-V</a:t>
            </a:r>
            <a:r>
              <a:rPr dirty="0" baseline="-33950" sz="1350">
                <a:latin typeface="Arial MT"/>
                <a:cs typeface="Arial MT"/>
              </a:rPr>
              <a:t>i</a:t>
            </a:r>
            <a:r>
              <a:rPr dirty="0" sz="1400">
                <a:latin typeface="Arial MT"/>
                <a:cs typeface="Arial MT"/>
              </a:rPr>
              <a:t>)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decreases</a:t>
            </a:r>
            <a:endParaRPr sz="14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Current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flows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capacitor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(discharges)</a:t>
            </a:r>
            <a:endParaRPr sz="18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O</a:t>
            </a:r>
            <a:r>
              <a:rPr dirty="0" baseline="-32407" sz="1800" spc="20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gradually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decreases</a:t>
            </a:r>
            <a:endParaRPr sz="18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difference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(V</a:t>
            </a:r>
            <a:r>
              <a:rPr dirty="0" baseline="-32407" sz="1800">
                <a:latin typeface="Arial MT"/>
                <a:cs typeface="Arial MT"/>
              </a:rPr>
              <a:t>+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)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increases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3300" y="1608506"/>
            <a:ext cx="1953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660000"/>
                </a:solidFill>
                <a:latin typeface="Arial"/>
                <a:cs typeface="Arial"/>
              </a:rPr>
              <a:t>Positive</a:t>
            </a:r>
            <a:r>
              <a:rPr dirty="0" sz="1800" spc="-90" b="1">
                <a:solidFill>
                  <a:srgbClr val="66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660000"/>
                </a:solidFill>
                <a:latin typeface="Arial"/>
                <a:cs typeface="Arial"/>
              </a:rPr>
              <a:t>feedback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6083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Why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Negative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Feedback?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149" y="2591058"/>
            <a:ext cx="4970780" cy="205930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171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If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suddenly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decreases</a:t>
            </a:r>
            <a:endParaRPr sz="1800">
              <a:latin typeface="Arial"/>
              <a:cs typeface="Arial"/>
            </a:endParaRPr>
          </a:p>
          <a:p>
            <a:pPr lvl="1" marL="8743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O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baseline="-33950" sz="1350">
                <a:latin typeface="Arial MT"/>
                <a:cs typeface="Arial MT"/>
              </a:rPr>
              <a:t>OL</a:t>
            </a:r>
            <a:r>
              <a:rPr dirty="0" sz="1400">
                <a:latin typeface="Arial MT"/>
                <a:cs typeface="Arial MT"/>
              </a:rPr>
              <a:t>(V</a:t>
            </a:r>
            <a:r>
              <a:rPr dirty="0" baseline="-33950" sz="1350">
                <a:latin typeface="Arial MT"/>
                <a:cs typeface="Arial MT"/>
              </a:rPr>
              <a:t>+</a:t>
            </a:r>
            <a:r>
              <a:rPr dirty="0" sz="1400">
                <a:latin typeface="Arial MT"/>
                <a:cs typeface="Arial MT"/>
              </a:rPr>
              <a:t>-V</a:t>
            </a:r>
            <a:r>
              <a:rPr dirty="0" baseline="-33950" sz="1350">
                <a:latin typeface="Arial MT"/>
                <a:cs typeface="Arial MT"/>
              </a:rPr>
              <a:t>i</a:t>
            </a:r>
            <a:r>
              <a:rPr dirty="0" sz="1400">
                <a:latin typeface="Arial MT"/>
                <a:cs typeface="Arial MT"/>
              </a:rPr>
              <a:t>)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increases</a:t>
            </a:r>
            <a:endParaRPr sz="14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Current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flows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capacitor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(charges)</a:t>
            </a:r>
            <a:endParaRPr sz="18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O</a:t>
            </a:r>
            <a:r>
              <a:rPr dirty="0" baseline="-32407" sz="1800" spc="20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gradually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increases</a:t>
            </a:r>
            <a:endParaRPr sz="18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difference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(V</a:t>
            </a:r>
            <a:r>
              <a:rPr dirty="0" baseline="-32407" sz="1800">
                <a:latin typeface="Arial MT"/>
                <a:cs typeface="Arial MT"/>
              </a:rPr>
              <a:t>+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)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increases</a:t>
            </a:r>
            <a:endParaRPr sz="1800">
              <a:latin typeface="Arial MT"/>
              <a:cs typeface="Arial MT"/>
            </a:endParaRPr>
          </a:p>
          <a:p>
            <a:pPr marL="229870">
              <a:lnSpc>
                <a:spcPct val="100000"/>
              </a:lnSpc>
              <a:spcBef>
                <a:spcPts val="1889"/>
              </a:spcBef>
            </a:pPr>
            <a:r>
              <a:rPr dirty="0" sz="1800" spc="-5" b="1">
                <a:solidFill>
                  <a:srgbClr val="990000"/>
                </a:solidFill>
                <a:latin typeface="Arial"/>
                <a:cs typeface="Arial"/>
              </a:rPr>
              <a:t>Positive</a:t>
            </a:r>
            <a:r>
              <a:rPr dirty="0" sz="1800" spc="-2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990000"/>
                </a:solidFill>
                <a:latin typeface="Arial"/>
                <a:cs typeface="Arial"/>
              </a:rPr>
              <a:t>feedback</a:t>
            </a:r>
            <a:r>
              <a:rPr dirty="0" sz="1800" spc="-1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990000"/>
                </a:solidFill>
                <a:latin typeface="Arial"/>
                <a:cs typeface="Arial"/>
              </a:rPr>
              <a:t>of</a:t>
            </a:r>
            <a:r>
              <a:rPr dirty="0" sz="1800" spc="-1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990000"/>
                </a:solidFill>
                <a:latin typeface="Arial"/>
                <a:cs typeface="Arial"/>
              </a:rPr>
              <a:t>an</a:t>
            </a:r>
            <a:r>
              <a:rPr dirty="0" sz="1800" spc="-1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990000"/>
                </a:solidFill>
                <a:latin typeface="Arial"/>
                <a:cs typeface="Arial"/>
              </a:rPr>
              <a:t>op-amp</a:t>
            </a:r>
            <a:r>
              <a:rPr dirty="0" sz="1800" spc="-1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990000"/>
                </a:solidFill>
                <a:latin typeface="Arial"/>
                <a:cs typeface="Arial"/>
              </a:rPr>
              <a:t>is</a:t>
            </a:r>
            <a:r>
              <a:rPr dirty="0" sz="1800" spc="-15" b="1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990000"/>
                </a:solidFill>
                <a:latin typeface="Arial"/>
                <a:cs typeface="Arial"/>
              </a:rPr>
              <a:t>unstable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3300" y="1608506"/>
            <a:ext cx="1953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660000"/>
                </a:solidFill>
                <a:latin typeface="Arial"/>
                <a:cs typeface="Arial"/>
              </a:rPr>
              <a:t>Positive</a:t>
            </a:r>
            <a:r>
              <a:rPr dirty="0" sz="1800" spc="-90" b="1">
                <a:solidFill>
                  <a:srgbClr val="66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660000"/>
                </a:solidFill>
                <a:latin typeface="Arial"/>
                <a:cs typeface="Arial"/>
              </a:rPr>
              <a:t>feedback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8333" y="1116633"/>
            <a:ext cx="4648199" cy="1800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3845" y="3003205"/>
            <a:ext cx="3207460" cy="13005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3795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Inverting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49" y="1360930"/>
            <a:ext cx="4855845" cy="293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9895" indent="-36703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in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applied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</a:t>
            </a:r>
            <a:r>
              <a:rPr dirty="0" baseline="-32407" sz="1800" spc="7">
                <a:latin typeface="Arial MT"/>
                <a:cs typeface="Arial MT"/>
              </a:rPr>
              <a:t>a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id</a:t>
            </a:r>
            <a:endParaRPr baseline="-32407"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95959"/>
              </a:buClr>
              <a:buFont typeface="Arial MT"/>
              <a:buChar char="●"/>
            </a:pPr>
            <a:endParaRPr sz="24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Key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assumptions:</a:t>
            </a:r>
            <a:endParaRPr sz="1800">
              <a:latin typeface="Arial MT"/>
              <a:cs typeface="Arial MT"/>
            </a:endParaRPr>
          </a:p>
          <a:p>
            <a:pPr lvl="1" marL="887094" marR="213995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 spc="-5">
                <a:latin typeface="Arial MT"/>
                <a:cs typeface="Arial MT"/>
              </a:rPr>
              <a:t>if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 spc="-5" b="1">
                <a:latin typeface="Arial"/>
                <a:cs typeface="Arial"/>
              </a:rPr>
              <a:t>not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saturated</a:t>
            </a:r>
            <a:r>
              <a:rPr dirty="0" sz="1400" spc="-5">
                <a:latin typeface="Arial MT"/>
                <a:cs typeface="Arial MT"/>
              </a:rPr>
              <a:t>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id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must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nearly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0v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(less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than 110µv)</a:t>
            </a:r>
            <a:endParaRPr sz="1400">
              <a:latin typeface="Arial MT"/>
              <a:cs typeface="Arial MT"/>
            </a:endParaRPr>
          </a:p>
          <a:p>
            <a:pPr lvl="1" marL="936625" marR="634365" indent="-385445">
              <a:lnSpc>
                <a:spcPct val="124500"/>
              </a:lnSpc>
              <a:spcBef>
                <a:spcPts val="245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 spc="-5">
                <a:latin typeface="Arial MT"/>
                <a:cs typeface="Arial MT"/>
              </a:rPr>
              <a:t>if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id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summing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must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0v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(virtual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ground)</a:t>
            </a:r>
            <a:endParaRPr sz="1400">
              <a:latin typeface="Arial MT"/>
              <a:cs typeface="Arial MT"/>
            </a:endParaRPr>
          </a:p>
          <a:p>
            <a:pPr lvl="1" marL="8870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 spc="-5">
                <a:latin typeface="Arial MT"/>
                <a:cs typeface="Arial MT"/>
              </a:rPr>
              <a:t>No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flows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op-amp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(typically,</a:t>
            </a:r>
            <a:endParaRPr sz="1400">
              <a:latin typeface="Arial MT"/>
              <a:cs typeface="Arial MT"/>
            </a:endParaRPr>
          </a:p>
          <a:p>
            <a:pPr marL="887094" marR="178435">
              <a:lnSpc>
                <a:spcPct val="124500"/>
              </a:lnSpc>
              <a:spcBef>
                <a:spcPts val="380"/>
              </a:spcBef>
            </a:pPr>
            <a:r>
              <a:rPr dirty="0" sz="1400" spc="-5">
                <a:latin typeface="Arial MT"/>
                <a:cs typeface="Arial MT"/>
              </a:rPr>
              <a:t>input </a:t>
            </a:r>
            <a:r>
              <a:rPr dirty="0" sz="1400">
                <a:latin typeface="Arial MT"/>
                <a:cs typeface="Arial MT"/>
              </a:rPr>
              <a:t>resistance </a:t>
            </a:r>
            <a:r>
              <a:rPr dirty="0" sz="1400" spc="-5">
                <a:latin typeface="Arial MT"/>
                <a:cs typeface="Arial MT"/>
              </a:rPr>
              <a:t>of op-amp pins are greater than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1MΩ)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56725" y="797944"/>
            <a:ext cx="3057525" cy="3779520"/>
            <a:chOff x="5756725" y="797944"/>
            <a:chExt cx="3057525" cy="3779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6725" y="797944"/>
              <a:ext cx="2931974" cy="19980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2925" y="2824475"/>
              <a:ext cx="2981324" cy="17525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87950" y="926624"/>
              <a:ext cx="462915" cy="565785"/>
            </a:xfrm>
            <a:custGeom>
              <a:avLst/>
              <a:gdLst/>
              <a:ahLst/>
              <a:cxnLst/>
              <a:rect l="l" t="t" r="r" b="b"/>
              <a:pathLst>
                <a:path w="462915" h="565785">
                  <a:moveTo>
                    <a:pt x="0" y="0"/>
                  </a:moveTo>
                  <a:lnTo>
                    <a:pt x="462811" y="565543"/>
                  </a:lnTo>
                </a:path>
              </a:pathLst>
            </a:custGeom>
            <a:ln w="19049">
              <a:solidFill>
                <a:srgbClr val="66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6886" y="1462716"/>
              <a:ext cx="98151" cy="1058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982149" y="667837"/>
            <a:ext cx="13068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660000"/>
                </a:solidFill>
                <a:latin typeface="Arial"/>
                <a:cs typeface="Arial"/>
              </a:rPr>
              <a:t>Summing</a:t>
            </a:r>
            <a:r>
              <a:rPr dirty="0" sz="1400" spc="-80" b="1">
                <a:solidFill>
                  <a:srgbClr val="66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660000"/>
                </a:solidFill>
                <a:latin typeface="Arial"/>
                <a:cs typeface="Arial"/>
              </a:rPr>
              <a:t>node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72025" y="1216355"/>
            <a:ext cx="7731759" cy="2671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OL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MS PGothic"/>
                <a:cs typeface="MS PGothic"/>
              </a:rPr>
              <a:t>≅</a:t>
            </a:r>
            <a:r>
              <a:rPr dirty="0" sz="1800" spc="-55">
                <a:latin typeface="MS PGothic"/>
                <a:cs typeface="MS PGothic"/>
              </a:rPr>
              <a:t> </a:t>
            </a:r>
            <a:r>
              <a:rPr dirty="0" sz="1800" spc="-5">
                <a:latin typeface="Arial MT"/>
                <a:cs typeface="Arial MT"/>
              </a:rPr>
              <a:t>100,000,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ratio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R</a:t>
            </a:r>
            <a:r>
              <a:rPr dirty="0" baseline="-32407" sz="1800" spc="15">
                <a:latin typeface="Arial MT"/>
                <a:cs typeface="Arial MT"/>
              </a:rPr>
              <a:t>a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(R</a:t>
            </a:r>
            <a:r>
              <a:rPr dirty="0" baseline="-32407" sz="180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+R</a:t>
            </a:r>
            <a:r>
              <a:rPr dirty="0" baseline="-32407" sz="1800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)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less than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0.001.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Then:</a:t>
            </a:r>
            <a:endParaRPr sz="1800">
              <a:latin typeface="Arial MT"/>
              <a:cs typeface="Arial MT"/>
            </a:endParaRPr>
          </a:p>
          <a:p>
            <a:pPr algn="ctr" marL="668655">
              <a:lnSpc>
                <a:spcPct val="100000"/>
              </a:lnSpc>
              <a:spcBef>
                <a:spcPts val="1889"/>
              </a:spcBef>
            </a:pP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out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>
                <a:latin typeface="MS PGothic"/>
                <a:cs typeface="MS PGothic"/>
              </a:rPr>
              <a:t>≅</a:t>
            </a:r>
            <a:r>
              <a:rPr dirty="0" sz="1800" spc="-60">
                <a:latin typeface="MS PGothic"/>
                <a:cs typeface="MS PGothic"/>
              </a:rPr>
              <a:t> 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(R</a:t>
            </a:r>
            <a:r>
              <a:rPr dirty="0" baseline="-32407" sz="1800">
                <a:latin typeface="Arial MT"/>
                <a:cs typeface="Arial MT"/>
              </a:rPr>
              <a:t>b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)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*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in</a:t>
            </a:r>
            <a:endParaRPr baseline="-32407" sz="1800">
              <a:latin typeface="Arial MT"/>
              <a:cs typeface="Arial MT"/>
            </a:endParaRPr>
          </a:p>
          <a:p>
            <a:pPr marL="25400" marR="17780">
              <a:lnSpc>
                <a:spcPct val="114599"/>
              </a:lnSpc>
              <a:spcBef>
                <a:spcPts val="1575"/>
              </a:spcBef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relation </a:t>
            </a:r>
            <a:r>
              <a:rPr dirty="0" sz="1800" spc="-5">
                <a:latin typeface="Arial MT"/>
                <a:cs typeface="Arial MT"/>
              </a:rPr>
              <a:t>between the input and the output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is almost independent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Open-Loop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</a:t>
            </a:r>
            <a:r>
              <a:rPr dirty="0" baseline="-32407" sz="1800" spc="7">
                <a:latin typeface="Arial MT"/>
                <a:cs typeface="Arial MT"/>
              </a:rPr>
              <a:t>OL</a:t>
            </a:r>
            <a:r>
              <a:rPr dirty="0" baseline="-32407" sz="1800" spc="247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Op-Amp,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dependent only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 </a:t>
            </a:r>
            <a:r>
              <a:rPr dirty="0" sz="1800">
                <a:latin typeface="Arial MT"/>
                <a:cs typeface="Arial MT"/>
              </a:rPr>
              <a:t>resistor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ratio.</a:t>
            </a:r>
            <a:endParaRPr sz="1800">
              <a:latin typeface="Arial MT"/>
              <a:cs typeface="Arial MT"/>
            </a:endParaRPr>
          </a:p>
          <a:p>
            <a:pPr marL="25400">
              <a:lnSpc>
                <a:spcPct val="100000"/>
              </a:lnSpc>
              <a:spcBef>
                <a:spcPts val="1890"/>
              </a:spcBef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5" b="1">
                <a:latin typeface="Arial"/>
                <a:cs typeface="Arial"/>
              </a:rPr>
              <a:t>Closed-Loop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gain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A</a:t>
            </a:r>
            <a:r>
              <a:rPr dirty="0" baseline="-32407" sz="1800" spc="-7">
                <a:latin typeface="Arial MT"/>
                <a:cs typeface="Arial MT"/>
              </a:rPr>
              <a:t>CL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endParaRPr sz="1800">
              <a:latin typeface="Arial MT"/>
              <a:cs typeface="Arial MT"/>
            </a:endParaRPr>
          </a:p>
          <a:p>
            <a:pPr algn="ctr" marL="668655">
              <a:lnSpc>
                <a:spcPct val="100000"/>
              </a:lnSpc>
              <a:spcBef>
                <a:spcPts val="1890"/>
              </a:spcBef>
            </a:pPr>
            <a:r>
              <a:rPr dirty="0" sz="1800" spc="-5">
                <a:latin typeface="Arial MT"/>
                <a:cs typeface="Arial MT"/>
              </a:rPr>
              <a:t>A</a:t>
            </a:r>
            <a:r>
              <a:rPr dirty="0" baseline="-32407" sz="1800" spc="-7">
                <a:latin typeface="Arial MT"/>
                <a:cs typeface="Arial MT"/>
              </a:rPr>
              <a:t>CL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b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a</a:t>
            </a:r>
            <a:endParaRPr baseline="-32407"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3795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Inverting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542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Non-Inverting</a:t>
            </a:r>
            <a:r>
              <a:rPr dirty="0" u="none" sz="2800" spc="-4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849" y="1290200"/>
            <a:ext cx="4871085" cy="2662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4495" marR="27051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in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connected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V(+)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Op-Amp.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95959"/>
              </a:buClr>
              <a:buFont typeface="Arial MT"/>
              <a:buChar char="●"/>
            </a:pPr>
            <a:endParaRPr sz="2400">
              <a:latin typeface="Arial MT"/>
              <a:cs typeface="Arial MT"/>
            </a:endParaRPr>
          </a:p>
          <a:p>
            <a:pPr marL="404495" indent="-367030">
              <a:lnSpc>
                <a:spcPct val="100000"/>
              </a:lnSpc>
              <a:spcBef>
                <a:spcPts val="5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Key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assumptions:</a:t>
            </a:r>
            <a:endParaRPr sz="1800">
              <a:latin typeface="Arial MT"/>
              <a:cs typeface="Arial MT"/>
            </a:endParaRPr>
          </a:p>
          <a:p>
            <a:pPr lvl="1" marL="861694" marR="127635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61694" algn="l"/>
                <a:tab pos="862330" algn="l"/>
              </a:tabLst>
            </a:pPr>
            <a:r>
              <a:rPr dirty="0" sz="1400" spc="-5">
                <a:latin typeface="Arial MT"/>
                <a:cs typeface="Arial MT"/>
              </a:rPr>
              <a:t>if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op-amp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 spc="-5" b="1">
                <a:latin typeface="Arial"/>
                <a:cs typeface="Arial"/>
              </a:rPr>
              <a:t>not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saturated</a:t>
            </a:r>
            <a:r>
              <a:rPr dirty="0" sz="1400" spc="-5">
                <a:latin typeface="Arial MT"/>
                <a:cs typeface="Arial MT"/>
              </a:rPr>
              <a:t>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id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small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</a:t>
            </a:r>
            <a:r>
              <a:rPr dirty="0" sz="1400">
                <a:latin typeface="MS PGothic"/>
                <a:cs typeface="MS PGothic"/>
              </a:rPr>
              <a:t>≅ </a:t>
            </a:r>
            <a:r>
              <a:rPr dirty="0" sz="1400" spc="-409">
                <a:latin typeface="MS PGothic"/>
                <a:cs typeface="MS PGothic"/>
              </a:rPr>
              <a:t> </a:t>
            </a:r>
            <a:r>
              <a:rPr dirty="0" sz="1400" spc="-5">
                <a:latin typeface="Arial MT"/>
                <a:cs typeface="Arial MT"/>
              </a:rPr>
              <a:t>0v)</a:t>
            </a:r>
            <a:endParaRPr sz="1400">
              <a:latin typeface="Arial MT"/>
              <a:cs typeface="Arial MT"/>
            </a:endParaRPr>
          </a:p>
          <a:p>
            <a:pPr lvl="1" marL="8616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61694" algn="l"/>
                <a:tab pos="8623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summing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node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biased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equal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endParaRPr sz="1400">
              <a:latin typeface="Arial MT"/>
              <a:cs typeface="Arial MT"/>
            </a:endParaRPr>
          </a:p>
          <a:p>
            <a:pPr marL="861694">
              <a:lnSpc>
                <a:spcPts val="1555"/>
              </a:lnSpc>
              <a:spcBef>
                <a:spcPts val="935"/>
              </a:spcBef>
            </a:pPr>
            <a:r>
              <a:rPr dirty="0" baseline="19841" sz="2100">
                <a:latin typeface="Arial MT"/>
                <a:cs typeface="Arial MT"/>
              </a:rPr>
              <a:t>V</a:t>
            </a:r>
            <a:r>
              <a:rPr dirty="0" sz="900">
                <a:latin typeface="Arial MT"/>
                <a:cs typeface="Arial MT"/>
              </a:rPr>
              <a:t>in</a:t>
            </a:r>
            <a:endParaRPr sz="900">
              <a:latin typeface="Arial MT"/>
              <a:cs typeface="Arial MT"/>
            </a:endParaRPr>
          </a:p>
          <a:p>
            <a:pPr lvl="1" marL="861694" indent="-336550">
              <a:lnSpc>
                <a:spcPts val="1550"/>
              </a:lnSpc>
              <a:buClr>
                <a:srgbClr val="595959"/>
              </a:buClr>
              <a:buChar char="○"/>
              <a:tabLst>
                <a:tab pos="861694" algn="l"/>
                <a:tab pos="862330" algn="l"/>
              </a:tabLst>
            </a:pP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op-amp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zero.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9975" y="1371600"/>
            <a:ext cx="3200399" cy="2362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20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542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Non-Inverting</a:t>
            </a:r>
            <a:r>
              <a:rPr dirty="0" u="none" sz="2800" spc="-4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2025" y="1216355"/>
            <a:ext cx="5355590" cy="1842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large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Open-loop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(A</a:t>
            </a:r>
            <a:r>
              <a:rPr dirty="0" baseline="-32407" sz="1800" spc="15">
                <a:latin typeface="Arial MT"/>
                <a:cs typeface="Arial MT"/>
              </a:rPr>
              <a:t>OL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MS PGothic"/>
                <a:cs typeface="MS PGothic"/>
              </a:rPr>
              <a:t>≅</a:t>
            </a:r>
            <a:r>
              <a:rPr dirty="0" sz="1800" spc="-60">
                <a:latin typeface="MS PGothic"/>
                <a:cs typeface="MS PGothic"/>
              </a:rPr>
              <a:t> </a:t>
            </a:r>
            <a:r>
              <a:rPr dirty="0" sz="1800" spc="-5">
                <a:latin typeface="Arial MT"/>
                <a:cs typeface="Arial MT"/>
              </a:rPr>
              <a:t>100,000):</a:t>
            </a:r>
            <a:endParaRPr sz="1800">
              <a:latin typeface="Arial MT"/>
              <a:cs typeface="Arial MT"/>
            </a:endParaRPr>
          </a:p>
          <a:p>
            <a:pPr marL="25400" marR="17780" indent="3044825">
              <a:lnSpc>
                <a:spcPct val="187500"/>
              </a:lnSpc>
            </a:pP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out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 spc="-5">
                <a:latin typeface="MS PGothic"/>
                <a:cs typeface="MS PGothic"/>
              </a:rPr>
              <a:t>≅</a:t>
            </a:r>
            <a:r>
              <a:rPr dirty="0" sz="1800" spc="-5">
                <a:latin typeface="Arial MT"/>
                <a:cs typeface="Arial MT"/>
              </a:rPr>
              <a:t>[1+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(R</a:t>
            </a:r>
            <a:r>
              <a:rPr dirty="0" baseline="-32407" sz="1800">
                <a:latin typeface="Arial MT"/>
                <a:cs typeface="Arial MT"/>
              </a:rPr>
              <a:t>2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1</a:t>
            </a:r>
            <a:r>
              <a:rPr dirty="0" sz="1800">
                <a:latin typeface="Arial MT"/>
                <a:cs typeface="Arial MT"/>
              </a:rPr>
              <a:t>)]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*V</a:t>
            </a:r>
            <a:r>
              <a:rPr dirty="0" baseline="-32407" sz="1800" spc="-7">
                <a:latin typeface="Arial MT"/>
                <a:cs typeface="Arial MT"/>
              </a:rPr>
              <a:t>in </a:t>
            </a:r>
            <a:r>
              <a:rPr dirty="0" baseline="-32407" sz="1800" spc="-47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closed-loop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CL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this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5">
                <a:latin typeface="Arial MT"/>
                <a:cs typeface="Arial MT"/>
              </a:rPr>
              <a:t> is:</a:t>
            </a:r>
            <a:endParaRPr sz="1800">
              <a:latin typeface="Arial MT"/>
              <a:cs typeface="Arial MT"/>
            </a:endParaRPr>
          </a:p>
          <a:p>
            <a:pPr marL="3356610">
              <a:lnSpc>
                <a:spcPct val="100000"/>
              </a:lnSpc>
              <a:spcBef>
                <a:spcPts val="1889"/>
              </a:spcBef>
            </a:pPr>
            <a:r>
              <a:rPr dirty="0" sz="1800" spc="-5">
                <a:latin typeface="Arial MT"/>
                <a:cs typeface="Arial MT"/>
              </a:rPr>
              <a:t>A</a:t>
            </a:r>
            <a:r>
              <a:rPr dirty="0" baseline="-32407" sz="1800" spc="-7">
                <a:latin typeface="Arial MT"/>
                <a:cs typeface="Arial MT"/>
              </a:rPr>
              <a:t>CL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</a:t>
            </a:r>
            <a:r>
              <a:rPr dirty="0" baseline="-32407" sz="1800" spc="7">
                <a:latin typeface="Arial MT"/>
                <a:cs typeface="Arial MT"/>
              </a:rPr>
              <a:t>2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1</a:t>
            </a:r>
            <a:endParaRPr baseline="-32407"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6240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Choice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of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Resistors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156575" cy="2776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11430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gain of </a:t>
            </a:r>
            <a:r>
              <a:rPr dirty="0" sz="1800">
                <a:latin typeface="Arial MT"/>
                <a:cs typeface="Arial MT"/>
              </a:rPr>
              <a:t>closed-loop circuits </a:t>
            </a:r>
            <a:r>
              <a:rPr dirty="0" sz="1800" spc="-5">
                <a:latin typeface="Arial MT"/>
                <a:cs typeface="Arial MT"/>
              </a:rPr>
              <a:t>is based on the </a:t>
            </a:r>
            <a:r>
              <a:rPr dirty="0" sz="1800">
                <a:latin typeface="Arial MT"/>
                <a:cs typeface="Arial MT"/>
              </a:rPr>
              <a:t>ratio </a:t>
            </a:r>
            <a:r>
              <a:rPr dirty="0" sz="1800" spc="-5">
                <a:latin typeface="Arial MT"/>
                <a:cs typeface="Arial MT"/>
              </a:rPr>
              <a:t>of the </a:t>
            </a:r>
            <a:r>
              <a:rPr dirty="0" sz="1800">
                <a:latin typeface="Arial MT"/>
                <a:cs typeface="Arial MT"/>
              </a:rPr>
              <a:t>resistors </a:t>
            </a:r>
            <a:r>
              <a:rPr dirty="0" sz="1800" spc="-5">
                <a:latin typeface="Arial MT"/>
                <a:cs typeface="Arial MT"/>
              </a:rPr>
              <a:t>and not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their actual </a:t>
            </a:r>
            <a:r>
              <a:rPr dirty="0" sz="1800">
                <a:latin typeface="Arial MT"/>
                <a:cs typeface="Arial MT"/>
              </a:rPr>
              <a:t>values.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designer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choose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desired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practical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limits.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resistors</a:t>
            </a:r>
            <a:r>
              <a:rPr dirty="0" sz="1400" spc="-5">
                <a:latin typeface="Arial MT"/>
                <a:cs typeface="Arial MT"/>
              </a:rPr>
              <a:t> determine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drain 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effect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stray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capacitance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will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have.</a:t>
            </a:r>
            <a:endParaRPr sz="1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low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higher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Op-Amp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operation,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leads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excessive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dissipation.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self-heating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chip,</a:t>
            </a:r>
            <a:endParaRPr sz="1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an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increase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noise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parasitic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capacitances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leads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instability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oscillation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7224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Closed-loop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Circuits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149" y="1176350"/>
            <a:ext cx="8044815" cy="316865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417195" indent="-367030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Advantages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closed-loop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(inverting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non-inverting):</a:t>
            </a:r>
            <a:endParaRPr sz="1800">
              <a:latin typeface="Arial MT"/>
              <a:cs typeface="Arial MT"/>
            </a:endParaRPr>
          </a:p>
          <a:p>
            <a:pPr lvl="1" marL="874394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out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 dependant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OL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5">
                <a:latin typeface="Arial MT"/>
                <a:cs typeface="Arial MT"/>
              </a:rPr>
              <a:t> but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values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resistors.</a:t>
            </a:r>
            <a:endParaRPr sz="1800">
              <a:latin typeface="Arial MT"/>
              <a:cs typeface="Arial MT"/>
            </a:endParaRPr>
          </a:p>
          <a:p>
            <a:pPr lvl="1" marL="874394" marR="81280" indent="-367030">
              <a:lnSpc>
                <a:spcPct val="114599"/>
              </a:lnSpc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sz="1800" spc="-5">
                <a:latin typeface="Arial MT"/>
                <a:cs typeface="Arial MT"/>
              </a:rPr>
              <a:t>Resistors are </a:t>
            </a:r>
            <a:r>
              <a:rPr dirty="0" sz="1800">
                <a:latin typeface="Arial MT"/>
                <a:cs typeface="Arial MT"/>
              </a:rPr>
              <a:t>more stable, reliable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very </a:t>
            </a:r>
            <a:r>
              <a:rPr dirty="0" sz="1800" spc="-5">
                <a:latin typeface="Arial MT"/>
                <a:cs typeface="Arial MT"/>
              </a:rPr>
              <a:t>insensitive to temperature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OL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lvl="1" marL="874394" marR="348615" indent="-367030">
              <a:lnSpc>
                <a:spcPct val="114599"/>
              </a:lnSpc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sz="1800" spc="-5">
                <a:latin typeface="Arial MT"/>
                <a:cs typeface="Arial MT"/>
              </a:rPr>
              <a:t>It becomes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precision </a:t>
            </a:r>
            <a:r>
              <a:rPr dirty="0" sz="1800">
                <a:latin typeface="Arial MT"/>
                <a:cs typeface="Arial MT"/>
              </a:rPr>
              <a:t>circuit, </a:t>
            </a:r>
            <a:r>
              <a:rPr dirty="0" sz="1800" spc="-5">
                <a:latin typeface="Arial MT"/>
                <a:cs typeface="Arial MT"/>
              </a:rPr>
              <a:t>because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CL</a:t>
            </a:r>
            <a:r>
              <a:rPr dirty="0" sz="1800">
                <a:latin typeface="Arial MT"/>
                <a:cs typeface="Arial MT"/>
              </a:rPr>
              <a:t>is </a:t>
            </a:r>
            <a:r>
              <a:rPr dirty="0" sz="1800" spc="-5">
                <a:latin typeface="Arial MT"/>
                <a:cs typeface="Arial MT"/>
              </a:rPr>
              <a:t>dependant on passive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components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(resistors)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which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 </a:t>
            </a:r>
            <a:r>
              <a:rPr dirty="0" sz="1800">
                <a:latin typeface="Arial MT"/>
                <a:cs typeface="Arial MT"/>
              </a:rPr>
              <a:t>very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accurate.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95959"/>
              </a:buClr>
              <a:buFont typeface="Arial MT"/>
              <a:buChar char="○"/>
            </a:pPr>
            <a:endParaRPr sz="24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5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Disadvantage:</a:t>
            </a:r>
            <a:endParaRPr sz="1800">
              <a:latin typeface="Arial MT"/>
              <a:cs typeface="Arial MT"/>
            </a:endParaRPr>
          </a:p>
          <a:p>
            <a:pPr lvl="1" marL="874394" marR="562610" indent="-367030">
              <a:lnSpc>
                <a:spcPct val="114599"/>
              </a:lnSpc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sz="1800" spc="-5">
                <a:latin typeface="Arial MT"/>
                <a:cs typeface="Arial MT"/>
              </a:rPr>
              <a:t>Closed-Loop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CL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less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Open-Loop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A</a:t>
            </a:r>
            <a:r>
              <a:rPr dirty="0" baseline="-32407" sz="1800" spc="22">
                <a:latin typeface="Arial MT"/>
                <a:cs typeface="Arial MT"/>
              </a:rPr>
              <a:t>OL</a:t>
            </a:r>
            <a:r>
              <a:rPr dirty="0" sz="1800" spc="15">
                <a:latin typeface="Arial MT"/>
                <a:cs typeface="Arial MT"/>
              </a:rPr>
              <a:t>.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</a:t>
            </a:r>
            <a:r>
              <a:rPr dirty="0" baseline="-32407" sz="1800" spc="-7">
                <a:latin typeface="Arial MT"/>
                <a:cs typeface="Arial MT"/>
              </a:rPr>
              <a:t>CL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between </a:t>
            </a: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">
                <a:latin typeface="Arial MT"/>
                <a:cs typeface="Arial MT"/>
              </a:rPr>
              <a:t> 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1000.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700" y="244805"/>
            <a:ext cx="916940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63850" algn="l"/>
                <a:tab pos="9156065" algn="l"/>
              </a:tabLst>
            </a:pP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b="1">
                <a:latin typeface="Calibri"/>
                <a:cs typeface="Calibri"/>
              </a:rPr>
              <a:t>Schottky</a:t>
            </a:r>
            <a:r>
              <a:rPr dirty="0" sz="2800" spc="-95" b="1">
                <a:latin typeface="Calibri"/>
                <a:cs typeface="Calibri"/>
              </a:rPr>
              <a:t> </a:t>
            </a:r>
            <a:r>
              <a:rPr dirty="0" sz="2800" spc="15" b="1">
                <a:latin typeface="Calibri"/>
                <a:cs typeface="Calibri"/>
              </a:rPr>
              <a:t>TTL, </a:t>
            </a:r>
            <a:r>
              <a:rPr dirty="0" sz="2800" spc="-5" b="1">
                <a:latin typeface="Calibri"/>
                <a:cs typeface="Calibri"/>
              </a:rPr>
              <a:t>74S</a:t>
            </a:r>
            <a:r>
              <a:rPr dirty="0" sz="2800" spc="5" b="1">
                <a:latin typeface="Calibri"/>
                <a:cs typeface="Calibri"/>
              </a:rPr>
              <a:t> series	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47800" y="973200"/>
            <a:ext cx="6324600" cy="5580380"/>
            <a:chOff x="1447800" y="973200"/>
            <a:chExt cx="6324600" cy="5580380"/>
          </a:xfrm>
        </p:grpSpPr>
        <p:sp>
          <p:nvSpPr>
            <p:cNvPr id="8" name="object 8"/>
            <p:cNvSpPr/>
            <p:nvPr/>
          </p:nvSpPr>
          <p:spPr>
            <a:xfrm>
              <a:off x="1447800" y="973200"/>
              <a:ext cx="6324600" cy="5580380"/>
            </a:xfrm>
            <a:custGeom>
              <a:avLst/>
              <a:gdLst/>
              <a:ahLst/>
              <a:cxnLst/>
              <a:rect l="l" t="t" r="r" b="b"/>
              <a:pathLst>
                <a:path w="6324600" h="5580380">
                  <a:moveTo>
                    <a:pt x="6324600" y="0"/>
                  </a:moveTo>
                  <a:lnTo>
                    <a:pt x="0" y="0"/>
                  </a:lnTo>
                  <a:lnTo>
                    <a:pt x="0" y="5579999"/>
                  </a:lnTo>
                  <a:lnTo>
                    <a:pt x="6324600" y="5579999"/>
                  </a:lnTo>
                  <a:lnTo>
                    <a:pt x="6324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67024" y="3437238"/>
              <a:ext cx="624840" cy="0"/>
            </a:xfrm>
            <a:custGeom>
              <a:avLst/>
              <a:gdLst/>
              <a:ahLst/>
              <a:cxnLst/>
              <a:rect l="l" t="t" r="r" b="b"/>
              <a:pathLst>
                <a:path w="624839" h="0">
                  <a:moveTo>
                    <a:pt x="624424" y="0"/>
                  </a:moveTo>
                  <a:lnTo>
                    <a:pt x="0" y="0"/>
                  </a:lnTo>
                </a:path>
              </a:pathLst>
            </a:custGeom>
            <a:ln w="82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7852" y="3400009"/>
              <a:ext cx="74890" cy="731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70130" y="4091100"/>
              <a:ext cx="0" cy="652780"/>
            </a:xfrm>
            <a:custGeom>
              <a:avLst/>
              <a:gdLst/>
              <a:ahLst/>
              <a:cxnLst/>
              <a:rect l="l" t="t" r="r" b="b"/>
              <a:pathLst>
                <a:path w="0" h="652779">
                  <a:moveTo>
                    <a:pt x="0" y="0"/>
                  </a:moveTo>
                  <a:lnTo>
                    <a:pt x="0" y="652652"/>
                  </a:lnTo>
                </a:path>
              </a:pathLst>
            </a:custGeom>
            <a:ln w="82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972463" y="3605344"/>
            <a:ext cx="67437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35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1600" spc="10" b="1">
                <a:solidFill>
                  <a:srgbClr val="FFFFFF"/>
                </a:solidFill>
                <a:latin typeface="Times New Roman"/>
                <a:cs typeface="Times New Roman"/>
              </a:rPr>
              <a:t>utput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67851" y="1277722"/>
            <a:ext cx="5415280" cy="2686685"/>
            <a:chOff x="1767851" y="1277722"/>
            <a:chExt cx="5415280" cy="268668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1437" y="3889369"/>
              <a:ext cx="75151" cy="7463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87967" y="1967568"/>
              <a:ext cx="164465" cy="489584"/>
            </a:xfrm>
            <a:custGeom>
              <a:avLst/>
              <a:gdLst/>
              <a:ahLst/>
              <a:cxnLst/>
              <a:rect l="l" t="t" r="r" b="b"/>
              <a:pathLst>
                <a:path w="164464" h="489585">
                  <a:moveTo>
                    <a:pt x="164196" y="0"/>
                  </a:moveTo>
                  <a:lnTo>
                    <a:pt x="0" y="0"/>
                  </a:lnTo>
                  <a:lnTo>
                    <a:pt x="0" y="489394"/>
                  </a:lnTo>
                  <a:lnTo>
                    <a:pt x="164196" y="489394"/>
                  </a:lnTo>
                  <a:lnTo>
                    <a:pt x="1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67024" y="2456963"/>
              <a:ext cx="2103120" cy="1143635"/>
            </a:xfrm>
            <a:custGeom>
              <a:avLst/>
              <a:gdLst/>
              <a:ahLst/>
              <a:cxnLst/>
              <a:rect l="l" t="t" r="r" b="b"/>
              <a:pathLst>
                <a:path w="2103120" h="1143635">
                  <a:moveTo>
                    <a:pt x="2103106" y="0"/>
                  </a:moveTo>
                  <a:lnTo>
                    <a:pt x="2103106" y="653862"/>
                  </a:lnTo>
                </a:path>
                <a:path w="2103120" h="1143635">
                  <a:moveTo>
                    <a:pt x="624424" y="1143481"/>
                  </a:moveTo>
                  <a:lnTo>
                    <a:pt x="0" y="1143481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851" y="3563042"/>
              <a:ext cx="74891" cy="746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67024" y="3763564"/>
              <a:ext cx="624840" cy="0"/>
            </a:xfrm>
            <a:custGeom>
              <a:avLst/>
              <a:gdLst/>
              <a:ahLst/>
              <a:cxnLst/>
              <a:rect l="l" t="t" r="r" b="b"/>
              <a:pathLst>
                <a:path w="624839" h="0">
                  <a:moveTo>
                    <a:pt x="624424" y="0"/>
                  </a:moveTo>
                  <a:lnTo>
                    <a:pt x="0" y="0"/>
                  </a:lnTo>
                </a:path>
              </a:pathLst>
            </a:custGeom>
            <a:ln w="82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7851" y="3726162"/>
              <a:ext cx="74891" cy="745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34005" y="1967568"/>
              <a:ext cx="164465" cy="489584"/>
            </a:xfrm>
            <a:custGeom>
              <a:avLst/>
              <a:gdLst/>
              <a:ahLst/>
              <a:cxnLst/>
              <a:rect l="l" t="t" r="r" b="b"/>
              <a:pathLst>
                <a:path w="164464" h="489585">
                  <a:moveTo>
                    <a:pt x="163988" y="0"/>
                  </a:moveTo>
                  <a:lnTo>
                    <a:pt x="0" y="0"/>
                  </a:lnTo>
                  <a:lnTo>
                    <a:pt x="0" y="489394"/>
                  </a:lnTo>
                  <a:lnTo>
                    <a:pt x="163988" y="489394"/>
                  </a:lnTo>
                  <a:lnTo>
                    <a:pt x="163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16081" y="1313394"/>
              <a:ext cx="3745865" cy="1584960"/>
            </a:xfrm>
            <a:custGeom>
              <a:avLst/>
              <a:gdLst/>
              <a:ahLst/>
              <a:cxnLst/>
              <a:rect l="l" t="t" r="r" b="b"/>
              <a:pathLst>
                <a:path w="3745865" h="1584960">
                  <a:moveTo>
                    <a:pt x="0" y="1225084"/>
                  </a:moveTo>
                  <a:lnTo>
                    <a:pt x="0" y="1584692"/>
                  </a:lnTo>
                </a:path>
                <a:path w="3745865" h="1584960">
                  <a:moveTo>
                    <a:pt x="31981" y="0"/>
                  </a:moveTo>
                  <a:lnTo>
                    <a:pt x="3745715" y="0"/>
                  </a:lnTo>
                </a:path>
                <a:path w="3745865" h="1584960">
                  <a:moveTo>
                    <a:pt x="0" y="196314"/>
                  </a:moveTo>
                  <a:lnTo>
                    <a:pt x="0" y="0"/>
                  </a:lnTo>
                </a:path>
                <a:path w="3745865" h="1584960">
                  <a:moveTo>
                    <a:pt x="854048" y="654121"/>
                  </a:moveTo>
                  <a:lnTo>
                    <a:pt x="854048" y="1469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7754" y="1277722"/>
              <a:ext cx="74890" cy="730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2555" y="1277722"/>
              <a:ext cx="75064" cy="730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86388" y="3077804"/>
              <a:ext cx="658495" cy="0"/>
            </a:xfrm>
            <a:custGeom>
              <a:avLst/>
              <a:gdLst/>
              <a:ahLst/>
              <a:cxnLst/>
              <a:rect l="l" t="t" r="r" b="b"/>
              <a:pathLst>
                <a:path w="658495" h="0">
                  <a:moveTo>
                    <a:pt x="657914" y="0"/>
                  </a:moveTo>
                  <a:lnTo>
                    <a:pt x="0" y="0"/>
                  </a:lnTo>
                </a:path>
              </a:pathLst>
            </a:custGeom>
            <a:ln w="249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00064" y="1313394"/>
              <a:ext cx="547370" cy="2075814"/>
            </a:xfrm>
            <a:custGeom>
              <a:avLst/>
              <a:gdLst/>
              <a:ahLst/>
              <a:cxnLst/>
              <a:rect l="l" t="t" r="r" b="b"/>
              <a:pathLst>
                <a:path w="547370" h="2075814">
                  <a:moveTo>
                    <a:pt x="416017" y="0"/>
                  </a:moveTo>
                  <a:lnTo>
                    <a:pt x="546802" y="0"/>
                  </a:lnTo>
                </a:path>
                <a:path w="547370" h="2075814">
                  <a:moveTo>
                    <a:pt x="416017" y="1551411"/>
                  </a:moveTo>
                  <a:lnTo>
                    <a:pt x="416017" y="1764409"/>
                  </a:lnTo>
                </a:path>
                <a:path w="547370" h="2075814">
                  <a:moveTo>
                    <a:pt x="283758" y="1764409"/>
                  </a:moveTo>
                  <a:lnTo>
                    <a:pt x="0" y="2075348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55689" y="3356931"/>
              <a:ext cx="78105" cy="80645"/>
            </a:xfrm>
            <a:custGeom>
              <a:avLst/>
              <a:gdLst/>
              <a:ahLst/>
              <a:cxnLst/>
              <a:rect l="l" t="t" r="r" b="b"/>
              <a:pathLst>
                <a:path w="78105" h="80645">
                  <a:moveTo>
                    <a:pt x="22187" y="0"/>
                  </a:moveTo>
                  <a:lnTo>
                    <a:pt x="0" y="80306"/>
                  </a:lnTo>
                  <a:lnTo>
                    <a:pt x="77829" y="49964"/>
                  </a:lnTo>
                  <a:lnTo>
                    <a:pt x="221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37384" y="3077804"/>
              <a:ext cx="316230" cy="312420"/>
            </a:xfrm>
            <a:custGeom>
              <a:avLst/>
              <a:gdLst/>
              <a:ahLst/>
              <a:cxnLst/>
              <a:rect l="l" t="t" r="r" b="b"/>
              <a:pathLst>
                <a:path w="316230" h="312420">
                  <a:moveTo>
                    <a:pt x="315653" y="0"/>
                  </a:moveTo>
                  <a:lnTo>
                    <a:pt x="0" y="312408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791449" y="3356931"/>
              <a:ext cx="80010" cy="80645"/>
            </a:xfrm>
            <a:custGeom>
              <a:avLst/>
              <a:gdLst/>
              <a:ahLst/>
              <a:cxnLst/>
              <a:rect l="l" t="t" r="r" b="b"/>
              <a:pathLst>
                <a:path w="80010" h="80645">
                  <a:moveTo>
                    <a:pt x="26434" y="0"/>
                  </a:moveTo>
                  <a:lnTo>
                    <a:pt x="0" y="80306"/>
                  </a:lnTo>
                  <a:lnTo>
                    <a:pt x="79389" y="53941"/>
                  </a:lnTo>
                  <a:lnTo>
                    <a:pt x="264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161531" y="3077804"/>
              <a:ext cx="254635" cy="308610"/>
            </a:xfrm>
            <a:custGeom>
              <a:avLst/>
              <a:gdLst/>
              <a:ahLst/>
              <a:cxnLst/>
              <a:rect l="l" t="t" r="r" b="b"/>
              <a:pathLst>
                <a:path w="254635" h="308610">
                  <a:moveTo>
                    <a:pt x="254550" y="0"/>
                  </a:moveTo>
                  <a:lnTo>
                    <a:pt x="0" y="308172"/>
                  </a:lnTo>
                </a:path>
              </a:pathLst>
            </a:custGeom>
            <a:ln w="82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19669" y="3355635"/>
              <a:ext cx="76835" cy="81915"/>
            </a:xfrm>
            <a:custGeom>
              <a:avLst/>
              <a:gdLst/>
              <a:ahLst/>
              <a:cxnLst/>
              <a:rect l="l" t="t" r="r" b="b"/>
              <a:pathLst>
                <a:path w="76835" h="81914">
                  <a:moveTo>
                    <a:pt x="18200" y="0"/>
                  </a:moveTo>
                  <a:lnTo>
                    <a:pt x="0" y="81603"/>
                  </a:lnTo>
                  <a:lnTo>
                    <a:pt x="76529" y="47025"/>
                  </a:lnTo>
                  <a:lnTo>
                    <a:pt x="1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791449" y="3404130"/>
              <a:ext cx="361950" cy="360045"/>
            </a:xfrm>
            <a:custGeom>
              <a:avLst/>
              <a:gdLst/>
              <a:ahLst/>
              <a:cxnLst/>
              <a:rect l="l" t="t" r="r" b="b"/>
              <a:pathLst>
                <a:path w="361950" h="360045">
                  <a:moveTo>
                    <a:pt x="0" y="196314"/>
                  </a:moveTo>
                  <a:lnTo>
                    <a:pt x="164240" y="33108"/>
                  </a:lnTo>
                </a:path>
                <a:path w="361950" h="360045">
                  <a:moveTo>
                    <a:pt x="0" y="359434"/>
                  </a:moveTo>
                  <a:lnTo>
                    <a:pt x="361588" y="0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553387" y="3278932"/>
            <a:ext cx="175895" cy="6013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1605"/>
              </a:lnSpc>
              <a:spcBef>
                <a:spcPts val="135"/>
              </a:spcBef>
            </a:pPr>
            <a:r>
              <a:rPr dirty="0" sz="1600" spc="2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  <a:p>
            <a:pPr marL="12700" marR="5080" indent="5080">
              <a:lnSpc>
                <a:spcPct val="66900"/>
              </a:lnSpc>
              <a:spcBef>
                <a:spcPts val="315"/>
              </a:spcBef>
            </a:pPr>
            <a:r>
              <a:rPr dirty="0" sz="1600" spc="15" b="1">
                <a:solidFill>
                  <a:srgbClr val="FFFFFF"/>
                </a:solidFill>
                <a:latin typeface="Times New Roman"/>
                <a:cs typeface="Times New Roman"/>
              </a:rPr>
              <a:t>B  </a:t>
            </a:r>
            <a:r>
              <a:rPr dirty="0" sz="1600" spc="25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25291" y="3230696"/>
            <a:ext cx="17589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25" b="1" i="1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75578" y="3369075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 b="1" i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411954" y="1472560"/>
            <a:ext cx="940435" cy="3597910"/>
            <a:chOff x="3411954" y="1472560"/>
            <a:chExt cx="940435" cy="3597910"/>
          </a:xfrm>
        </p:grpSpPr>
        <p:sp>
          <p:nvSpPr>
            <p:cNvPr id="36" name="object 36"/>
            <p:cNvSpPr/>
            <p:nvPr/>
          </p:nvSpPr>
          <p:spPr>
            <a:xfrm>
              <a:off x="3416082" y="1476687"/>
              <a:ext cx="0" cy="1143635"/>
            </a:xfrm>
            <a:custGeom>
              <a:avLst/>
              <a:gdLst/>
              <a:ahLst/>
              <a:cxnLst/>
              <a:rect l="l" t="t" r="r" b="b"/>
              <a:pathLst>
                <a:path w="0" h="1143635">
                  <a:moveTo>
                    <a:pt x="0" y="0"/>
                  </a:moveTo>
                  <a:lnTo>
                    <a:pt x="0" y="490829"/>
                  </a:lnTo>
                </a:path>
                <a:path w="0" h="1143635">
                  <a:moveTo>
                    <a:pt x="0" y="980275"/>
                  </a:moveTo>
                  <a:lnTo>
                    <a:pt x="0" y="1143308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187967" y="4580771"/>
              <a:ext cx="164465" cy="489584"/>
            </a:xfrm>
            <a:custGeom>
              <a:avLst/>
              <a:gdLst/>
              <a:ahLst/>
              <a:cxnLst/>
              <a:rect l="l" t="t" r="r" b="b"/>
              <a:pathLst>
                <a:path w="164464" h="489585">
                  <a:moveTo>
                    <a:pt x="164196" y="0"/>
                  </a:moveTo>
                  <a:lnTo>
                    <a:pt x="0" y="0"/>
                  </a:lnTo>
                  <a:lnTo>
                    <a:pt x="0" y="489394"/>
                  </a:lnTo>
                  <a:lnTo>
                    <a:pt x="164196" y="489394"/>
                  </a:lnTo>
                  <a:lnTo>
                    <a:pt x="1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007086" y="3110825"/>
              <a:ext cx="263525" cy="929640"/>
            </a:xfrm>
            <a:custGeom>
              <a:avLst/>
              <a:gdLst/>
              <a:ahLst/>
              <a:cxnLst/>
              <a:rect l="l" t="t" r="r" b="b"/>
              <a:pathLst>
                <a:path w="263525" h="929639">
                  <a:moveTo>
                    <a:pt x="263044" y="0"/>
                  </a:moveTo>
                  <a:lnTo>
                    <a:pt x="263044" y="326412"/>
                  </a:lnTo>
                  <a:lnTo>
                    <a:pt x="0" y="652738"/>
                  </a:lnTo>
                  <a:lnTo>
                    <a:pt x="221355" y="929359"/>
                  </a:lnTo>
                </a:path>
              </a:pathLst>
            </a:custGeom>
            <a:ln w="82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193514" y="4009584"/>
              <a:ext cx="76835" cy="81915"/>
            </a:xfrm>
            <a:custGeom>
              <a:avLst/>
              <a:gdLst/>
              <a:ahLst/>
              <a:cxnLst/>
              <a:rect l="l" t="t" r="r" b="b"/>
              <a:pathLst>
                <a:path w="76835" h="81914">
                  <a:moveTo>
                    <a:pt x="58415" y="0"/>
                  </a:moveTo>
                  <a:lnTo>
                    <a:pt x="0" y="45728"/>
                  </a:lnTo>
                  <a:lnTo>
                    <a:pt x="76616" y="81516"/>
                  </a:lnTo>
                  <a:lnTo>
                    <a:pt x="584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2555" y="2747357"/>
              <a:ext cx="75064" cy="7307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643978" y="4723453"/>
            <a:ext cx="396875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15" b="1" i="1">
                <a:solidFill>
                  <a:srgbClr val="FFFFFF"/>
                </a:solidFill>
                <a:latin typeface="Times New Roman"/>
                <a:cs typeface="Times New Roman"/>
              </a:rPr>
              <a:t>37</a:t>
            </a:r>
            <a:r>
              <a:rPr dirty="0" sz="1250" spc="10" b="1" i="1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dirty="0" sz="1350" spc="-55">
                <a:solidFill>
                  <a:srgbClr val="FFFFFF"/>
                </a:solidFill>
                <a:latin typeface="Symbol"/>
                <a:cs typeface="Symbol"/>
              </a:rPr>
              <a:t>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65057" y="3557022"/>
            <a:ext cx="55816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91465" algn="l"/>
              </a:tabLst>
            </a:pPr>
            <a:r>
              <a:rPr dirty="0" u="sng" sz="1600" spc="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600" spc="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00" spc="5" b="1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10" b="1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25" b="1" i="1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97645" y="3695401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 b="1" i="1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580444" y="1276166"/>
            <a:ext cx="698500" cy="2002155"/>
            <a:chOff x="5580444" y="1276166"/>
            <a:chExt cx="698500" cy="2002155"/>
          </a:xfrm>
        </p:grpSpPr>
        <p:sp>
          <p:nvSpPr>
            <p:cNvPr id="45" name="object 45"/>
            <p:cNvSpPr/>
            <p:nvPr/>
          </p:nvSpPr>
          <p:spPr>
            <a:xfrm>
              <a:off x="5584572" y="3274118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5" h="0">
                  <a:moveTo>
                    <a:pt x="336627" y="0"/>
                  </a:moveTo>
                  <a:lnTo>
                    <a:pt x="0" y="0"/>
                  </a:lnTo>
                </a:path>
              </a:pathLst>
            </a:custGeom>
            <a:ln w="82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3610" y="1276166"/>
              <a:ext cx="74891" cy="7463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4862389" y="2625069"/>
            <a:ext cx="2800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5" b="1" i="1">
                <a:solidFill>
                  <a:srgbClr val="FFFFFF"/>
                </a:solidFill>
                <a:latin typeface="Times New Roman"/>
                <a:cs typeface="Times New Roman"/>
              </a:rPr>
              <a:t>Q3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563717" y="3889369"/>
            <a:ext cx="715010" cy="531495"/>
            <a:chOff x="5563717" y="3889369"/>
            <a:chExt cx="715010" cy="531495"/>
          </a:xfrm>
        </p:grpSpPr>
        <p:sp>
          <p:nvSpPr>
            <p:cNvPr id="49" name="object 49"/>
            <p:cNvSpPr/>
            <p:nvPr/>
          </p:nvSpPr>
          <p:spPr>
            <a:xfrm>
              <a:off x="5567844" y="4416217"/>
              <a:ext cx="328295" cy="0"/>
            </a:xfrm>
            <a:custGeom>
              <a:avLst/>
              <a:gdLst/>
              <a:ahLst/>
              <a:cxnLst/>
              <a:rect l="l" t="t" r="r" b="b"/>
              <a:pathLst>
                <a:path w="328295" h="0">
                  <a:moveTo>
                    <a:pt x="328220" y="0"/>
                  </a:moveTo>
                  <a:lnTo>
                    <a:pt x="0" y="0"/>
                  </a:lnTo>
                </a:path>
              </a:pathLst>
            </a:custGeom>
            <a:ln w="82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04910" y="3889369"/>
              <a:ext cx="73591" cy="7463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6093014" y="4210971"/>
            <a:ext cx="2959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5" b="1" i="1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dirty="0" baseline="-27777" sz="1650" spc="7" b="1" i="1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baseline="-27777" sz="165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411954" y="1309267"/>
            <a:ext cx="3540125" cy="5136515"/>
            <a:chOff x="3411954" y="1309267"/>
            <a:chExt cx="3540125" cy="5136515"/>
          </a:xfrm>
        </p:grpSpPr>
        <p:sp>
          <p:nvSpPr>
            <p:cNvPr id="53" name="object 53"/>
            <p:cNvSpPr/>
            <p:nvPr/>
          </p:nvSpPr>
          <p:spPr>
            <a:xfrm>
              <a:off x="6159022" y="1476644"/>
              <a:ext cx="164465" cy="491490"/>
            </a:xfrm>
            <a:custGeom>
              <a:avLst/>
              <a:gdLst/>
              <a:ahLst/>
              <a:cxnLst/>
              <a:rect l="l" t="t" r="r" b="b"/>
              <a:pathLst>
                <a:path w="164464" h="491489">
                  <a:moveTo>
                    <a:pt x="163988" y="0"/>
                  </a:moveTo>
                  <a:lnTo>
                    <a:pt x="0" y="0"/>
                  </a:lnTo>
                  <a:lnTo>
                    <a:pt x="0" y="490872"/>
                  </a:lnTo>
                  <a:lnTo>
                    <a:pt x="163988" y="490872"/>
                  </a:lnTo>
                  <a:lnTo>
                    <a:pt x="163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416082" y="1313394"/>
              <a:ext cx="3531870" cy="3103245"/>
            </a:xfrm>
            <a:custGeom>
              <a:avLst/>
              <a:gdLst/>
              <a:ahLst/>
              <a:cxnLst/>
              <a:rect l="l" t="t" r="r" b="b"/>
              <a:pathLst>
                <a:path w="3531870" h="3103245">
                  <a:moveTo>
                    <a:pt x="2825104" y="2287049"/>
                  </a:moveTo>
                  <a:lnTo>
                    <a:pt x="2825104" y="2548283"/>
                  </a:lnTo>
                </a:path>
                <a:path w="3531870" h="3103245">
                  <a:moveTo>
                    <a:pt x="2825104" y="817241"/>
                  </a:moveTo>
                  <a:lnTo>
                    <a:pt x="2825104" y="654121"/>
                  </a:lnTo>
                </a:path>
                <a:path w="3531870" h="3103245">
                  <a:moveTo>
                    <a:pt x="2825104" y="163292"/>
                  </a:moveTo>
                  <a:lnTo>
                    <a:pt x="2825104" y="0"/>
                  </a:lnTo>
                </a:path>
                <a:path w="3531870" h="3103245">
                  <a:moveTo>
                    <a:pt x="2825104" y="2613203"/>
                  </a:moveTo>
                  <a:lnTo>
                    <a:pt x="3531640" y="2613203"/>
                  </a:lnTo>
                </a:path>
                <a:path w="3531870" h="3103245">
                  <a:moveTo>
                    <a:pt x="2168490" y="3102822"/>
                  </a:moveTo>
                  <a:lnTo>
                    <a:pt x="1510576" y="3102822"/>
                  </a:lnTo>
                </a:path>
                <a:path w="3531870" h="3103245">
                  <a:moveTo>
                    <a:pt x="0" y="1797430"/>
                  </a:moveTo>
                  <a:lnTo>
                    <a:pt x="361675" y="2123843"/>
                  </a:lnTo>
                  <a:lnTo>
                    <a:pt x="361675" y="2450169"/>
                  </a:lnTo>
                </a:path>
                <a:path w="3531870" h="3103245">
                  <a:moveTo>
                    <a:pt x="1676116" y="817241"/>
                  </a:moveTo>
                  <a:lnTo>
                    <a:pt x="1676116" y="1143568"/>
                  </a:lnTo>
                  <a:lnTo>
                    <a:pt x="1346422" y="1469894"/>
                  </a:lnTo>
                  <a:lnTo>
                    <a:pt x="1628707" y="1750491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011335" y="3030778"/>
              <a:ext cx="81280" cy="80645"/>
            </a:xfrm>
            <a:custGeom>
              <a:avLst/>
              <a:gdLst/>
              <a:ahLst/>
              <a:cxnLst/>
              <a:rect l="l" t="t" r="r" b="b"/>
              <a:pathLst>
                <a:path w="81279" h="80644">
                  <a:moveTo>
                    <a:pt x="52868" y="0"/>
                  </a:moveTo>
                  <a:lnTo>
                    <a:pt x="0" y="52471"/>
                  </a:lnTo>
                  <a:lnTo>
                    <a:pt x="80863" y="80047"/>
                  </a:lnTo>
                  <a:lnTo>
                    <a:pt x="52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62504" y="5070166"/>
              <a:ext cx="330200" cy="933450"/>
            </a:xfrm>
            <a:custGeom>
              <a:avLst/>
              <a:gdLst/>
              <a:ahLst/>
              <a:cxnLst/>
              <a:rect l="l" t="t" r="r" b="b"/>
              <a:pathLst>
                <a:path w="330200" h="933450">
                  <a:moveTo>
                    <a:pt x="329693" y="0"/>
                  </a:moveTo>
                  <a:lnTo>
                    <a:pt x="329693" y="326326"/>
                  </a:lnTo>
                  <a:lnTo>
                    <a:pt x="0" y="652626"/>
                  </a:lnTo>
                  <a:lnTo>
                    <a:pt x="282285" y="933241"/>
                  </a:lnTo>
                </a:path>
              </a:pathLst>
            </a:custGeom>
            <a:ln w="82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011335" y="5970117"/>
              <a:ext cx="81280" cy="80645"/>
            </a:xfrm>
            <a:custGeom>
              <a:avLst/>
              <a:gdLst/>
              <a:ahLst/>
              <a:cxnLst/>
              <a:rect l="l" t="t" r="r" b="b"/>
              <a:pathLst>
                <a:path w="81279" h="80645">
                  <a:moveTo>
                    <a:pt x="52868" y="0"/>
                  </a:moveTo>
                  <a:lnTo>
                    <a:pt x="0" y="53932"/>
                  </a:lnTo>
                  <a:lnTo>
                    <a:pt x="80863" y="80271"/>
                  </a:lnTo>
                  <a:lnTo>
                    <a:pt x="52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270130" y="5070166"/>
              <a:ext cx="2103120" cy="1371600"/>
            </a:xfrm>
            <a:custGeom>
              <a:avLst/>
              <a:gdLst/>
              <a:ahLst/>
              <a:cxnLst/>
              <a:rect l="l" t="t" r="r" b="b"/>
              <a:pathLst>
                <a:path w="2103120" h="1371600">
                  <a:moveTo>
                    <a:pt x="0" y="0"/>
                  </a:moveTo>
                  <a:lnTo>
                    <a:pt x="0" y="652626"/>
                  </a:lnTo>
                  <a:lnTo>
                    <a:pt x="328133" y="652626"/>
                  </a:lnTo>
                </a:path>
                <a:path w="2103120" h="1371600">
                  <a:moveTo>
                    <a:pt x="822067" y="980223"/>
                  </a:moveTo>
                  <a:lnTo>
                    <a:pt x="822067" y="1143282"/>
                  </a:lnTo>
                  <a:lnTo>
                    <a:pt x="1971055" y="1143282"/>
                  </a:lnTo>
                </a:path>
                <a:path w="2103120" h="1371600">
                  <a:moveTo>
                    <a:pt x="1840269" y="1273268"/>
                  </a:moveTo>
                  <a:lnTo>
                    <a:pt x="2103054" y="1273268"/>
                  </a:lnTo>
                </a:path>
                <a:path w="2103120" h="1371600">
                  <a:moveTo>
                    <a:pt x="1873464" y="1306549"/>
                  </a:moveTo>
                  <a:lnTo>
                    <a:pt x="2069599" y="1306549"/>
                  </a:lnTo>
                </a:path>
                <a:path w="2103120" h="1371600">
                  <a:moveTo>
                    <a:pt x="1905619" y="1339631"/>
                  </a:moveTo>
                  <a:lnTo>
                    <a:pt x="2037704" y="1339631"/>
                  </a:lnTo>
                </a:path>
                <a:path w="2103120" h="1371600">
                  <a:moveTo>
                    <a:pt x="1938900" y="1371443"/>
                  </a:moveTo>
                  <a:lnTo>
                    <a:pt x="2004250" y="1371443"/>
                  </a:lnTo>
                </a:path>
                <a:path w="2103120" h="1371600">
                  <a:moveTo>
                    <a:pt x="1971055" y="1143282"/>
                  </a:moveTo>
                  <a:lnTo>
                    <a:pt x="1971055" y="1260838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008561" y="4580772"/>
              <a:ext cx="165735" cy="489584"/>
            </a:xfrm>
            <a:custGeom>
              <a:avLst/>
              <a:gdLst/>
              <a:ahLst/>
              <a:cxnLst/>
              <a:rect l="l" t="t" r="r" b="b"/>
              <a:pathLst>
                <a:path w="165735" h="489585">
                  <a:moveTo>
                    <a:pt x="165678" y="0"/>
                  </a:moveTo>
                  <a:lnTo>
                    <a:pt x="0" y="0"/>
                  </a:lnTo>
                  <a:lnTo>
                    <a:pt x="0" y="489394"/>
                  </a:lnTo>
                  <a:lnTo>
                    <a:pt x="165678" y="489394"/>
                  </a:lnTo>
                  <a:lnTo>
                    <a:pt x="1656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270130" y="2783289"/>
              <a:ext cx="1971675" cy="3528695"/>
            </a:xfrm>
            <a:custGeom>
              <a:avLst/>
              <a:gdLst/>
              <a:ahLst/>
              <a:cxnLst/>
              <a:rect l="l" t="t" r="r" b="b"/>
              <a:pathLst>
                <a:path w="1971675" h="3528695">
                  <a:moveTo>
                    <a:pt x="0" y="1632927"/>
                  </a:moveTo>
                  <a:lnTo>
                    <a:pt x="656527" y="1632927"/>
                  </a:lnTo>
                </a:path>
                <a:path w="1971675" h="3528695">
                  <a:moveTo>
                    <a:pt x="0" y="0"/>
                  </a:moveTo>
                  <a:lnTo>
                    <a:pt x="492373" y="0"/>
                  </a:lnTo>
                </a:path>
                <a:path w="1971675" h="3528695">
                  <a:moveTo>
                    <a:pt x="262784" y="2939503"/>
                  </a:moveTo>
                  <a:lnTo>
                    <a:pt x="492373" y="2939503"/>
                  </a:lnTo>
                </a:path>
                <a:path w="1971675" h="3528695">
                  <a:moveTo>
                    <a:pt x="822067" y="1797430"/>
                  </a:moveTo>
                  <a:lnTo>
                    <a:pt x="822067" y="1632927"/>
                  </a:lnTo>
                </a:path>
                <a:path w="1971675" h="3528695">
                  <a:moveTo>
                    <a:pt x="1971055" y="1960464"/>
                  </a:moveTo>
                  <a:lnTo>
                    <a:pt x="1971055" y="3528334"/>
                  </a:lnTo>
                </a:path>
                <a:path w="1971675" h="3528695">
                  <a:moveTo>
                    <a:pt x="1925120" y="1913525"/>
                  </a:moveTo>
                  <a:lnTo>
                    <a:pt x="1642661" y="1632927"/>
                  </a:lnTo>
                  <a:lnTo>
                    <a:pt x="1971055" y="1306601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161796" y="4663533"/>
              <a:ext cx="80010" cy="80645"/>
            </a:xfrm>
            <a:custGeom>
              <a:avLst/>
              <a:gdLst/>
              <a:ahLst/>
              <a:cxnLst/>
              <a:rect l="l" t="t" r="r" b="b"/>
              <a:pathLst>
                <a:path w="80010" h="80645">
                  <a:moveTo>
                    <a:pt x="52868" y="0"/>
                  </a:moveTo>
                  <a:lnTo>
                    <a:pt x="0" y="53941"/>
                  </a:lnTo>
                  <a:lnTo>
                    <a:pt x="79389" y="80220"/>
                  </a:lnTo>
                  <a:lnTo>
                    <a:pt x="52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929433" y="2946322"/>
              <a:ext cx="0" cy="654685"/>
            </a:xfrm>
            <a:custGeom>
              <a:avLst/>
              <a:gdLst/>
              <a:ahLst/>
              <a:cxnLst/>
              <a:rect l="l" t="t" r="r" b="b"/>
              <a:pathLst>
                <a:path w="0" h="654685">
                  <a:moveTo>
                    <a:pt x="0" y="0"/>
                  </a:moveTo>
                  <a:lnTo>
                    <a:pt x="0" y="654121"/>
                  </a:lnTo>
                </a:path>
              </a:pathLst>
            </a:custGeom>
            <a:ln w="249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946160" y="2946322"/>
              <a:ext cx="295275" cy="605790"/>
            </a:xfrm>
            <a:custGeom>
              <a:avLst/>
              <a:gdLst/>
              <a:ahLst/>
              <a:cxnLst/>
              <a:rect l="l" t="t" r="r" b="b"/>
              <a:pathLst>
                <a:path w="295275" h="605789">
                  <a:moveTo>
                    <a:pt x="251863" y="605713"/>
                  </a:moveTo>
                  <a:lnTo>
                    <a:pt x="0" y="327795"/>
                  </a:lnTo>
                  <a:lnTo>
                    <a:pt x="295025" y="0"/>
                  </a:lnTo>
                </a:path>
              </a:pathLst>
            </a:custGeom>
            <a:ln w="82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163096" y="3520224"/>
              <a:ext cx="78105" cy="80645"/>
            </a:xfrm>
            <a:custGeom>
              <a:avLst/>
              <a:gdLst/>
              <a:ahLst/>
              <a:cxnLst/>
              <a:rect l="l" t="t" r="r" b="b"/>
              <a:pathLst>
                <a:path w="78104" h="80645">
                  <a:moveTo>
                    <a:pt x="55642" y="0"/>
                  </a:moveTo>
                  <a:lnTo>
                    <a:pt x="0" y="49705"/>
                  </a:lnTo>
                  <a:lnTo>
                    <a:pt x="78089" y="80220"/>
                  </a:lnTo>
                  <a:lnTo>
                    <a:pt x="55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092198" y="2130636"/>
              <a:ext cx="1149350" cy="1959610"/>
            </a:xfrm>
            <a:custGeom>
              <a:avLst/>
              <a:gdLst/>
              <a:ahLst/>
              <a:cxnLst/>
              <a:rect l="l" t="t" r="r" b="b"/>
              <a:pathLst>
                <a:path w="1149350" h="1959610">
                  <a:moveTo>
                    <a:pt x="0" y="980188"/>
                  </a:moveTo>
                  <a:lnTo>
                    <a:pt x="0" y="1143481"/>
                  </a:lnTo>
                  <a:lnTo>
                    <a:pt x="656353" y="1143481"/>
                  </a:lnTo>
                </a:path>
                <a:path w="1149350" h="1959610">
                  <a:moveTo>
                    <a:pt x="1148987" y="1632927"/>
                  </a:moveTo>
                  <a:lnTo>
                    <a:pt x="1148987" y="1959254"/>
                  </a:lnTo>
                </a:path>
                <a:path w="1149350" h="1959610">
                  <a:moveTo>
                    <a:pt x="0" y="0"/>
                  </a:moveTo>
                  <a:lnTo>
                    <a:pt x="1148987" y="0"/>
                  </a:lnTo>
                  <a:lnTo>
                    <a:pt x="1148987" y="815685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941737" y="2456963"/>
              <a:ext cx="2053589" cy="3593465"/>
            </a:xfrm>
            <a:custGeom>
              <a:avLst/>
              <a:gdLst/>
              <a:ahLst/>
              <a:cxnLst/>
              <a:rect l="l" t="t" r="r" b="b"/>
              <a:pathLst>
                <a:path w="2053589" h="3593465">
                  <a:moveTo>
                    <a:pt x="82076" y="980275"/>
                  </a:moveTo>
                  <a:lnTo>
                    <a:pt x="82076" y="1632927"/>
                  </a:lnTo>
                </a:path>
                <a:path w="2053589" h="3593465">
                  <a:moveTo>
                    <a:pt x="82076" y="980275"/>
                  </a:moveTo>
                  <a:lnTo>
                    <a:pt x="130698" y="980275"/>
                  </a:lnTo>
                </a:path>
                <a:path w="2053589" h="3593465">
                  <a:moveTo>
                    <a:pt x="82076" y="1632927"/>
                  </a:moveTo>
                  <a:lnTo>
                    <a:pt x="32154" y="1632927"/>
                  </a:lnTo>
                </a:path>
                <a:path w="2053589" h="3593465">
                  <a:moveTo>
                    <a:pt x="0" y="1551411"/>
                  </a:moveTo>
                  <a:lnTo>
                    <a:pt x="0" y="1632927"/>
                  </a:lnTo>
                  <a:lnTo>
                    <a:pt x="32154" y="1632927"/>
                  </a:lnTo>
                </a:path>
                <a:path w="2053589" h="3593465">
                  <a:moveTo>
                    <a:pt x="164153" y="1061792"/>
                  </a:moveTo>
                  <a:lnTo>
                    <a:pt x="164153" y="980275"/>
                  </a:lnTo>
                  <a:lnTo>
                    <a:pt x="114058" y="980275"/>
                  </a:lnTo>
                </a:path>
                <a:path w="2053589" h="3593465">
                  <a:moveTo>
                    <a:pt x="820767" y="0"/>
                  </a:moveTo>
                  <a:lnTo>
                    <a:pt x="820767" y="653862"/>
                  </a:lnTo>
                </a:path>
                <a:path w="2053589" h="3593465">
                  <a:moveTo>
                    <a:pt x="820767" y="0"/>
                  </a:moveTo>
                  <a:lnTo>
                    <a:pt x="870689" y="0"/>
                  </a:lnTo>
                </a:path>
                <a:path w="2053589" h="3593465">
                  <a:moveTo>
                    <a:pt x="820767" y="653862"/>
                  </a:moveTo>
                  <a:lnTo>
                    <a:pt x="772058" y="653862"/>
                  </a:lnTo>
                </a:path>
                <a:path w="2053589" h="3593465">
                  <a:moveTo>
                    <a:pt x="738690" y="571135"/>
                  </a:moveTo>
                  <a:lnTo>
                    <a:pt x="738690" y="653862"/>
                  </a:lnTo>
                  <a:lnTo>
                    <a:pt x="772058" y="653862"/>
                  </a:lnTo>
                </a:path>
                <a:path w="2053589" h="3593465">
                  <a:moveTo>
                    <a:pt x="902844" y="81516"/>
                  </a:moveTo>
                  <a:lnTo>
                    <a:pt x="902844" y="0"/>
                  </a:lnTo>
                  <a:lnTo>
                    <a:pt x="854222" y="0"/>
                  </a:lnTo>
                </a:path>
                <a:path w="2053589" h="3593465">
                  <a:moveTo>
                    <a:pt x="820767" y="2939529"/>
                  </a:moveTo>
                  <a:lnTo>
                    <a:pt x="820767" y="3593426"/>
                  </a:lnTo>
                </a:path>
                <a:path w="2053589" h="3593465">
                  <a:moveTo>
                    <a:pt x="820767" y="2939529"/>
                  </a:moveTo>
                  <a:lnTo>
                    <a:pt x="870689" y="2939529"/>
                  </a:lnTo>
                </a:path>
                <a:path w="2053589" h="3593465">
                  <a:moveTo>
                    <a:pt x="820767" y="3593426"/>
                  </a:moveTo>
                  <a:lnTo>
                    <a:pt x="772058" y="3593426"/>
                  </a:lnTo>
                </a:path>
                <a:path w="2053589" h="3593465">
                  <a:moveTo>
                    <a:pt x="738690" y="3511892"/>
                  </a:moveTo>
                  <a:lnTo>
                    <a:pt x="738690" y="3593426"/>
                  </a:lnTo>
                  <a:lnTo>
                    <a:pt x="772058" y="3593426"/>
                  </a:lnTo>
                </a:path>
                <a:path w="2053589" h="3593465">
                  <a:moveTo>
                    <a:pt x="902844" y="3021046"/>
                  </a:moveTo>
                  <a:lnTo>
                    <a:pt x="902844" y="2939529"/>
                  </a:lnTo>
                  <a:lnTo>
                    <a:pt x="854222" y="2939529"/>
                  </a:lnTo>
                </a:path>
                <a:path w="2053589" h="3593465">
                  <a:moveTo>
                    <a:pt x="1971055" y="1632927"/>
                  </a:moveTo>
                  <a:lnTo>
                    <a:pt x="1971055" y="2286790"/>
                  </a:lnTo>
                </a:path>
                <a:path w="2053589" h="3593465">
                  <a:moveTo>
                    <a:pt x="1971055" y="1632927"/>
                  </a:moveTo>
                  <a:lnTo>
                    <a:pt x="2021150" y="1632927"/>
                  </a:lnTo>
                </a:path>
                <a:path w="2053589" h="3593465">
                  <a:moveTo>
                    <a:pt x="1971055" y="2286790"/>
                  </a:moveTo>
                  <a:lnTo>
                    <a:pt x="1922346" y="2286790"/>
                  </a:lnTo>
                </a:path>
                <a:path w="2053589" h="3593465">
                  <a:moveTo>
                    <a:pt x="1888891" y="2205273"/>
                  </a:moveTo>
                  <a:lnTo>
                    <a:pt x="1888891" y="2286790"/>
                  </a:lnTo>
                  <a:lnTo>
                    <a:pt x="1922346" y="2286790"/>
                  </a:lnTo>
                </a:path>
                <a:path w="2053589" h="3593465">
                  <a:moveTo>
                    <a:pt x="2053132" y="1714444"/>
                  </a:moveTo>
                  <a:lnTo>
                    <a:pt x="2053132" y="1632927"/>
                  </a:lnTo>
                  <a:lnTo>
                    <a:pt x="2004423" y="1632927"/>
                  </a:lnTo>
                </a:path>
              </a:pathLst>
            </a:custGeom>
            <a:ln w="249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03610" y="2093408"/>
              <a:ext cx="76364" cy="7463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3610" y="6176245"/>
              <a:ext cx="74891" cy="746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149" y="4378815"/>
              <a:ext cx="75064" cy="7601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1081" y="4378815"/>
              <a:ext cx="76537" cy="76013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6093014" y="3115898"/>
            <a:ext cx="2959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5" b="1" i="1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dirty="0" baseline="-27777" sz="1650" spc="7" b="1" i="1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baseline="-27777" sz="165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860650" y="5564564"/>
            <a:ext cx="2959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5" b="1" i="1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dirty="0" baseline="-27777" sz="1650" spc="7" b="1" i="1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baseline="-27777" sz="1650">
              <a:latin typeface="Times New Roman"/>
              <a:cs typeface="Times New Roman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801066" y="3235506"/>
            <a:ext cx="3426460" cy="3210560"/>
            <a:chOff x="1801066" y="3235506"/>
            <a:chExt cx="3426460" cy="3210560"/>
          </a:xfrm>
        </p:grpSpPr>
        <p:sp>
          <p:nvSpPr>
            <p:cNvPr id="74" name="object 74"/>
            <p:cNvSpPr/>
            <p:nvPr/>
          </p:nvSpPr>
          <p:spPr>
            <a:xfrm>
              <a:off x="2791449" y="3763564"/>
              <a:ext cx="0" cy="489584"/>
            </a:xfrm>
            <a:custGeom>
              <a:avLst/>
              <a:gdLst/>
              <a:ahLst/>
              <a:cxnLst/>
              <a:rect l="l" t="t" r="r" b="b"/>
              <a:pathLst>
                <a:path w="0" h="489585">
                  <a:moveTo>
                    <a:pt x="0" y="0"/>
                  </a:moveTo>
                  <a:lnTo>
                    <a:pt x="0" y="489359"/>
                  </a:lnTo>
                </a:path>
              </a:pathLst>
            </a:custGeom>
            <a:ln w="82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80160" y="4221112"/>
              <a:ext cx="222545" cy="19922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331056" y="3600444"/>
              <a:ext cx="461009" cy="2841625"/>
            </a:xfrm>
            <a:custGeom>
              <a:avLst/>
              <a:gdLst/>
              <a:ahLst/>
              <a:cxnLst/>
              <a:rect l="l" t="t" r="r" b="b"/>
              <a:pathLst>
                <a:path w="461010" h="2841625">
                  <a:moveTo>
                    <a:pt x="460392" y="815772"/>
                  </a:moveTo>
                  <a:lnTo>
                    <a:pt x="460392" y="1959081"/>
                  </a:lnTo>
                </a:path>
                <a:path w="461010" h="2841625">
                  <a:moveTo>
                    <a:pt x="0" y="2742990"/>
                  </a:moveTo>
                  <a:lnTo>
                    <a:pt x="262957" y="2742990"/>
                  </a:lnTo>
                </a:path>
                <a:path w="461010" h="2841625">
                  <a:moveTo>
                    <a:pt x="33368" y="2776271"/>
                  </a:moveTo>
                  <a:lnTo>
                    <a:pt x="229502" y="2776271"/>
                  </a:lnTo>
                </a:path>
                <a:path w="461010" h="2841625">
                  <a:moveTo>
                    <a:pt x="65349" y="2809353"/>
                  </a:moveTo>
                  <a:lnTo>
                    <a:pt x="197608" y="2809353"/>
                  </a:lnTo>
                </a:path>
                <a:path w="461010" h="2841625">
                  <a:moveTo>
                    <a:pt x="98804" y="2841164"/>
                  </a:moveTo>
                  <a:lnTo>
                    <a:pt x="164153" y="2841164"/>
                  </a:lnTo>
                </a:path>
                <a:path w="461010" h="2841625">
                  <a:moveTo>
                    <a:pt x="132172" y="2613004"/>
                  </a:moveTo>
                  <a:lnTo>
                    <a:pt x="132172" y="2730559"/>
                  </a:lnTo>
                </a:path>
                <a:path w="461010" h="2841625">
                  <a:moveTo>
                    <a:pt x="460392" y="1697847"/>
                  </a:moveTo>
                  <a:lnTo>
                    <a:pt x="460392" y="2613004"/>
                  </a:lnTo>
                  <a:lnTo>
                    <a:pt x="296238" y="2613004"/>
                  </a:lnTo>
                </a:path>
                <a:path w="461010" h="2841625">
                  <a:moveTo>
                    <a:pt x="132172" y="0"/>
                  </a:moveTo>
                  <a:lnTo>
                    <a:pt x="132172" y="652479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51940" y="4221112"/>
              <a:ext cx="221071" cy="19922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805193" y="3437238"/>
              <a:ext cx="658495" cy="2122805"/>
            </a:xfrm>
            <a:custGeom>
              <a:avLst/>
              <a:gdLst/>
              <a:ahLst/>
              <a:cxnLst/>
              <a:rect l="l" t="t" r="r" b="b"/>
              <a:pathLst>
                <a:path w="658494" h="2122804">
                  <a:moveTo>
                    <a:pt x="658035" y="978978"/>
                  </a:moveTo>
                  <a:lnTo>
                    <a:pt x="658035" y="2122287"/>
                  </a:lnTo>
                </a:path>
                <a:path w="658494" h="2122804">
                  <a:moveTo>
                    <a:pt x="328402" y="0"/>
                  </a:moveTo>
                  <a:lnTo>
                    <a:pt x="328402" y="815685"/>
                  </a:lnTo>
                </a:path>
                <a:path w="658494" h="2122804">
                  <a:moveTo>
                    <a:pt x="328402" y="978978"/>
                  </a:moveTo>
                  <a:lnTo>
                    <a:pt x="328402" y="2122287"/>
                  </a:lnTo>
                </a:path>
                <a:path w="658494" h="2122804">
                  <a:moveTo>
                    <a:pt x="410496" y="0"/>
                  </a:moveTo>
                  <a:lnTo>
                    <a:pt x="0" y="0"/>
                  </a:lnTo>
                </a:path>
                <a:path w="658494" h="2122804">
                  <a:moveTo>
                    <a:pt x="378333" y="163206"/>
                  </a:moveTo>
                  <a:lnTo>
                    <a:pt x="33428" y="163206"/>
                  </a:lnTo>
                </a:path>
                <a:path w="658494" h="2122804">
                  <a:moveTo>
                    <a:pt x="378333" y="326326"/>
                  </a:moveTo>
                  <a:lnTo>
                    <a:pt x="0" y="326326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52660" y="3726162"/>
              <a:ext cx="74891" cy="7454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24266" y="3563043"/>
              <a:ext cx="76364" cy="7463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94555" y="3400009"/>
              <a:ext cx="76589" cy="7463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133595" y="5233199"/>
              <a:ext cx="494030" cy="980440"/>
            </a:xfrm>
            <a:custGeom>
              <a:avLst/>
              <a:gdLst/>
              <a:ahLst/>
              <a:cxnLst/>
              <a:rect l="l" t="t" r="r" b="b"/>
              <a:pathLst>
                <a:path w="494030" h="980439">
                  <a:moveTo>
                    <a:pt x="0" y="81689"/>
                  </a:moveTo>
                  <a:lnTo>
                    <a:pt x="0" y="980249"/>
                  </a:lnTo>
                  <a:lnTo>
                    <a:pt x="493699" y="980249"/>
                  </a:lnTo>
                </a:path>
                <a:path w="494030" h="980439">
                  <a:moveTo>
                    <a:pt x="329633" y="0"/>
                  </a:moveTo>
                  <a:lnTo>
                    <a:pt x="329633" y="980249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24266" y="6176246"/>
              <a:ext cx="76364" cy="74604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008561" y="3355687"/>
              <a:ext cx="165735" cy="489584"/>
            </a:xfrm>
            <a:custGeom>
              <a:avLst/>
              <a:gdLst/>
              <a:ahLst/>
              <a:cxnLst/>
              <a:rect l="l" t="t" r="r" b="b"/>
              <a:pathLst>
                <a:path w="165735" h="489585">
                  <a:moveTo>
                    <a:pt x="165678" y="0"/>
                  </a:moveTo>
                  <a:lnTo>
                    <a:pt x="0" y="0"/>
                  </a:lnTo>
                  <a:lnTo>
                    <a:pt x="0" y="489394"/>
                  </a:lnTo>
                  <a:lnTo>
                    <a:pt x="165678" y="489394"/>
                  </a:lnTo>
                  <a:lnTo>
                    <a:pt x="1656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959939" y="3845081"/>
              <a:ext cx="263525" cy="309880"/>
            </a:xfrm>
            <a:custGeom>
              <a:avLst/>
              <a:gdLst/>
              <a:ahLst/>
              <a:cxnLst/>
              <a:rect l="l" t="t" r="r" b="b"/>
              <a:pathLst>
                <a:path w="263525" h="309879">
                  <a:moveTo>
                    <a:pt x="0" y="212998"/>
                  </a:moveTo>
                  <a:lnTo>
                    <a:pt x="262957" y="212998"/>
                  </a:lnTo>
                </a:path>
                <a:path w="263525" h="309879">
                  <a:moveTo>
                    <a:pt x="33454" y="244809"/>
                  </a:moveTo>
                  <a:lnTo>
                    <a:pt x="229589" y="244809"/>
                  </a:lnTo>
                </a:path>
                <a:path w="263525" h="309879">
                  <a:moveTo>
                    <a:pt x="65349" y="277831"/>
                  </a:moveTo>
                  <a:lnTo>
                    <a:pt x="197608" y="277831"/>
                  </a:lnTo>
                </a:path>
                <a:path w="263525" h="309879">
                  <a:moveTo>
                    <a:pt x="98804" y="309642"/>
                  </a:moveTo>
                  <a:lnTo>
                    <a:pt x="164153" y="309642"/>
                  </a:lnTo>
                </a:path>
                <a:path w="263525" h="309879">
                  <a:moveTo>
                    <a:pt x="132258" y="81516"/>
                  </a:moveTo>
                  <a:lnTo>
                    <a:pt x="132258" y="199080"/>
                  </a:lnTo>
                </a:path>
                <a:path w="263525" h="309879">
                  <a:moveTo>
                    <a:pt x="132258" y="81516"/>
                  </a:moveTo>
                  <a:lnTo>
                    <a:pt x="132258" y="0"/>
                  </a:lnTo>
                </a:path>
              </a:pathLst>
            </a:custGeom>
            <a:ln w="82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53149" y="3235506"/>
              <a:ext cx="76537" cy="120128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4563376" y="4723453"/>
            <a:ext cx="396875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15" b="1" i="1">
                <a:solidFill>
                  <a:srgbClr val="FFFFFF"/>
                </a:solidFill>
                <a:latin typeface="Times New Roman"/>
                <a:cs typeface="Times New Roman"/>
              </a:rPr>
              <a:t>35</a:t>
            </a:r>
            <a:r>
              <a:rPr dirty="0" sz="1250" spc="10" b="1" i="1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dirty="0" sz="1350" spc="-55">
                <a:solidFill>
                  <a:srgbClr val="FFFFFF"/>
                </a:solidFill>
                <a:latin typeface="Symbol"/>
                <a:cs typeface="Symbol"/>
              </a:rPr>
              <a:t>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200489" y="3465087"/>
            <a:ext cx="436880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15" b="1" i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dirty="0" sz="1250" spc="10" b="1" i="1">
                <a:solidFill>
                  <a:srgbClr val="FFFFFF"/>
                </a:solidFill>
                <a:latin typeface="Times New Roman"/>
                <a:cs typeface="Times New Roman"/>
              </a:rPr>
              <a:t>.5</a:t>
            </a:r>
            <a:r>
              <a:rPr dirty="0" sz="1250" spc="15" b="1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1350" spc="-55">
                <a:solidFill>
                  <a:srgbClr val="FFFFFF"/>
                </a:solidFill>
                <a:latin typeface="Symbol"/>
                <a:cs typeface="Symbol"/>
              </a:rPr>
              <a:t>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346531" y="1155347"/>
            <a:ext cx="1352550" cy="6959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5"/>
              </a:spcBef>
            </a:pPr>
            <a:r>
              <a:rPr dirty="0" sz="1600" spc="20" b="1">
                <a:solidFill>
                  <a:srgbClr val="FFFFFF"/>
                </a:solidFill>
                <a:latin typeface="Times New Roman"/>
                <a:cs typeface="Times New Roman"/>
              </a:rPr>
              <a:t>+5</a:t>
            </a:r>
            <a:r>
              <a:rPr dirty="0" sz="1600" spc="-3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50" spc="-5" b="1" i="1">
                <a:solidFill>
                  <a:srgbClr val="FFFFFF"/>
                </a:solidFill>
                <a:latin typeface="Times New Roman"/>
                <a:cs typeface="Times New Roman"/>
              </a:rPr>
              <a:t>55</a:t>
            </a:r>
            <a:r>
              <a:rPr dirty="0" sz="1350" spc="-5">
                <a:solidFill>
                  <a:srgbClr val="FFFFFF"/>
                </a:solidFill>
                <a:latin typeface="Symbol"/>
                <a:cs typeface="Symbol"/>
              </a:rPr>
              <a:t>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57654" y="2110250"/>
            <a:ext cx="436880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15" b="1" i="1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dirty="0" sz="1250" spc="10" b="1" i="1">
                <a:solidFill>
                  <a:srgbClr val="FFFFFF"/>
                </a:solidFill>
                <a:latin typeface="Times New Roman"/>
                <a:cs typeface="Times New Roman"/>
              </a:rPr>
              <a:t>.8</a:t>
            </a:r>
            <a:r>
              <a:rPr dirty="0" sz="1250" spc="15" b="1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1350" spc="-55">
                <a:solidFill>
                  <a:srgbClr val="FFFFFF"/>
                </a:solidFill>
                <a:latin typeface="Symbol"/>
                <a:cs typeface="Symbol"/>
              </a:rPr>
              <a:t>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399136" y="2110250"/>
            <a:ext cx="396875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15" b="1" i="1">
                <a:solidFill>
                  <a:srgbClr val="FFFFFF"/>
                </a:solidFill>
                <a:latin typeface="Times New Roman"/>
                <a:cs typeface="Times New Roman"/>
              </a:rPr>
              <a:t>760</a:t>
            </a:r>
            <a:r>
              <a:rPr dirty="0" sz="1350" spc="-55">
                <a:solidFill>
                  <a:srgbClr val="FFFFFF"/>
                </a:solidFill>
                <a:latin typeface="Symbol"/>
                <a:cs typeface="Symbol"/>
              </a:rPr>
              <a:t></a:t>
            </a:r>
            <a:endParaRPr sz="1350">
              <a:latin typeface="Symbol"/>
              <a:cs typeface="Symbol"/>
            </a:endParaRPr>
          </a:p>
        </p:txBody>
      </p:sp>
      <p:pic>
        <p:nvPicPr>
          <p:cNvPr id="92" name="object 9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022289" y="4221112"/>
            <a:ext cx="222363" cy="199224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8412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Closed-Loop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Circuits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49" y="1188638"/>
            <a:ext cx="8334375" cy="211645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4298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power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supply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pins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V</a:t>
            </a:r>
            <a:r>
              <a:rPr dirty="0" baseline="30092" sz="1800" spc="15">
                <a:latin typeface="Arial MT"/>
                <a:cs typeface="Arial MT"/>
              </a:rPr>
              <a:t>+</a:t>
            </a:r>
            <a:r>
              <a:rPr dirty="0" baseline="30092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30092" sz="1800">
                <a:latin typeface="Arial MT"/>
                <a:cs typeface="Arial MT"/>
              </a:rPr>
              <a:t>-</a:t>
            </a:r>
            <a:r>
              <a:rPr dirty="0" baseline="30092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necessary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power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op-amp</a:t>
            </a:r>
            <a:endParaRPr sz="1800">
              <a:latin typeface="Arial MT"/>
              <a:cs typeface="Arial MT"/>
            </a:endParaRPr>
          </a:p>
          <a:p>
            <a:pPr lvl="1" marL="887094" marR="43180" indent="-412750">
              <a:lnSpc>
                <a:spcPct val="141500"/>
              </a:lnSpc>
              <a:spcBef>
                <a:spcPts val="670"/>
              </a:spcBef>
              <a:buClr>
                <a:srgbClr val="595959"/>
              </a:buClr>
              <a:buSzPct val="177777"/>
              <a:buChar char="○"/>
              <a:tabLst>
                <a:tab pos="887094" algn="l"/>
                <a:tab pos="887730" algn="l"/>
              </a:tabLst>
            </a:pPr>
            <a:r>
              <a:rPr dirty="0" sz="1350" spc="-5">
                <a:latin typeface="Arial MT"/>
                <a:cs typeface="Arial MT"/>
              </a:rPr>
              <a:t>The op-amp uses </a:t>
            </a:r>
            <a:r>
              <a:rPr dirty="0" sz="1350">
                <a:latin typeface="Arial MT"/>
                <a:cs typeface="Arial MT"/>
              </a:rPr>
              <a:t>current </a:t>
            </a:r>
            <a:r>
              <a:rPr dirty="0" sz="1350" spc="-5">
                <a:latin typeface="Arial MT"/>
                <a:cs typeface="Arial MT"/>
              </a:rPr>
              <a:t>from the power </a:t>
            </a:r>
            <a:r>
              <a:rPr dirty="0" sz="1350">
                <a:latin typeface="Arial MT"/>
                <a:cs typeface="Arial MT"/>
              </a:rPr>
              <a:t>supplies </a:t>
            </a:r>
            <a:r>
              <a:rPr dirty="0" sz="1350" spc="-5">
                <a:latin typeface="Arial MT"/>
                <a:cs typeface="Arial MT"/>
              </a:rPr>
              <a:t>to </a:t>
            </a:r>
            <a:r>
              <a:rPr dirty="0" sz="1350">
                <a:latin typeface="Arial MT"/>
                <a:cs typeface="Arial MT"/>
              </a:rPr>
              <a:t>regulate </a:t>
            </a:r>
            <a:r>
              <a:rPr dirty="0" sz="1350" spc="-5">
                <a:latin typeface="Arial MT"/>
                <a:cs typeface="Arial MT"/>
              </a:rPr>
              <a:t>the output </a:t>
            </a:r>
            <a:r>
              <a:rPr dirty="0" sz="1350">
                <a:latin typeface="Arial MT"/>
                <a:cs typeface="Arial MT"/>
              </a:rPr>
              <a:t>voltage </a:t>
            </a:r>
            <a:r>
              <a:rPr dirty="0" sz="1350" spc="-5">
                <a:latin typeface="Arial MT"/>
                <a:cs typeface="Arial MT"/>
              </a:rPr>
              <a:t>and to </a:t>
            </a:r>
            <a:r>
              <a:rPr dirty="0" sz="1350">
                <a:latin typeface="Arial MT"/>
                <a:cs typeface="Arial MT"/>
              </a:rPr>
              <a:t>supply </a:t>
            </a:r>
            <a:r>
              <a:rPr dirty="0" sz="1350" spc="-5">
                <a:latin typeface="Arial MT"/>
                <a:cs typeface="Arial MT"/>
              </a:rPr>
              <a:t>the </a:t>
            </a:r>
            <a:r>
              <a:rPr dirty="0" sz="1350" spc="-365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necessary</a:t>
            </a:r>
            <a:r>
              <a:rPr dirty="0" sz="1350" spc="-10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output </a:t>
            </a:r>
            <a:r>
              <a:rPr dirty="0" sz="1350">
                <a:latin typeface="Arial MT"/>
                <a:cs typeface="Arial MT"/>
              </a:rPr>
              <a:t>current</a:t>
            </a:r>
            <a:r>
              <a:rPr dirty="0" sz="110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spcBef>
                <a:spcPts val="235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They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included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analysis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closed-loop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circuits,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because:</a:t>
            </a:r>
            <a:endParaRPr sz="1800">
              <a:latin typeface="Arial MT"/>
              <a:cs typeface="Arial MT"/>
            </a:endParaRPr>
          </a:p>
          <a:p>
            <a:pPr lvl="1" marL="887094" indent="-336550">
              <a:lnSpc>
                <a:spcPct val="100000"/>
              </a:lnSpc>
              <a:spcBef>
                <a:spcPts val="334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KCL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calculation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does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yield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useful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relation.</a:t>
            </a:r>
            <a:endParaRPr sz="1400">
              <a:latin typeface="Arial MT"/>
              <a:cs typeface="Arial MT"/>
            </a:endParaRPr>
          </a:p>
          <a:p>
            <a:pPr lvl="1" marL="887094" marR="467995" indent="-336550">
              <a:lnSpc>
                <a:spcPct val="124500"/>
              </a:lnSpc>
              <a:spcBef>
                <a:spcPts val="240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>
                <a:latin typeface="Arial MT"/>
                <a:cs typeface="Arial MT"/>
              </a:rPr>
              <a:t>calculating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through </a:t>
            </a:r>
            <a:r>
              <a:rPr dirty="0" sz="1400">
                <a:latin typeface="Arial MT"/>
                <a:cs typeface="Arial MT"/>
              </a:rPr>
              <a:t>a voltage source rarely </a:t>
            </a:r>
            <a:r>
              <a:rPr dirty="0" sz="1400" spc="-5">
                <a:latin typeface="Arial MT"/>
                <a:cs typeface="Arial MT"/>
              </a:rPr>
              <a:t>provides useful insights. </a:t>
            </a:r>
            <a:r>
              <a:rPr dirty="0" sz="1400">
                <a:latin typeface="Arial MT"/>
                <a:cs typeface="Arial MT"/>
              </a:rPr>
              <a:t>A voltage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source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support</a:t>
            </a:r>
            <a:r>
              <a:rPr dirty="0" sz="1400" spc="-5">
                <a:latin typeface="Arial MT"/>
                <a:cs typeface="Arial MT"/>
              </a:rPr>
              <a:t> any </a:t>
            </a:r>
            <a:r>
              <a:rPr dirty="0" sz="1400">
                <a:latin typeface="Arial MT"/>
                <a:cs typeface="Arial MT"/>
              </a:rPr>
              <a:t>current.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004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9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Bandwidth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749" y="1176350"/>
            <a:ext cx="5187950" cy="33578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8128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Typically, op-amps are used for </a:t>
            </a:r>
            <a:r>
              <a:rPr dirty="0" sz="1800">
                <a:latin typeface="Arial MT"/>
                <a:cs typeface="Arial MT"/>
              </a:rPr>
              <a:t>comparatively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low frequencies </a:t>
            </a:r>
            <a:r>
              <a:rPr dirty="0" sz="1800">
                <a:latin typeface="Arial MT"/>
                <a:cs typeface="Arial MT"/>
              </a:rPr>
              <a:t>(where </a:t>
            </a:r>
            <a:r>
              <a:rPr dirty="0" sz="1800" spc="10">
                <a:latin typeface="Arial MT"/>
                <a:cs typeface="Arial MT"/>
              </a:rPr>
              <a:t>A</a:t>
            </a:r>
            <a:r>
              <a:rPr dirty="0" baseline="-32407" sz="1800" spc="15">
                <a:latin typeface="Arial MT"/>
                <a:cs typeface="Arial MT"/>
              </a:rPr>
              <a:t>OL</a:t>
            </a:r>
            <a:r>
              <a:rPr dirty="0" baseline="-32407" sz="1800" spc="2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large </a:t>
            </a:r>
            <a:r>
              <a:rPr dirty="0" sz="1800" spc="-5">
                <a:latin typeface="MS PGothic"/>
                <a:cs typeface="MS PGothic"/>
              </a:rPr>
              <a:t>≃</a:t>
            </a:r>
            <a:r>
              <a:rPr dirty="0" sz="1800" spc="-5">
                <a:latin typeface="Arial MT"/>
                <a:cs typeface="Arial MT"/>
              </a:rPr>
              <a:t>+100,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000).</a:t>
            </a:r>
            <a:endParaRPr sz="1800">
              <a:latin typeface="Arial MT"/>
              <a:cs typeface="Arial MT"/>
            </a:endParaRPr>
          </a:p>
          <a:p>
            <a:pPr marL="442595" marR="173355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At high frequencies, the gain falls below unity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&lt;&lt; 1).</a:t>
            </a:r>
            <a:endParaRPr sz="1800">
              <a:latin typeface="Arial MT"/>
              <a:cs typeface="Arial MT"/>
            </a:endParaRPr>
          </a:p>
          <a:p>
            <a:pPr marL="442595" marR="282575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Op-Amp bandwidth depends on the process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make</a:t>
            </a:r>
            <a:r>
              <a:rPr dirty="0" sz="1800" spc="-5">
                <a:latin typeface="Arial MT"/>
                <a:cs typeface="Arial MT"/>
              </a:rPr>
              <a:t>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op-amp.</a:t>
            </a:r>
            <a:endParaRPr sz="1800">
              <a:latin typeface="Arial MT"/>
              <a:cs typeface="Arial MT"/>
            </a:endParaRPr>
          </a:p>
          <a:p>
            <a:pPr lvl="1" marL="899794" marR="64135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BJT op-amps have the highest bandwidth and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drain.</a:t>
            </a:r>
            <a:endParaRPr sz="1400">
              <a:latin typeface="Arial MT"/>
              <a:cs typeface="Arial MT"/>
            </a:endParaRPr>
          </a:p>
          <a:p>
            <a:pPr lvl="1" marL="899794" marR="142240" indent="-336550">
              <a:lnSpc>
                <a:spcPct val="124500"/>
              </a:lnSpc>
              <a:spcBef>
                <a:spcPts val="244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</a:tabLst>
            </a:pPr>
            <a:r>
              <a:rPr dirty="0" sz="1400">
                <a:latin typeface="Arial MT"/>
                <a:cs typeface="Arial MT"/>
              </a:rPr>
              <a:t>MOSFET </a:t>
            </a:r>
            <a:r>
              <a:rPr dirty="0" sz="1400" spc="-5">
                <a:latin typeface="Arial MT"/>
                <a:cs typeface="Arial MT"/>
              </a:rPr>
              <a:t>op-amps the lowest bandwidth and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drain.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8575" y="1152474"/>
            <a:ext cx="3391591" cy="27321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004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9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Bandwidth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49" y="1081100"/>
            <a:ext cx="8291830" cy="2482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9895" marR="68580" indent="-367030">
              <a:lnSpc>
                <a:spcPct val="149300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closed-loop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circuits,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 assumed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</a:t>
            </a:r>
            <a:r>
              <a:rPr dirty="0" baseline="-32407" sz="1800" spc="7">
                <a:latin typeface="Arial MT"/>
                <a:cs typeface="Arial MT"/>
              </a:rPr>
              <a:t>OL</a:t>
            </a:r>
            <a:r>
              <a:rPr dirty="0" baseline="-32407" sz="1800" spc="247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large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</a:t>
            </a:r>
            <a:r>
              <a:rPr dirty="0" sz="1800" spc="-5">
                <a:latin typeface="Arial MT"/>
                <a:cs typeface="Arial MT"/>
              </a:rPr>
              <a:t> 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calculate</a:t>
            </a:r>
            <a:r>
              <a:rPr dirty="0" sz="1800" spc="-5">
                <a:latin typeface="Arial MT"/>
                <a:cs typeface="Arial MT"/>
              </a:rPr>
              <a:t> 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Closed-loop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CL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29895" marR="305435" indent="-367030">
              <a:lnSpc>
                <a:spcPct val="149300"/>
              </a:lnSpc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At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frequencies,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when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drops below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(R</a:t>
            </a:r>
            <a:r>
              <a:rPr dirty="0" baseline="-32407" sz="1800" spc="7">
                <a:latin typeface="Arial MT"/>
                <a:cs typeface="Arial MT"/>
              </a:rPr>
              <a:t>2</a:t>
            </a:r>
            <a:r>
              <a:rPr dirty="0" sz="1800" spc="5">
                <a:latin typeface="Arial MT"/>
                <a:cs typeface="Arial MT"/>
              </a:rPr>
              <a:t>+R</a:t>
            </a:r>
            <a:r>
              <a:rPr dirty="0" baseline="-32407" sz="1800" spc="7">
                <a:latin typeface="Arial MT"/>
                <a:cs typeface="Arial MT"/>
              </a:rPr>
              <a:t>1</a:t>
            </a:r>
            <a:r>
              <a:rPr dirty="0" sz="1800" spc="5">
                <a:latin typeface="Arial MT"/>
                <a:cs typeface="Arial MT"/>
              </a:rPr>
              <a:t>)/R</a:t>
            </a:r>
            <a:r>
              <a:rPr dirty="0" baseline="-32407" sz="1800" spc="7">
                <a:latin typeface="Arial MT"/>
                <a:cs typeface="Arial MT"/>
              </a:rPr>
              <a:t>1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(where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1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resistance),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</a:t>
            </a:r>
            <a:r>
              <a:rPr dirty="0" baseline="-32407" sz="1800" spc="-7">
                <a:latin typeface="Arial MT"/>
                <a:cs typeface="Arial MT"/>
              </a:rPr>
              <a:t>CL</a:t>
            </a:r>
            <a:r>
              <a:rPr dirty="0" baseline="-32407" sz="1800" spc="247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drops too.</a:t>
            </a:r>
            <a:endParaRPr sz="1800">
              <a:latin typeface="Arial MT"/>
              <a:cs typeface="Arial MT"/>
            </a:endParaRPr>
          </a:p>
          <a:p>
            <a:pPr marL="429895" marR="390525" indent="-367030">
              <a:lnSpc>
                <a:spcPct val="149300"/>
              </a:lnSpc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The frequency at which </a:t>
            </a:r>
            <a:r>
              <a:rPr dirty="0" sz="1800" spc="10">
                <a:latin typeface="Arial MT"/>
                <a:cs typeface="Arial MT"/>
              </a:rPr>
              <a:t>A</a:t>
            </a:r>
            <a:r>
              <a:rPr dirty="0" baseline="-32407" sz="1800" spc="15">
                <a:latin typeface="Arial MT"/>
                <a:cs typeface="Arial MT"/>
              </a:rPr>
              <a:t>CL</a:t>
            </a:r>
            <a:r>
              <a:rPr dirty="0" baseline="-32407" sz="1800" spc="2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falls below the ideal gain is </a:t>
            </a:r>
            <a:r>
              <a:rPr dirty="0" sz="1800">
                <a:latin typeface="Arial MT"/>
                <a:cs typeface="Arial MT"/>
              </a:rPr>
              <a:t>called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5" b="1">
                <a:latin typeface="Arial"/>
                <a:cs typeface="Arial"/>
              </a:rPr>
              <a:t>closed- </a:t>
            </a:r>
            <a:r>
              <a:rPr dirty="0" sz="1800" spc="-49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loop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bandwidth </a:t>
            </a:r>
            <a:r>
              <a:rPr dirty="0" sz="1800" spc="5" b="1">
                <a:latin typeface="Arial"/>
                <a:cs typeface="Arial"/>
              </a:rPr>
              <a:t>f</a:t>
            </a:r>
            <a:r>
              <a:rPr dirty="0" baseline="-30092" sz="1800" spc="7" b="1">
                <a:latin typeface="Arial"/>
                <a:cs typeface="Arial"/>
              </a:rPr>
              <a:t>CL</a:t>
            </a:r>
            <a:r>
              <a:rPr dirty="0" sz="1800" spc="5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46625" y="1216355"/>
            <a:ext cx="8378825" cy="2357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7239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f</a:t>
            </a:r>
            <a:r>
              <a:rPr dirty="0" baseline="-32407" sz="1800" spc="-7" b="1">
                <a:latin typeface="Arial"/>
                <a:cs typeface="Arial"/>
              </a:rPr>
              <a:t>CL</a:t>
            </a:r>
            <a:r>
              <a:rPr dirty="0" baseline="-32407" sz="1800" spc="217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=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</a:t>
            </a:r>
            <a:r>
              <a:rPr dirty="0" baseline="-32407" sz="1800" b="1">
                <a:latin typeface="Arial"/>
                <a:cs typeface="Arial"/>
              </a:rPr>
              <a:t>U</a:t>
            </a:r>
            <a:r>
              <a:rPr dirty="0" baseline="-32407" sz="1800" spc="2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baseline="-32407" sz="1800" b="1">
                <a:latin typeface="Arial"/>
                <a:cs typeface="Arial"/>
              </a:rPr>
              <a:t>N</a:t>
            </a:r>
            <a:endParaRPr baseline="-32407" sz="18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889"/>
              </a:spcBef>
            </a:pPr>
            <a:r>
              <a:rPr dirty="0" sz="1800" spc="-5">
                <a:latin typeface="Arial MT"/>
                <a:cs typeface="Arial MT"/>
              </a:rPr>
              <a:t>where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</a:t>
            </a:r>
            <a:r>
              <a:rPr dirty="0" baseline="-32407" sz="1800">
                <a:latin typeface="Arial MT"/>
                <a:cs typeface="Arial MT"/>
              </a:rPr>
              <a:t>U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unity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gain </a:t>
            </a:r>
            <a:r>
              <a:rPr dirty="0" sz="1800" b="1">
                <a:latin typeface="Arial"/>
                <a:cs typeface="Arial"/>
              </a:rPr>
              <a:t>frequency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N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noise gain</a:t>
            </a:r>
            <a:endParaRPr sz="1800">
              <a:latin typeface="Arial"/>
              <a:cs typeface="Arial"/>
            </a:endParaRPr>
          </a:p>
          <a:p>
            <a:pPr marL="50800" marR="43180">
              <a:lnSpc>
                <a:spcPct val="187500"/>
              </a:lnSpc>
            </a:pPr>
            <a:r>
              <a:rPr dirty="0" sz="1800" spc="-5">
                <a:latin typeface="Arial MT"/>
                <a:cs typeface="Arial MT"/>
              </a:rPr>
              <a:t>The noise gain is </a:t>
            </a:r>
            <a:r>
              <a:rPr dirty="0" sz="1800">
                <a:latin typeface="Arial MT"/>
                <a:cs typeface="Arial MT"/>
              </a:rPr>
              <a:t>modeled </a:t>
            </a:r>
            <a:r>
              <a:rPr dirty="0" sz="1800" spc="-5">
                <a:latin typeface="Arial MT"/>
                <a:cs typeface="Arial MT"/>
              </a:rPr>
              <a:t>as </a:t>
            </a:r>
            <a:r>
              <a:rPr dirty="0" sz="1800">
                <a:latin typeface="Arial MT"/>
                <a:cs typeface="Arial MT"/>
              </a:rPr>
              <a:t>a voltage source </a:t>
            </a:r>
            <a:r>
              <a:rPr dirty="0" sz="1800" spc="-5">
                <a:latin typeface="Arial MT"/>
                <a:cs typeface="Arial MT"/>
              </a:rPr>
              <a:t>at the positive input of the op-amp.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Hence: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 MT"/>
              <a:cs typeface="Arial MT"/>
            </a:endParaRPr>
          </a:p>
          <a:p>
            <a:pPr algn="ctr" marL="7239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A</a:t>
            </a:r>
            <a:r>
              <a:rPr dirty="0" baseline="-32407" sz="1800" b="1">
                <a:latin typeface="Arial"/>
                <a:cs typeface="Arial"/>
              </a:rPr>
              <a:t>N</a:t>
            </a:r>
            <a:r>
              <a:rPr dirty="0" baseline="-32407" sz="1800" spc="2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=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baseline="-32407" sz="1800" b="1">
                <a:latin typeface="Arial"/>
                <a:cs typeface="Arial"/>
              </a:rPr>
              <a:t>CL</a:t>
            </a:r>
            <a:r>
              <a:rPr dirty="0" baseline="-32407" sz="1800" spc="232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=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(R</a:t>
            </a:r>
            <a:r>
              <a:rPr dirty="0" baseline="-32407" sz="1800" b="1">
                <a:latin typeface="Arial"/>
                <a:cs typeface="Arial"/>
              </a:rPr>
              <a:t>1</a:t>
            </a:r>
            <a:r>
              <a:rPr dirty="0" sz="1800" b="1">
                <a:latin typeface="Arial"/>
                <a:cs typeface="Arial"/>
              </a:rPr>
              <a:t>+R</a:t>
            </a:r>
            <a:r>
              <a:rPr dirty="0" baseline="-32407" sz="1800" b="1">
                <a:latin typeface="Arial"/>
                <a:cs typeface="Arial"/>
              </a:rPr>
              <a:t>2</a:t>
            </a:r>
            <a:r>
              <a:rPr dirty="0" sz="1800" b="1">
                <a:latin typeface="Arial"/>
                <a:cs typeface="Arial"/>
              </a:rPr>
              <a:t>)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</a:t>
            </a:r>
            <a:r>
              <a:rPr dirty="0" baseline="-32407" sz="1800" b="1">
                <a:latin typeface="Arial"/>
                <a:cs typeface="Arial"/>
              </a:rPr>
              <a:t>1</a:t>
            </a:r>
            <a:endParaRPr baseline="-32407"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43179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Non-Inverting</a:t>
            </a:r>
            <a:r>
              <a:rPr dirty="0" u="none" sz="2800" spc="-4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Bandwidth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28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46625" y="1730705"/>
            <a:ext cx="7745095" cy="1328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  <a:p>
            <a:pPr marL="50800" marR="43180">
              <a:lnSpc>
                <a:spcPct val="187500"/>
              </a:lnSpc>
            </a:pPr>
            <a:r>
              <a:rPr dirty="0" sz="1800" spc="-5">
                <a:latin typeface="Arial MT"/>
                <a:cs typeface="Arial MT"/>
              </a:rPr>
              <a:t>Consider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non-inverting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amplifier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having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f</a:t>
            </a:r>
            <a:r>
              <a:rPr dirty="0" baseline="-32407" sz="1800" spc="22">
                <a:latin typeface="Arial MT"/>
                <a:cs typeface="Arial MT"/>
              </a:rPr>
              <a:t>U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10MHz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 spc="5">
                <a:latin typeface="Arial MT"/>
                <a:cs typeface="Arial MT"/>
              </a:rPr>
              <a:t>R</a:t>
            </a:r>
            <a:r>
              <a:rPr dirty="0" baseline="-32407" sz="1800" spc="7">
                <a:latin typeface="Arial MT"/>
                <a:cs typeface="Arial MT"/>
              </a:rPr>
              <a:t>1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2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10</a:t>
            </a:r>
            <a:r>
              <a:rPr dirty="0" sz="1800">
                <a:latin typeface="MS PGothic"/>
                <a:cs typeface="MS PGothic"/>
              </a:rPr>
              <a:t>㏀</a:t>
            </a:r>
            <a:r>
              <a:rPr dirty="0" sz="1800">
                <a:latin typeface="Arial MT"/>
                <a:cs typeface="Arial MT"/>
              </a:rPr>
              <a:t>.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its </a:t>
            </a:r>
            <a:r>
              <a:rPr dirty="0" sz="1800">
                <a:latin typeface="Arial MT"/>
                <a:cs typeface="Arial MT"/>
              </a:rPr>
              <a:t>closed-loop</a:t>
            </a:r>
            <a:r>
              <a:rPr dirty="0" sz="1800" spc="-5">
                <a:latin typeface="Arial MT"/>
                <a:cs typeface="Arial MT"/>
              </a:rPr>
              <a:t> bandwidth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f</a:t>
            </a:r>
            <a:r>
              <a:rPr dirty="0" baseline="-32407" sz="1800" spc="-7" b="1">
                <a:latin typeface="Arial"/>
                <a:cs typeface="Arial"/>
              </a:rPr>
              <a:t>CL</a:t>
            </a:r>
            <a:r>
              <a:rPr dirty="0" sz="1800" spc="-5" b="1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45315" y="3790138"/>
            <a:ext cx="943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latin typeface="Arial MT"/>
                <a:cs typeface="Arial MT"/>
              </a:rPr>
              <a:t>f</a:t>
            </a:r>
            <a:r>
              <a:rPr dirty="0" baseline="-33950" sz="1350" spc="15">
                <a:latin typeface="Arial MT"/>
                <a:cs typeface="Arial MT"/>
              </a:rPr>
              <a:t>CL</a:t>
            </a:r>
            <a:r>
              <a:rPr dirty="0" baseline="-33950" sz="1350" spc="1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5MHz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43179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Non-Inverting</a:t>
            </a:r>
            <a:r>
              <a:rPr dirty="0" u="none" sz="2800" spc="-4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Bandwidth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24449" y="1176350"/>
            <a:ext cx="8237855" cy="254000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429895" indent="-367030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Unity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frequency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called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Gain-Bandwidth-Product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(GBP).</a:t>
            </a:r>
            <a:endParaRPr sz="1800">
              <a:latin typeface="Arial MT"/>
              <a:cs typeface="Arial MT"/>
            </a:endParaRPr>
          </a:p>
          <a:p>
            <a:pPr marL="429895" marR="7493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The product of Noise Gain </a:t>
            </a:r>
            <a:r>
              <a:rPr dirty="0" sz="1800" spc="15">
                <a:latin typeface="Arial MT"/>
                <a:cs typeface="Arial MT"/>
              </a:rPr>
              <a:t>A</a:t>
            </a:r>
            <a:r>
              <a:rPr dirty="0" baseline="-32407" sz="1800" spc="22">
                <a:latin typeface="Arial MT"/>
                <a:cs typeface="Arial MT"/>
              </a:rPr>
              <a:t>N </a:t>
            </a:r>
            <a:r>
              <a:rPr dirty="0" sz="1800" spc="-5">
                <a:latin typeface="Arial MT"/>
                <a:cs typeface="Arial MT"/>
              </a:rPr>
              <a:t>and bandwidth </a:t>
            </a:r>
            <a:r>
              <a:rPr dirty="0" sz="1800">
                <a:latin typeface="Arial MT"/>
                <a:cs typeface="Arial MT"/>
              </a:rPr>
              <a:t>f</a:t>
            </a:r>
            <a:r>
              <a:rPr dirty="0" baseline="-32407" sz="1800">
                <a:latin typeface="Arial MT"/>
                <a:cs typeface="Arial MT"/>
              </a:rPr>
              <a:t>CL</a:t>
            </a:r>
            <a:r>
              <a:rPr dirty="0" baseline="-32407" sz="1800" spc="7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>
                <a:latin typeface="Arial MT"/>
                <a:cs typeface="Arial MT"/>
              </a:rPr>
              <a:t>constant </a:t>
            </a:r>
            <a:r>
              <a:rPr dirty="0" sz="1800" spc="-5">
                <a:latin typeface="Arial MT"/>
                <a:cs typeface="Arial MT"/>
              </a:rPr>
              <a:t>and bounded by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GBP.</a:t>
            </a:r>
            <a:endParaRPr sz="18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If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you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need:</a:t>
            </a:r>
            <a:endParaRPr sz="1800">
              <a:latin typeface="Arial MT"/>
              <a:cs typeface="Arial MT"/>
            </a:endParaRPr>
          </a:p>
          <a:p>
            <a:pPr lvl="1" marL="887094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bandwidth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</a:t>
            </a:r>
            <a:r>
              <a:rPr dirty="0" baseline="-32407" sz="1800" spc="7">
                <a:latin typeface="Arial MT"/>
                <a:cs typeface="Arial MT"/>
              </a:rPr>
              <a:t>CL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drops.</a:t>
            </a:r>
            <a:endParaRPr sz="1800">
              <a:latin typeface="Arial MT"/>
              <a:cs typeface="Arial MT"/>
            </a:endParaRPr>
          </a:p>
          <a:p>
            <a:pPr lvl="1" marL="887094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bandwidth,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you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must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choose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lower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gain.</a:t>
            </a:r>
            <a:endParaRPr sz="1800">
              <a:latin typeface="Arial MT"/>
              <a:cs typeface="Arial MT"/>
            </a:endParaRPr>
          </a:p>
          <a:p>
            <a:pPr lvl="1" marL="887094" marR="55880" indent="-367030">
              <a:lnSpc>
                <a:spcPct val="114599"/>
              </a:lnSpc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800" spc="-5">
                <a:latin typeface="Arial MT"/>
                <a:cs typeface="Arial MT"/>
              </a:rPr>
              <a:t>both higher gain and bandwidth, then </a:t>
            </a:r>
            <a:r>
              <a:rPr dirty="0" sz="1800">
                <a:latin typeface="Arial MT"/>
                <a:cs typeface="Arial MT"/>
              </a:rPr>
              <a:t>you </a:t>
            </a:r>
            <a:r>
              <a:rPr dirty="0" sz="1800" spc="-5">
                <a:latin typeface="Arial MT"/>
                <a:cs typeface="Arial MT"/>
              </a:rPr>
              <a:t>need to pick an op amp with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GBP </a:t>
            </a:r>
            <a:r>
              <a:rPr dirty="0" sz="1800">
                <a:latin typeface="Arial MT"/>
                <a:cs typeface="Arial MT"/>
              </a:rPr>
              <a:t>(f</a:t>
            </a:r>
            <a:r>
              <a:rPr dirty="0" baseline="-32407" sz="180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)</a:t>
            </a:r>
            <a:r>
              <a:rPr dirty="0" sz="1800" spc="-5">
                <a:latin typeface="Arial MT"/>
                <a:cs typeface="Arial MT"/>
              </a:rPr>
              <a:t> on its data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sheet.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41210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Non-inverting</a:t>
            </a:r>
            <a:r>
              <a:rPr dirty="0" u="none" sz="2800" spc="-4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Bandwidth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65709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Inverting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Bandwidth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225" y="1176350"/>
            <a:ext cx="8489950" cy="35960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857250">
              <a:lnSpc>
                <a:spcPct val="114599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bandwidth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frequency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f</a:t>
            </a:r>
            <a:r>
              <a:rPr dirty="0" baseline="-32407" sz="1800" spc="15">
                <a:latin typeface="Arial MT"/>
                <a:cs typeface="Arial MT"/>
              </a:rPr>
              <a:t>CL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inverting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same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5">
                <a:latin typeface="Arial MT"/>
                <a:cs typeface="Arial MT"/>
              </a:rPr>
              <a:t> 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non-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inverting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frequency.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Arial MT"/>
              <a:cs typeface="Arial MT"/>
            </a:endParaRPr>
          </a:p>
          <a:p>
            <a:pPr algn="ctr" marL="1143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 MT"/>
                <a:cs typeface="Arial MT"/>
              </a:rPr>
              <a:t>f</a:t>
            </a:r>
            <a:r>
              <a:rPr dirty="0" baseline="-32407" sz="1800" spc="-7">
                <a:latin typeface="Arial MT"/>
                <a:cs typeface="Arial MT"/>
              </a:rPr>
              <a:t>CL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</a:t>
            </a:r>
            <a:r>
              <a:rPr dirty="0" baseline="-32407" sz="1800">
                <a:latin typeface="Arial MT"/>
                <a:cs typeface="Arial MT"/>
              </a:rPr>
              <a:t>U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where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N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(R</a:t>
            </a:r>
            <a:r>
              <a:rPr dirty="0" baseline="-32407" sz="1800">
                <a:latin typeface="Arial MT"/>
                <a:cs typeface="Arial MT"/>
              </a:rPr>
              <a:t>1</a:t>
            </a:r>
            <a:r>
              <a:rPr dirty="0" sz="1800">
                <a:latin typeface="Arial MT"/>
                <a:cs typeface="Arial MT"/>
              </a:rPr>
              <a:t>+R</a:t>
            </a:r>
            <a:r>
              <a:rPr dirty="0" baseline="-32407" sz="1800">
                <a:latin typeface="Arial MT"/>
                <a:cs typeface="Arial MT"/>
              </a:rPr>
              <a:t>2</a:t>
            </a:r>
            <a:r>
              <a:rPr dirty="0" sz="1800">
                <a:latin typeface="Arial MT"/>
                <a:cs typeface="Arial MT"/>
              </a:rPr>
              <a:t>)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1</a:t>
            </a:r>
            <a:endParaRPr baseline="-32407" sz="1800">
              <a:latin typeface="Arial MT"/>
              <a:cs typeface="Arial MT"/>
            </a:endParaRPr>
          </a:p>
          <a:p>
            <a:pPr marL="533400" indent="-367030">
              <a:lnSpc>
                <a:spcPct val="100000"/>
              </a:lnSpc>
              <a:spcBef>
                <a:spcPts val="1890"/>
              </a:spcBef>
              <a:buChar char="●"/>
              <a:tabLst>
                <a:tab pos="532765" algn="l"/>
                <a:tab pos="533400" algn="l"/>
              </a:tabLst>
            </a:pPr>
            <a:r>
              <a:rPr dirty="0" sz="1800" spc="-5">
                <a:latin typeface="Arial MT"/>
                <a:cs typeface="Arial MT"/>
              </a:rPr>
              <a:t>Disadvantage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inverting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circuit:</a:t>
            </a:r>
            <a:endParaRPr sz="1800">
              <a:latin typeface="Arial MT"/>
              <a:cs typeface="Arial MT"/>
            </a:endParaRPr>
          </a:p>
          <a:p>
            <a:pPr lvl="1" marL="990600" indent="-336550">
              <a:lnSpc>
                <a:spcPct val="100000"/>
              </a:lnSpc>
              <a:spcBef>
                <a:spcPts val="715"/>
              </a:spcBef>
              <a:buChar char="○"/>
              <a:tabLst>
                <a:tab pos="989965" algn="l"/>
                <a:tab pos="990600" algn="l"/>
              </a:tabLst>
            </a:pPr>
            <a:r>
              <a:rPr dirty="0" sz="1400">
                <a:latin typeface="Arial MT"/>
                <a:cs typeface="Arial MT"/>
              </a:rPr>
              <a:t>signals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 amplified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2</a:t>
            </a:r>
            <a:r>
              <a:rPr dirty="0" sz="1400" spc="5">
                <a:latin typeface="Arial MT"/>
                <a:cs typeface="Arial MT"/>
              </a:rPr>
              <a:t>/R</a:t>
            </a:r>
            <a:r>
              <a:rPr dirty="0" baseline="-33950" sz="1350" spc="7">
                <a:latin typeface="Arial MT"/>
                <a:cs typeface="Arial MT"/>
              </a:rPr>
              <a:t>1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ratio,</a:t>
            </a:r>
            <a:r>
              <a:rPr dirty="0" sz="1400" spc="-5">
                <a:latin typeface="Arial MT"/>
                <a:cs typeface="Arial MT"/>
              </a:rPr>
              <a:t> but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bandwidth 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dependent 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larger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ratio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(R</a:t>
            </a:r>
            <a:r>
              <a:rPr dirty="0" baseline="-33950" sz="1350" spc="7">
                <a:latin typeface="Arial MT"/>
                <a:cs typeface="Arial MT"/>
              </a:rPr>
              <a:t>1</a:t>
            </a:r>
            <a:r>
              <a:rPr dirty="0" sz="1400" spc="5">
                <a:latin typeface="Arial MT"/>
                <a:cs typeface="Arial MT"/>
              </a:rPr>
              <a:t>+R</a:t>
            </a:r>
            <a:r>
              <a:rPr dirty="0" baseline="-33950" sz="1350" spc="7">
                <a:latin typeface="Arial MT"/>
                <a:cs typeface="Arial MT"/>
              </a:rPr>
              <a:t>2</a:t>
            </a:r>
            <a:r>
              <a:rPr dirty="0" sz="1400" spc="5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990600">
              <a:lnSpc>
                <a:spcPct val="100000"/>
              </a:lnSpc>
              <a:spcBef>
                <a:spcPts val="409"/>
              </a:spcBef>
            </a:pPr>
            <a:r>
              <a:rPr dirty="0" sz="1400">
                <a:latin typeface="Arial MT"/>
                <a:cs typeface="Arial MT"/>
              </a:rPr>
              <a:t>/R</a:t>
            </a:r>
            <a:r>
              <a:rPr dirty="0" baseline="-33950" sz="1350">
                <a:latin typeface="Arial MT"/>
                <a:cs typeface="Arial MT"/>
              </a:rPr>
              <a:t>1</a:t>
            </a:r>
            <a:endParaRPr baseline="-33950"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 MT"/>
              <a:cs typeface="Arial MT"/>
            </a:endParaRPr>
          </a:p>
          <a:p>
            <a:pPr marL="533400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Previous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Example:</a:t>
            </a:r>
            <a:endParaRPr sz="1400">
              <a:latin typeface="Arial"/>
              <a:cs typeface="Arial"/>
            </a:endParaRPr>
          </a:p>
          <a:p>
            <a:pPr marL="990600" marR="4163060">
              <a:lnSpc>
                <a:spcPct val="209800"/>
              </a:lnSpc>
            </a:pPr>
            <a:r>
              <a:rPr dirty="0" sz="1400" spc="10">
                <a:latin typeface="Arial MT"/>
                <a:cs typeface="Arial MT"/>
              </a:rPr>
              <a:t>A</a:t>
            </a:r>
            <a:r>
              <a:rPr dirty="0" baseline="-33950" sz="1350" spc="15">
                <a:latin typeface="Arial MT"/>
                <a:cs typeface="Arial MT"/>
              </a:rPr>
              <a:t>CL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equal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-10k/10k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-1,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while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baseline="-33950" sz="1350" spc="22">
                <a:latin typeface="Arial MT"/>
                <a:cs typeface="Arial MT"/>
              </a:rPr>
              <a:t>N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2.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Hence,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f</a:t>
            </a:r>
            <a:r>
              <a:rPr dirty="0" baseline="-33950" sz="1350" spc="15">
                <a:latin typeface="Arial MT"/>
                <a:cs typeface="Arial MT"/>
              </a:rPr>
              <a:t>CL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10MHz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5">
                <a:latin typeface="Arial MT"/>
                <a:cs typeface="Arial MT"/>
              </a:rPr>
              <a:t> 5MHz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2449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4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Unity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Gain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Buffer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149" y="1176350"/>
            <a:ext cx="5287010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7195" marR="1701164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In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non-inverting amplifier with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</a:t>
            </a:r>
            <a:r>
              <a:rPr dirty="0" baseline="-32407" sz="1800" spc="-7">
                <a:latin typeface="Arial MT"/>
                <a:cs typeface="Arial MT"/>
              </a:rPr>
              <a:t>CL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5">
                <a:latin typeface="Arial MT"/>
                <a:cs typeface="Arial MT"/>
              </a:rPr>
              <a:t> (R</a:t>
            </a:r>
            <a:r>
              <a:rPr dirty="0" baseline="-32407" sz="1800" spc="-7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+R</a:t>
            </a:r>
            <a:r>
              <a:rPr dirty="0" baseline="-32407" sz="1800" spc="-7">
                <a:latin typeface="Arial MT"/>
                <a:cs typeface="Arial MT"/>
              </a:rPr>
              <a:t>1</a:t>
            </a:r>
            <a:r>
              <a:rPr dirty="0" sz="1800" spc="-5">
                <a:latin typeface="Arial MT"/>
                <a:cs typeface="Arial MT"/>
              </a:rPr>
              <a:t>)/R</a:t>
            </a:r>
            <a:r>
              <a:rPr dirty="0" baseline="-32407" sz="1800" spc="-7">
                <a:latin typeface="Arial MT"/>
                <a:cs typeface="Arial MT"/>
              </a:rPr>
              <a:t>in</a:t>
            </a:r>
            <a:endParaRPr baseline="-32407" sz="18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If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in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very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large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w.r.t.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</a:t>
            </a:r>
            <a:r>
              <a:rPr dirty="0" baseline="-32407" sz="1800" spc="7">
                <a:latin typeface="Arial MT"/>
                <a:cs typeface="Arial MT"/>
              </a:rPr>
              <a:t>1</a:t>
            </a:r>
            <a:r>
              <a:rPr dirty="0" sz="1800" spc="5">
                <a:latin typeface="Arial MT"/>
                <a:cs typeface="Arial MT"/>
              </a:rPr>
              <a:t>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CL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becomes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out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in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→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unity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gain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buffer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849" y="3148025"/>
            <a:ext cx="5997575" cy="96837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415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R</a:t>
            </a:r>
            <a:r>
              <a:rPr dirty="0" baseline="-32407" sz="1800" spc="-7">
                <a:latin typeface="Arial MT"/>
                <a:cs typeface="Arial MT"/>
              </a:rPr>
              <a:t>in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usually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deleted,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while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</a:t>
            </a:r>
            <a:r>
              <a:rPr dirty="0" baseline="-32407" sz="1800" spc="7">
                <a:latin typeface="Arial MT"/>
                <a:cs typeface="Arial MT"/>
              </a:rPr>
              <a:t>1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shorted.</a:t>
            </a:r>
            <a:endParaRPr sz="1800">
              <a:latin typeface="Arial MT"/>
              <a:cs typeface="Arial MT"/>
            </a:endParaRPr>
          </a:p>
          <a:p>
            <a:pPr marL="404495" marR="4318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1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(usually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20kΩ)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included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many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buffer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designs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protect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inverting input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 over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3200" y="1168188"/>
            <a:ext cx="3178974" cy="20133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5857875" cy="264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Using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variable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control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motor</a:t>
            </a:r>
            <a:endParaRPr sz="1800">
              <a:latin typeface="Arial MT"/>
              <a:cs typeface="Arial MT"/>
            </a:endParaRPr>
          </a:p>
          <a:p>
            <a:pPr marL="469900" marR="5080" indent="-367030">
              <a:lnSpc>
                <a:spcPct val="114599"/>
              </a:lnSpc>
              <a:spcBef>
                <a:spcPts val="1575"/>
              </a:spcBef>
              <a:buClr>
                <a:srgbClr val="595959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latin typeface="Arial MT"/>
                <a:cs typeface="Arial MT"/>
              </a:rPr>
              <a:t>From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power </a:t>
            </a:r>
            <a:r>
              <a:rPr dirty="0" sz="1800">
                <a:latin typeface="Arial MT"/>
                <a:cs typeface="Arial MT"/>
              </a:rPr>
              <a:t>supply voltage = </a:t>
            </a:r>
            <a:r>
              <a:rPr dirty="0" sz="1800" spc="-5">
                <a:latin typeface="Arial MT"/>
                <a:cs typeface="Arial MT"/>
              </a:rPr>
              <a:t>15v, we need 7.5v for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motor.</a:t>
            </a:r>
            <a:endParaRPr sz="1800">
              <a:latin typeface="Arial MT"/>
              <a:cs typeface="Arial MT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latin typeface="Arial MT"/>
                <a:cs typeface="Arial MT"/>
              </a:rPr>
              <a:t>We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divider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two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equal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resistors</a:t>
            </a:r>
            <a:endParaRPr sz="1800">
              <a:latin typeface="Arial MT"/>
              <a:cs typeface="Arial MT"/>
            </a:endParaRPr>
          </a:p>
          <a:p>
            <a:pPr marL="469900" marR="16256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motor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depends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resistance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motor.</a:t>
            </a:r>
            <a:endParaRPr sz="1800">
              <a:latin typeface="Arial MT"/>
              <a:cs typeface="Arial MT"/>
            </a:endParaRPr>
          </a:p>
          <a:p>
            <a:pPr lvl="1" marL="927100" marR="206375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926465" algn="l"/>
                <a:tab pos="927100" algn="l"/>
              </a:tabLst>
            </a:pPr>
            <a:r>
              <a:rPr dirty="0" sz="1400" spc="-5">
                <a:latin typeface="Arial MT"/>
                <a:cs typeface="Arial MT"/>
              </a:rPr>
              <a:t>For example, if the </a:t>
            </a:r>
            <a:r>
              <a:rPr dirty="0" sz="1400">
                <a:latin typeface="Arial MT"/>
                <a:cs typeface="Arial MT"/>
              </a:rPr>
              <a:t>resistance </a:t>
            </a:r>
            <a:r>
              <a:rPr dirty="0" sz="1400" spc="-5">
                <a:latin typeface="Arial MT"/>
                <a:cs typeface="Arial MT"/>
              </a:rPr>
              <a:t>of the </a:t>
            </a:r>
            <a:r>
              <a:rPr dirty="0" sz="1400">
                <a:latin typeface="Arial MT"/>
                <a:cs typeface="Arial MT"/>
              </a:rPr>
              <a:t>motor </a:t>
            </a:r>
            <a:r>
              <a:rPr dirty="0" sz="1400" spc="-5">
                <a:latin typeface="Arial MT"/>
                <a:cs typeface="Arial MT"/>
              </a:rPr>
              <a:t>is equal to 100Ω,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5">
                <a:latin typeface="Arial MT"/>
                <a:cs typeface="Arial MT"/>
              </a:rPr>
              <a:t> 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motor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will be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very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close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0.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700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Application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of</a:t>
            </a:r>
            <a:r>
              <a:rPr dirty="0" u="none" sz="2800" spc="-1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Unity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Gain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Buffer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2100" y="1415049"/>
            <a:ext cx="2454981" cy="31300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176350"/>
            <a:ext cx="3743960" cy="2854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234315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use of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unity gain buffer </a:t>
            </a:r>
            <a:r>
              <a:rPr dirty="0" sz="1800">
                <a:latin typeface="Arial MT"/>
                <a:cs typeface="Arial MT"/>
              </a:rPr>
              <a:t> separates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output.</a:t>
            </a:r>
            <a:endParaRPr sz="1800">
              <a:latin typeface="Arial MT"/>
              <a:cs typeface="Arial MT"/>
            </a:endParaRPr>
          </a:p>
          <a:p>
            <a:pPr marL="379095" marR="18415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motor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will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stay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7.5v no </a:t>
            </a:r>
            <a:r>
              <a:rPr dirty="0" sz="1800">
                <a:latin typeface="Arial MT"/>
                <a:cs typeface="Arial MT"/>
              </a:rPr>
              <a:t>matter </a:t>
            </a:r>
            <a:r>
              <a:rPr dirty="0" sz="1800" spc="-5">
                <a:latin typeface="Arial MT"/>
                <a:cs typeface="Arial MT"/>
              </a:rPr>
              <a:t>what the </a:t>
            </a:r>
            <a:r>
              <a:rPr dirty="0" sz="1800">
                <a:latin typeface="Arial MT"/>
                <a:cs typeface="Arial MT"/>
              </a:rPr>
              <a:t> resistance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motor.</a:t>
            </a:r>
            <a:endParaRPr sz="180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resistance </a:t>
            </a:r>
            <a:r>
              <a:rPr dirty="0" sz="1800" spc="-5">
                <a:latin typeface="Arial MT"/>
                <a:cs typeface="Arial MT"/>
              </a:rPr>
              <a:t>of the </a:t>
            </a:r>
            <a:r>
              <a:rPr dirty="0" sz="1800">
                <a:latin typeface="Arial MT"/>
                <a:cs typeface="Arial MT"/>
              </a:rPr>
              <a:t>motor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specifies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maximum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pass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through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motor.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700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Application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of</a:t>
            </a:r>
            <a:r>
              <a:rPr dirty="0" u="none" sz="2800" spc="-1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Unity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Gain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Buffer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1405" y="1270736"/>
            <a:ext cx="4316545" cy="30747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700" y="256997"/>
            <a:ext cx="916940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418590" algn="l"/>
                <a:tab pos="9156065" algn="l"/>
              </a:tabLst>
            </a:pPr>
            <a:r>
              <a:rPr dirty="0" sz="280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5" b="1">
                <a:latin typeface="Arial"/>
                <a:cs typeface="Arial"/>
              </a:rPr>
              <a:t>Low</a:t>
            </a:r>
            <a:r>
              <a:rPr dirty="0" sz="2800" spc="-20" b="1">
                <a:latin typeface="Arial"/>
                <a:cs typeface="Arial"/>
              </a:rPr>
              <a:t> </a:t>
            </a:r>
            <a:r>
              <a:rPr dirty="0" sz="2800" spc="15" b="1">
                <a:latin typeface="Arial"/>
                <a:cs typeface="Arial"/>
              </a:rPr>
              <a:t>Power</a:t>
            </a:r>
            <a:r>
              <a:rPr dirty="0" sz="2800" spc="-9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Schottky</a:t>
            </a:r>
            <a:r>
              <a:rPr dirty="0" sz="2800" spc="-10" b="1">
                <a:latin typeface="Arial"/>
                <a:cs typeface="Arial"/>
              </a:rPr>
              <a:t> TTL,</a:t>
            </a:r>
            <a:r>
              <a:rPr dirty="0" sz="2800" spc="2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74LS</a:t>
            </a:r>
            <a:r>
              <a:rPr dirty="0" sz="2800" spc="-20" b="1">
                <a:latin typeface="Arial"/>
                <a:cs typeface="Arial"/>
              </a:rPr>
              <a:t> </a:t>
            </a:r>
            <a:r>
              <a:rPr dirty="0" sz="2800" spc="5" b="1">
                <a:latin typeface="Arial"/>
                <a:cs typeface="Arial"/>
              </a:rPr>
              <a:t>series	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934769"/>
            <a:ext cx="7278370" cy="240411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600" spc="-10">
                <a:latin typeface="Microsoft Sans Serif"/>
                <a:cs typeface="Microsoft Sans Serif"/>
              </a:rPr>
              <a:t>74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LS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is</a:t>
            </a:r>
            <a:r>
              <a:rPr dirty="0" sz="2600" spc="3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low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powered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version</a:t>
            </a:r>
            <a:r>
              <a:rPr dirty="0" sz="2600" spc="9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of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74S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series</a:t>
            </a:r>
            <a:endParaRPr sz="26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5">
                <a:latin typeface="Microsoft Sans Serif"/>
                <a:cs typeface="Microsoft Sans Serif"/>
              </a:rPr>
              <a:t>uses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with</a:t>
            </a:r>
            <a:r>
              <a:rPr dirty="0" sz="2600" spc="8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larger</a:t>
            </a:r>
            <a:r>
              <a:rPr dirty="0" sz="2600" spc="6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resistor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values</a:t>
            </a:r>
            <a:r>
              <a:rPr dirty="0" sz="2600" spc="10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than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74S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600" spc="-10">
                <a:latin typeface="Microsoft Sans Serif"/>
                <a:cs typeface="Microsoft Sans Serif"/>
              </a:rPr>
              <a:t>Low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circuit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power</a:t>
            </a:r>
            <a:r>
              <a:rPr dirty="0" sz="2600" spc="10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requirements</a:t>
            </a:r>
            <a:endParaRPr sz="2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u="heavy" sz="2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but</a:t>
            </a:r>
            <a:r>
              <a:rPr dirty="0" sz="2600" spc="-30" b="1">
                <a:latin typeface="Arial"/>
                <a:cs typeface="Arial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at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6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expense</a:t>
            </a:r>
            <a:r>
              <a:rPr dirty="0" sz="2600" spc="9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of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increase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in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switching</a:t>
            </a:r>
            <a:r>
              <a:rPr dirty="0" sz="2600" spc="8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times.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244" y="3313226"/>
            <a:ext cx="3086100" cy="97663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2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15">
                <a:latin typeface="Microsoft Sans Serif"/>
                <a:cs typeface="Microsoft Sans Serif"/>
              </a:rPr>
              <a:t>Power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Dissipation</a:t>
            </a:r>
            <a:endParaRPr sz="26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10">
                <a:latin typeface="Microsoft Sans Serif"/>
                <a:cs typeface="Microsoft Sans Serif"/>
              </a:rPr>
              <a:t>Propagation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Delay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9717" y="3313226"/>
            <a:ext cx="2110740" cy="97663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600" spc="-5" b="1">
                <a:latin typeface="Arial"/>
                <a:cs typeface="Arial"/>
              </a:rPr>
              <a:t>2</a:t>
            </a:r>
            <a:r>
              <a:rPr dirty="0" sz="2600" spc="-50" b="1">
                <a:latin typeface="Arial"/>
                <a:cs typeface="Arial"/>
              </a:rPr>
              <a:t> </a:t>
            </a:r>
            <a:r>
              <a:rPr dirty="0" sz="2600" spc="-15" b="1">
                <a:latin typeface="Arial"/>
                <a:cs typeface="Arial"/>
              </a:rPr>
              <a:t>mW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2600" spc="-10" b="1">
                <a:latin typeface="Arial"/>
                <a:cs typeface="Arial"/>
              </a:rPr>
              <a:t>9.5</a:t>
            </a:r>
            <a:r>
              <a:rPr dirty="0" sz="2600" spc="-85" b="1">
                <a:latin typeface="Arial"/>
                <a:cs typeface="Arial"/>
              </a:rPr>
              <a:t> </a:t>
            </a:r>
            <a:r>
              <a:rPr dirty="0" sz="2600" spc="-5" b="1">
                <a:latin typeface="Arial"/>
                <a:cs typeface="Arial"/>
              </a:rPr>
              <a:t>nseconds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6244" y="4739981"/>
            <a:ext cx="8486775" cy="137350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600" spc="-5">
                <a:latin typeface="Microsoft Sans Serif"/>
                <a:cs typeface="Microsoft Sans Serif"/>
              </a:rPr>
              <a:t>This </a:t>
            </a:r>
            <a:r>
              <a:rPr dirty="0" sz="2600" spc="-10">
                <a:latin typeface="Microsoft Sans Serif"/>
                <a:cs typeface="Microsoft Sans Serif"/>
              </a:rPr>
              <a:t>is</a:t>
            </a:r>
            <a:r>
              <a:rPr dirty="0" sz="2600" spc="3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mainstay</a:t>
            </a:r>
            <a:r>
              <a:rPr dirty="0" sz="2600" spc="9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of</a:t>
            </a:r>
            <a:r>
              <a:rPr dirty="0" sz="2600" spc="3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the</a:t>
            </a:r>
            <a:r>
              <a:rPr dirty="0" sz="2600" spc="30">
                <a:latin typeface="Microsoft Sans Serif"/>
                <a:cs typeface="Microsoft Sans Serif"/>
              </a:rPr>
              <a:t> </a:t>
            </a:r>
            <a:r>
              <a:rPr dirty="0" sz="2600" spc="5">
                <a:latin typeface="Microsoft Sans Serif"/>
                <a:cs typeface="Microsoft Sans Serif"/>
              </a:rPr>
              <a:t>TTL</a:t>
            </a:r>
            <a:r>
              <a:rPr dirty="0" sz="2600" spc="-10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family</a:t>
            </a:r>
            <a:endParaRPr sz="2600">
              <a:latin typeface="Microsoft Sans Serif"/>
              <a:cs typeface="Microsoft Sans Serif"/>
            </a:endParaRPr>
          </a:p>
          <a:p>
            <a:pPr marL="356870" marR="5080" indent="-344805">
              <a:lnSpc>
                <a:spcPct val="100000"/>
              </a:lnSpc>
              <a:spcBef>
                <a:spcPts val="62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5">
                <a:latin typeface="Microsoft Sans Serif"/>
                <a:cs typeface="Microsoft Sans Serif"/>
              </a:rPr>
              <a:t>Found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in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nearly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all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new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designs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that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do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not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require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max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speed.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3414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Summing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Inverter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49" y="1290200"/>
            <a:ext cx="4073525" cy="116840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amplifier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multiple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inputs.</a:t>
            </a:r>
            <a:endParaRPr sz="1800">
              <a:latin typeface="Arial MT"/>
              <a:cs typeface="Arial MT"/>
            </a:endParaRPr>
          </a:p>
          <a:p>
            <a:pPr marL="3917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sums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effects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 MT"/>
              <a:cs typeface="Arial MT"/>
            </a:endParaRPr>
          </a:p>
          <a:p>
            <a:pPr algn="ctr" marL="490855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V</a:t>
            </a:r>
            <a:r>
              <a:rPr dirty="0" baseline="-32407" sz="1800" spc="-7" b="1">
                <a:latin typeface="Arial"/>
                <a:cs typeface="Arial"/>
              </a:rPr>
              <a:t>out</a:t>
            </a:r>
            <a:r>
              <a:rPr dirty="0" baseline="-32407" sz="1800" spc="2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=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-[V</a:t>
            </a:r>
            <a:r>
              <a:rPr dirty="0" baseline="-32407" sz="1800" b="1">
                <a:latin typeface="Arial"/>
                <a:cs typeface="Arial"/>
              </a:rPr>
              <a:t>1</a:t>
            </a:r>
            <a:r>
              <a:rPr dirty="0" sz="1800" b="1">
                <a:latin typeface="Arial"/>
                <a:cs typeface="Arial"/>
              </a:rPr>
              <a:t>/R</a:t>
            </a:r>
            <a:r>
              <a:rPr dirty="0" baseline="-32407" sz="1800" b="1">
                <a:latin typeface="Arial"/>
                <a:cs typeface="Arial"/>
              </a:rPr>
              <a:t>1</a:t>
            </a:r>
            <a:r>
              <a:rPr dirty="0" baseline="-32407" sz="1800" spc="2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+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V</a:t>
            </a:r>
            <a:r>
              <a:rPr dirty="0" baseline="-32407" sz="1800" b="1">
                <a:latin typeface="Arial"/>
                <a:cs typeface="Arial"/>
              </a:rPr>
              <a:t>2</a:t>
            </a:r>
            <a:r>
              <a:rPr dirty="0" sz="1800" b="1">
                <a:latin typeface="Arial"/>
                <a:cs typeface="Arial"/>
              </a:rPr>
              <a:t>/R</a:t>
            </a:r>
            <a:r>
              <a:rPr dirty="0" baseline="-32407" sz="1800" b="1">
                <a:latin typeface="Arial"/>
                <a:cs typeface="Arial"/>
              </a:rPr>
              <a:t>2</a:t>
            </a:r>
            <a:r>
              <a:rPr dirty="0" baseline="-32407" sz="1800" spc="232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+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...]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*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R</a:t>
            </a:r>
            <a:r>
              <a:rPr dirty="0" baseline="-32407" sz="1800" spc="15" b="1">
                <a:latin typeface="Arial"/>
                <a:cs typeface="Arial"/>
              </a:rPr>
              <a:t>F</a:t>
            </a:r>
            <a:endParaRPr baseline="-32407"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325" y="3147576"/>
            <a:ext cx="471170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4599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This </a:t>
            </a:r>
            <a:r>
              <a:rPr dirty="0" sz="1800">
                <a:latin typeface="Arial MT"/>
                <a:cs typeface="Arial MT"/>
              </a:rPr>
              <a:t>circuit </a:t>
            </a:r>
            <a:r>
              <a:rPr dirty="0" sz="1800" spc="-5">
                <a:latin typeface="Arial MT"/>
                <a:cs typeface="Arial MT"/>
              </a:rPr>
              <a:t>is equivalent to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three-channel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amplifier with each </a:t>
            </a:r>
            <a:r>
              <a:rPr dirty="0" sz="1800">
                <a:latin typeface="Arial MT"/>
                <a:cs typeface="Arial MT"/>
              </a:rPr>
              <a:t>channel </a:t>
            </a:r>
            <a:r>
              <a:rPr dirty="0" sz="1800" spc="-5">
                <a:latin typeface="Arial MT"/>
                <a:cs typeface="Arial MT"/>
              </a:rPr>
              <a:t>having </a:t>
            </a:r>
            <a:r>
              <a:rPr dirty="0" sz="1800">
                <a:latin typeface="Arial MT"/>
                <a:cs typeface="Arial MT"/>
              </a:rPr>
              <a:t>a separate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(-R</a:t>
            </a:r>
            <a:r>
              <a:rPr dirty="0" baseline="-32407" sz="1800" spc="-7">
                <a:latin typeface="Arial MT"/>
                <a:cs typeface="Arial MT"/>
              </a:rPr>
              <a:t>F</a:t>
            </a:r>
            <a:r>
              <a:rPr dirty="0" sz="1800" spc="-5">
                <a:latin typeface="Arial MT"/>
                <a:cs typeface="Arial MT"/>
              </a:rPr>
              <a:t>/R</a:t>
            </a:r>
            <a:r>
              <a:rPr dirty="0" baseline="-32407" sz="1800" spc="-7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8091" y="1443614"/>
            <a:ext cx="3783059" cy="230948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7193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Differential</a:t>
            </a:r>
            <a:r>
              <a:rPr dirty="0" u="none" sz="2800" spc="-4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749" y="1290200"/>
            <a:ext cx="6782434" cy="319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6095" marR="2091689" indent="-4305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It amplifies the difference between </a:t>
            </a:r>
            <a:r>
              <a:rPr dirty="0" sz="1800">
                <a:latin typeface="Arial MT"/>
                <a:cs typeface="Arial MT"/>
              </a:rPr>
              <a:t>signals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applied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inputs.</a:t>
            </a:r>
            <a:endParaRPr sz="1800">
              <a:latin typeface="Arial MT"/>
              <a:cs typeface="Arial MT"/>
            </a:endParaRPr>
          </a:p>
          <a:p>
            <a:pPr marL="442595" marR="2242185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By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using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superpositioning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assuming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</a:t>
            </a:r>
            <a:r>
              <a:rPr dirty="0" baseline="-32407" sz="1800" spc="7">
                <a:latin typeface="Arial MT"/>
                <a:cs typeface="Arial MT"/>
              </a:rPr>
              <a:t>G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G’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F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5">
                <a:latin typeface="Arial MT"/>
                <a:cs typeface="Arial MT"/>
              </a:rPr>
              <a:t> R</a:t>
            </a:r>
            <a:r>
              <a:rPr dirty="0" baseline="-32407" sz="1800" spc="-7">
                <a:latin typeface="Arial MT"/>
                <a:cs typeface="Arial MT"/>
              </a:rPr>
              <a:t>F’</a:t>
            </a:r>
            <a:endParaRPr baseline="-32407" sz="1800">
              <a:latin typeface="Arial MT"/>
              <a:cs typeface="Arial MT"/>
            </a:endParaRPr>
          </a:p>
          <a:p>
            <a:pPr algn="ctr" marR="8890">
              <a:lnSpc>
                <a:spcPct val="100000"/>
              </a:lnSpc>
              <a:spcBef>
                <a:spcPts val="1890"/>
              </a:spcBef>
            </a:pPr>
            <a:r>
              <a:rPr dirty="0" sz="1800" spc="-5">
                <a:latin typeface="Arial MT"/>
                <a:cs typeface="Arial MT"/>
              </a:rPr>
              <a:t>Vout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(V</a:t>
            </a:r>
            <a:r>
              <a:rPr dirty="0" baseline="-32407" sz="1800" spc="7">
                <a:latin typeface="Arial MT"/>
                <a:cs typeface="Arial MT"/>
              </a:rPr>
              <a:t>1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2</a:t>
            </a:r>
            <a:r>
              <a:rPr dirty="0" sz="1800">
                <a:latin typeface="Arial MT"/>
                <a:cs typeface="Arial MT"/>
              </a:rPr>
              <a:t>)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*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F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G</a:t>
            </a:r>
            <a:endParaRPr baseline="-32407" sz="1800">
              <a:latin typeface="Arial MT"/>
              <a:cs typeface="Arial MT"/>
            </a:endParaRPr>
          </a:p>
          <a:p>
            <a:pPr marL="442595" marR="2536190" indent="-367030">
              <a:lnSpc>
                <a:spcPct val="114599"/>
              </a:lnSpc>
              <a:spcBef>
                <a:spcPts val="1570"/>
              </a:spcBef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This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rejects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common-mode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portion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input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</a:t>
            </a:r>
            <a:endParaRPr sz="1800">
              <a:latin typeface="Arial MT"/>
              <a:cs typeface="Arial MT"/>
            </a:endParaRPr>
          </a:p>
          <a:p>
            <a:pPr lvl="1" marL="899794" marR="17780" indent="-336550">
              <a:lnSpc>
                <a:spcPct val="124500"/>
              </a:lnSpc>
              <a:spcBef>
                <a:spcPts val="305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if noise </a:t>
            </a:r>
            <a:r>
              <a:rPr dirty="0" sz="1400">
                <a:latin typeface="Arial MT"/>
                <a:cs typeface="Arial MT"/>
              </a:rPr>
              <a:t>voltages </a:t>
            </a:r>
            <a:r>
              <a:rPr dirty="0" sz="1400" spc="-5">
                <a:latin typeface="Arial MT"/>
                <a:cs typeface="Arial MT"/>
              </a:rPr>
              <a:t>appear between grounds, the noise will be </a:t>
            </a:r>
            <a:r>
              <a:rPr dirty="0" sz="1400">
                <a:latin typeface="Arial MT"/>
                <a:cs typeface="Arial MT"/>
              </a:rPr>
              <a:t>suppressed </a:t>
            </a:r>
            <a:r>
              <a:rPr dirty="0" sz="1400" spc="-5">
                <a:latin typeface="Arial MT"/>
                <a:cs typeface="Arial MT"/>
              </a:rPr>
              <a:t>by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common-mode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rejection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(CMR)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differential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amplifier.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0" y="1524000"/>
            <a:ext cx="3962399" cy="2133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7193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Differential</a:t>
            </a:r>
            <a:r>
              <a:rPr dirty="0" u="none" sz="2800" spc="-4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749" y="1290200"/>
            <a:ext cx="7806055" cy="3025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308229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proper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operation,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(R</a:t>
            </a:r>
            <a:r>
              <a:rPr dirty="0" baseline="-32407" sz="1800" spc="7">
                <a:latin typeface="Arial MT"/>
                <a:cs typeface="Arial MT"/>
              </a:rPr>
              <a:t>G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</a:t>
            </a:r>
            <a:r>
              <a:rPr dirty="0" baseline="-32407" sz="1800" spc="-7">
                <a:latin typeface="Arial MT"/>
                <a:cs typeface="Arial MT"/>
              </a:rPr>
              <a:t>G’</a:t>
            </a:r>
            <a:r>
              <a:rPr dirty="0" sz="1800" spc="-5">
                <a:latin typeface="Arial MT"/>
                <a:cs typeface="Arial MT"/>
              </a:rPr>
              <a:t>) and feedback </a:t>
            </a:r>
            <a:r>
              <a:rPr dirty="0" sz="1800">
                <a:latin typeface="Arial MT"/>
                <a:cs typeface="Arial MT"/>
              </a:rPr>
              <a:t>resistors </a:t>
            </a:r>
            <a:r>
              <a:rPr dirty="0" sz="1800" spc="10">
                <a:latin typeface="Arial MT"/>
                <a:cs typeface="Arial MT"/>
              </a:rPr>
              <a:t>(R</a:t>
            </a:r>
            <a:r>
              <a:rPr dirty="0" baseline="-32407" sz="1800" spc="15">
                <a:latin typeface="Arial MT"/>
                <a:cs typeface="Arial MT"/>
              </a:rPr>
              <a:t>F  </a:t>
            </a:r>
            <a:r>
              <a:rPr dirty="0" sz="1800">
                <a:latin typeface="Arial MT"/>
                <a:cs typeface="Arial MT"/>
              </a:rPr>
              <a:t>&amp; R</a:t>
            </a:r>
            <a:r>
              <a:rPr dirty="0" baseline="-32407" sz="1800">
                <a:latin typeface="Arial MT"/>
                <a:cs typeface="Arial MT"/>
              </a:rPr>
              <a:t>F’</a:t>
            </a:r>
            <a:r>
              <a:rPr dirty="0" sz="1800">
                <a:latin typeface="Arial MT"/>
                <a:cs typeface="Arial MT"/>
              </a:rPr>
              <a:t>)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must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 </a:t>
            </a:r>
            <a:r>
              <a:rPr dirty="0" sz="1800">
                <a:latin typeface="Arial MT"/>
                <a:cs typeface="Arial MT"/>
              </a:rPr>
              <a:t>matched.</a:t>
            </a:r>
            <a:endParaRPr sz="1800">
              <a:latin typeface="Arial MT"/>
              <a:cs typeface="Arial MT"/>
            </a:endParaRPr>
          </a:p>
          <a:p>
            <a:pPr marL="442595" marR="3027045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The CMR of the differential </a:t>
            </a:r>
            <a:r>
              <a:rPr dirty="0" sz="1800">
                <a:latin typeface="Arial MT"/>
                <a:cs typeface="Arial MT"/>
              </a:rPr>
              <a:t>circuit </a:t>
            </a:r>
            <a:r>
              <a:rPr dirty="0" sz="1800" spc="-5">
                <a:latin typeface="Arial MT"/>
                <a:cs typeface="Arial MT"/>
              </a:rPr>
              <a:t>depends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this </a:t>
            </a:r>
            <a:r>
              <a:rPr dirty="0" sz="1800">
                <a:latin typeface="Arial MT"/>
                <a:cs typeface="Arial MT"/>
              </a:rPr>
              <a:t>matching.</a:t>
            </a:r>
            <a:endParaRPr sz="1800">
              <a:latin typeface="Arial MT"/>
              <a:cs typeface="Arial MT"/>
            </a:endParaRPr>
          </a:p>
          <a:p>
            <a:pPr marL="4425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Problem:</a:t>
            </a:r>
            <a:endParaRPr sz="1800">
              <a:latin typeface="Arial MT"/>
              <a:cs typeface="Arial MT"/>
            </a:endParaRPr>
          </a:p>
          <a:p>
            <a:pPr lvl="1" marL="899794" indent="-351790">
              <a:lnSpc>
                <a:spcPct val="100000"/>
              </a:lnSpc>
              <a:spcBef>
                <a:spcPts val="320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</a:tabLst>
            </a:pPr>
            <a:r>
              <a:rPr dirty="0" sz="1600" spc="-5">
                <a:latin typeface="Arial MT"/>
                <a:cs typeface="Arial MT"/>
              </a:rPr>
              <a:t>If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driving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impedance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(from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V1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</a:t>
            </a:r>
            <a:endParaRPr sz="1600">
              <a:latin typeface="Arial MT"/>
              <a:cs typeface="Arial MT"/>
            </a:endParaRPr>
          </a:p>
          <a:p>
            <a:pPr marL="899794">
              <a:lnSpc>
                <a:spcPct val="100000"/>
              </a:lnSpc>
              <a:spcBef>
                <a:spcPts val="254"/>
              </a:spcBef>
            </a:pPr>
            <a:r>
              <a:rPr dirty="0" sz="1600" spc="-5">
                <a:latin typeface="Arial MT"/>
                <a:cs typeface="Arial MT"/>
              </a:rPr>
              <a:t>V2)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not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low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compared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input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resistors,</a:t>
            </a:r>
            <a:endParaRPr sz="1600">
              <a:latin typeface="Arial MT"/>
              <a:cs typeface="Arial MT"/>
            </a:endParaRPr>
          </a:p>
          <a:p>
            <a:pPr marL="899794" marR="17780" indent="55880">
              <a:lnSpc>
                <a:spcPct val="113300"/>
              </a:lnSpc>
            </a:pPr>
            <a:r>
              <a:rPr dirty="0" sz="1600" spc="-5">
                <a:latin typeface="Arial MT"/>
                <a:cs typeface="Arial MT"/>
              </a:rPr>
              <a:t>then additional errors will be introduced to the </a:t>
            </a:r>
            <a:r>
              <a:rPr dirty="0" sz="1600">
                <a:latin typeface="Arial MT"/>
                <a:cs typeface="Arial MT"/>
              </a:rPr>
              <a:t>circuit </a:t>
            </a:r>
            <a:r>
              <a:rPr dirty="0" sz="1600" spc="-5">
                <a:latin typeface="Arial MT"/>
                <a:cs typeface="Arial MT"/>
              </a:rPr>
              <a:t>which affect the </a:t>
            </a:r>
            <a:r>
              <a:rPr dirty="0" sz="1600">
                <a:latin typeface="Arial MT"/>
                <a:cs typeface="Arial MT"/>
              </a:rPr>
              <a:t>ratio </a:t>
            </a:r>
            <a:r>
              <a:rPr dirty="0" sz="1600" spc="-5">
                <a:latin typeface="Arial MT"/>
                <a:cs typeface="Arial MT"/>
              </a:rPr>
              <a:t>of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resistors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 the operation of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>
                <a:latin typeface="Arial MT"/>
                <a:cs typeface="Arial MT"/>
              </a:rPr>
              <a:t>circuit.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0" y="1524000"/>
            <a:ext cx="3962399" cy="2133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36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7193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Differential</a:t>
            </a:r>
            <a:r>
              <a:rPr dirty="0" u="none" sz="2800" spc="-4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330206"/>
            <a:ext cx="1280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Solution: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912" y="1898353"/>
            <a:ext cx="6658565" cy="26634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4635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Instrumentation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03294" rIns="0" bIns="0" rtlCol="0" vert="horz">
            <a:spAutoFit/>
          </a:bodyPr>
          <a:lstStyle/>
          <a:p>
            <a:pPr marL="398780" marR="508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99415" algn="l"/>
                <a:tab pos="400050" algn="l"/>
              </a:tabLst>
            </a:pPr>
            <a:r>
              <a:rPr dirty="0" spc="-5"/>
              <a:t>High gain differential amplifiers with high input impedance and </a:t>
            </a:r>
            <a:r>
              <a:rPr dirty="0"/>
              <a:t>a single </a:t>
            </a:r>
            <a:r>
              <a:rPr dirty="0" spc="-5"/>
              <a:t>ended </a:t>
            </a:r>
            <a:r>
              <a:rPr dirty="0" spc="-490"/>
              <a:t> </a:t>
            </a:r>
            <a:r>
              <a:rPr dirty="0" spc="-5"/>
              <a:t>output.</a:t>
            </a:r>
          </a:p>
          <a:p>
            <a:pPr marL="398780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99415" algn="l"/>
                <a:tab pos="400050" algn="l"/>
              </a:tabLst>
            </a:pPr>
            <a:r>
              <a:rPr dirty="0" spc="-5"/>
              <a:t>Eliminates</a:t>
            </a:r>
            <a:r>
              <a:rPr dirty="0" spc="-20"/>
              <a:t> </a:t>
            </a:r>
            <a:r>
              <a:rPr dirty="0" spc="-5"/>
              <a:t>the</a:t>
            </a:r>
            <a:r>
              <a:rPr dirty="0" spc="-15"/>
              <a:t> </a:t>
            </a:r>
            <a:r>
              <a:rPr dirty="0" spc="-5"/>
              <a:t>need</a:t>
            </a:r>
            <a:r>
              <a:rPr dirty="0" spc="-15"/>
              <a:t> </a:t>
            </a:r>
            <a:r>
              <a:rPr dirty="0" spc="-5"/>
              <a:t>for</a:t>
            </a:r>
            <a:r>
              <a:rPr dirty="0" spc="-15"/>
              <a:t> </a:t>
            </a:r>
            <a:r>
              <a:rPr dirty="0" spc="-5"/>
              <a:t>input</a:t>
            </a:r>
            <a:r>
              <a:rPr dirty="0" spc="-15"/>
              <a:t> </a:t>
            </a:r>
            <a:r>
              <a:rPr dirty="0" spc="-5"/>
              <a:t>impedance</a:t>
            </a:r>
            <a:r>
              <a:rPr dirty="0" spc="-15"/>
              <a:t> </a:t>
            </a:r>
            <a:r>
              <a:rPr dirty="0"/>
              <a:t>matching.</a:t>
            </a:r>
          </a:p>
          <a:p>
            <a:pPr marL="398780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99415" algn="l"/>
                <a:tab pos="400050" algn="l"/>
              </a:tabLst>
            </a:pPr>
            <a:r>
              <a:rPr dirty="0" spc="-5"/>
              <a:t>Low</a:t>
            </a:r>
            <a:r>
              <a:rPr dirty="0" spc="-15"/>
              <a:t> </a:t>
            </a:r>
            <a:r>
              <a:rPr dirty="0" spc="-5"/>
              <a:t>noise</a:t>
            </a:r>
            <a:r>
              <a:rPr dirty="0" spc="-15"/>
              <a:t> </a:t>
            </a:r>
            <a:r>
              <a:rPr dirty="0" spc="-5"/>
              <a:t>and</a:t>
            </a:r>
            <a:r>
              <a:rPr dirty="0" spc="-15"/>
              <a:t> </a:t>
            </a:r>
            <a:r>
              <a:rPr dirty="0"/>
              <a:t>very</a:t>
            </a:r>
            <a:r>
              <a:rPr dirty="0" spc="-15"/>
              <a:t> </a:t>
            </a:r>
            <a:r>
              <a:rPr dirty="0" spc="-5"/>
              <a:t>high</a:t>
            </a:r>
            <a:r>
              <a:rPr dirty="0" spc="-15"/>
              <a:t> </a:t>
            </a:r>
            <a:r>
              <a:rPr dirty="0"/>
              <a:t>common-mode</a:t>
            </a:r>
            <a:r>
              <a:rPr dirty="0" spc="-15"/>
              <a:t> </a:t>
            </a:r>
            <a:r>
              <a:rPr dirty="0"/>
              <a:t>rejection</a:t>
            </a:r>
            <a:r>
              <a:rPr dirty="0" spc="-15"/>
              <a:t> </a:t>
            </a:r>
            <a:r>
              <a:rPr dirty="0"/>
              <a:t>ratio.</a:t>
            </a:r>
          </a:p>
          <a:p>
            <a:pPr marL="398780" marR="4826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99415" algn="l"/>
                <a:tab pos="400050" algn="l"/>
              </a:tabLst>
            </a:pPr>
            <a:r>
              <a:rPr dirty="0" spc="-5"/>
              <a:t>Suitable for use in </a:t>
            </a:r>
            <a:r>
              <a:rPr dirty="0"/>
              <a:t>measurement </a:t>
            </a:r>
            <a:r>
              <a:rPr dirty="0" spc="-5"/>
              <a:t>and test equipments where it is </a:t>
            </a:r>
            <a:r>
              <a:rPr dirty="0"/>
              <a:t>mainly </a:t>
            </a:r>
            <a:r>
              <a:rPr dirty="0" spc="-5"/>
              <a:t>used </a:t>
            </a:r>
            <a:r>
              <a:rPr dirty="0" spc="-490"/>
              <a:t> </a:t>
            </a:r>
            <a:r>
              <a:rPr dirty="0" spc="-5"/>
              <a:t>to amplify </a:t>
            </a:r>
            <a:r>
              <a:rPr dirty="0"/>
              <a:t>very small </a:t>
            </a:r>
            <a:r>
              <a:rPr dirty="0" spc="-5"/>
              <a:t>differential </a:t>
            </a:r>
            <a:r>
              <a:rPr dirty="0"/>
              <a:t>signals </a:t>
            </a:r>
            <a:r>
              <a:rPr dirty="0" spc="-5"/>
              <a:t>from </a:t>
            </a:r>
            <a:r>
              <a:rPr dirty="0"/>
              <a:t>certain kinds </a:t>
            </a:r>
            <a:r>
              <a:rPr dirty="0" spc="-5"/>
              <a:t>of transducers or </a:t>
            </a:r>
            <a:r>
              <a:rPr dirty="0"/>
              <a:t> sensors.</a:t>
            </a:r>
          </a:p>
          <a:p>
            <a:pPr marL="398780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99415" algn="l"/>
                <a:tab pos="400050" algn="l"/>
              </a:tabLst>
            </a:pPr>
            <a:r>
              <a:rPr dirty="0" spc="-5"/>
              <a:t>Provides</a:t>
            </a:r>
            <a:r>
              <a:rPr dirty="0" spc="-20"/>
              <a:t> </a:t>
            </a:r>
            <a:r>
              <a:rPr dirty="0" spc="-5"/>
              <a:t>great</a:t>
            </a:r>
            <a:r>
              <a:rPr dirty="0" spc="-15"/>
              <a:t> </a:t>
            </a:r>
            <a:r>
              <a:rPr dirty="0" spc="-5"/>
              <a:t>accuracy</a:t>
            </a:r>
            <a:r>
              <a:rPr dirty="0" spc="-15"/>
              <a:t> </a:t>
            </a:r>
            <a:r>
              <a:rPr dirty="0" spc="-5"/>
              <a:t>and</a:t>
            </a:r>
            <a:r>
              <a:rPr dirty="0" spc="-10"/>
              <a:t> </a:t>
            </a:r>
            <a:r>
              <a:rPr dirty="0"/>
              <a:t>stability</a:t>
            </a:r>
            <a:r>
              <a:rPr dirty="0" spc="-15"/>
              <a:t> </a:t>
            </a:r>
            <a:r>
              <a:rPr dirty="0" spc="-5"/>
              <a:t>of</a:t>
            </a:r>
            <a:r>
              <a:rPr dirty="0" spc="-15"/>
              <a:t> </a:t>
            </a: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circuit.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4635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Instrumentation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0448" y="1285694"/>
            <a:ext cx="6193047" cy="24971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8950" y="3877400"/>
            <a:ext cx="3057524" cy="7238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9274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Video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099606"/>
            <a:ext cx="7896225" cy="3120390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2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Video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suffer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deterioration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over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relatively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short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cable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distances.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Video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amplifiers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compensate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that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loss.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○"/>
            </a:pPr>
            <a:endParaRPr sz="20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Video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contain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frequencies.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These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coaxial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cable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transmit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receive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signals.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cable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characteristic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impedance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75Ω.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595959"/>
              </a:buClr>
              <a:buFont typeface="Arial MT"/>
              <a:buChar char="●"/>
            </a:pPr>
            <a:endParaRPr sz="2150">
              <a:latin typeface="Arial MT"/>
              <a:cs typeface="Arial MT"/>
            </a:endParaRPr>
          </a:p>
          <a:p>
            <a:pPr marL="379095" marR="53848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In </a:t>
            </a:r>
            <a:r>
              <a:rPr dirty="0" sz="1800">
                <a:latin typeface="Arial MT"/>
                <a:cs typeface="Arial MT"/>
              </a:rPr>
              <a:t>video </a:t>
            </a:r>
            <a:r>
              <a:rPr dirty="0" sz="1800" spc="-5">
                <a:latin typeface="Arial MT"/>
                <a:cs typeface="Arial MT"/>
              </a:rPr>
              <a:t>amplifiers, op-amps </a:t>
            </a:r>
            <a:r>
              <a:rPr dirty="0" sz="1800">
                <a:latin typeface="Arial MT"/>
                <a:cs typeface="Arial MT"/>
              </a:rPr>
              <a:t>must </a:t>
            </a:r>
            <a:r>
              <a:rPr dirty="0" sz="1800" spc="-5">
                <a:latin typeface="Arial MT"/>
                <a:cs typeface="Arial MT"/>
              </a:rPr>
              <a:t>have input and output impedances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matching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75Ω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prevent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reflections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cause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distortion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ghosting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video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signals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9274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Video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8243" y="1266325"/>
            <a:ext cx="4545697" cy="1715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1749" y="1290200"/>
            <a:ext cx="8241030" cy="316865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algn="just" marL="442595" indent="-367030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Non-inverting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used.</a:t>
            </a:r>
            <a:endParaRPr sz="1800">
              <a:latin typeface="Arial MT"/>
              <a:cs typeface="Arial MT"/>
            </a:endParaRPr>
          </a:p>
          <a:p>
            <a:pPr algn="just" marL="442595" marR="4370705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R</a:t>
            </a:r>
            <a:r>
              <a:rPr dirty="0" baseline="-32407" sz="1800" spc="-7">
                <a:latin typeface="Arial MT"/>
                <a:cs typeface="Arial MT"/>
              </a:rPr>
              <a:t>IN </a:t>
            </a:r>
            <a:r>
              <a:rPr dirty="0" sz="1800">
                <a:latin typeface="Arial MT"/>
                <a:cs typeface="Arial MT"/>
              </a:rPr>
              <a:t>= </a:t>
            </a:r>
            <a:r>
              <a:rPr dirty="0" sz="1800" spc="-5">
                <a:latin typeface="Arial MT"/>
                <a:cs typeface="Arial MT"/>
              </a:rPr>
              <a:t>75Ω </a:t>
            </a:r>
            <a:r>
              <a:rPr dirty="0" sz="1800">
                <a:latin typeface="Arial MT"/>
                <a:cs typeface="Arial MT"/>
              </a:rPr>
              <a:t>(since </a:t>
            </a:r>
            <a:r>
              <a:rPr dirty="0" sz="1800" spc="-5">
                <a:latin typeface="Arial MT"/>
                <a:cs typeface="Arial MT"/>
              </a:rPr>
              <a:t>input impedance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op-amp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very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high).</a:t>
            </a:r>
            <a:endParaRPr sz="1800">
              <a:latin typeface="Arial MT"/>
              <a:cs typeface="Arial MT"/>
            </a:endParaRPr>
          </a:p>
          <a:p>
            <a:pPr algn="just" marL="442595" marR="3961765" indent="-367030">
              <a:lnSpc>
                <a:spcPct val="114599"/>
              </a:lnSpc>
              <a:buChar char="●"/>
              <a:tabLst>
                <a:tab pos="443230" algn="l"/>
              </a:tabLst>
            </a:pP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F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G </a:t>
            </a:r>
            <a:r>
              <a:rPr dirty="0" sz="1800" spc="-5">
                <a:latin typeface="Arial MT"/>
                <a:cs typeface="Arial MT"/>
              </a:rPr>
              <a:t>have high </a:t>
            </a:r>
            <a:r>
              <a:rPr dirty="0" sz="1800">
                <a:latin typeface="Arial MT"/>
                <a:cs typeface="Arial MT"/>
              </a:rPr>
              <a:t>values (in kΩ)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have </a:t>
            </a:r>
            <a:r>
              <a:rPr dirty="0" sz="1800">
                <a:latin typeface="Arial MT"/>
                <a:cs typeface="Arial MT"/>
              </a:rPr>
              <a:t>minimal </a:t>
            </a:r>
            <a:r>
              <a:rPr dirty="0" sz="1800" spc="-5">
                <a:latin typeface="Arial MT"/>
                <a:cs typeface="Arial MT"/>
              </a:rPr>
              <a:t>affect on input or output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impedances.</a:t>
            </a:r>
            <a:endParaRPr sz="1800">
              <a:latin typeface="Arial MT"/>
              <a:cs typeface="Arial MT"/>
            </a:endParaRPr>
          </a:p>
          <a:p>
            <a:pPr marL="442595" marR="350520" indent="-367030">
              <a:lnSpc>
                <a:spcPct val="114599"/>
              </a:lnSpc>
              <a:buChar char="●"/>
              <a:tabLst>
                <a:tab pos="442595" algn="l"/>
                <a:tab pos="443230" algn="l"/>
              </a:tabLst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matching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0092" sz="1800">
                <a:latin typeface="Arial MT"/>
                <a:cs typeface="Arial MT"/>
              </a:rPr>
              <a:t>M</a:t>
            </a:r>
            <a:r>
              <a:rPr dirty="0" baseline="-30092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placed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series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op-amp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</a:t>
            </a:r>
            <a:r>
              <a:rPr dirty="0" sz="1800" spc="-5">
                <a:latin typeface="Arial MT"/>
                <a:cs typeface="Arial MT"/>
              </a:rPr>
              <a:t> 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raise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 impedance to 75Ω.</a:t>
            </a:r>
            <a:endParaRPr sz="1800">
              <a:latin typeface="Arial MT"/>
              <a:cs typeface="Arial MT"/>
            </a:endParaRPr>
          </a:p>
          <a:p>
            <a:pPr marL="442595" marR="81280" indent="-367030">
              <a:lnSpc>
                <a:spcPct val="114599"/>
              </a:lnSpc>
              <a:buChar char="●"/>
              <a:tabLst>
                <a:tab pos="442595" algn="l"/>
                <a:tab pos="443230" algn="l"/>
              </a:tabLst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terminating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R</a:t>
            </a:r>
            <a:r>
              <a:rPr dirty="0" baseline="-32407" sz="1800" spc="30">
                <a:latin typeface="Arial MT"/>
                <a:cs typeface="Arial MT"/>
              </a:rPr>
              <a:t>T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placed 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 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next </a:t>
            </a:r>
            <a:r>
              <a:rPr dirty="0" sz="1800">
                <a:latin typeface="Arial MT"/>
                <a:cs typeface="Arial MT"/>
              </a:rPr>
              <a:t>stage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match</a:t>
            </a:r>
            <a:r>
              <a:rPr dirty="0" sz="1800" spc="-5">
                <a:latin typeface="Arial MT"/>
                <a:cs typeface="Arial MT"/>
              </a:rPr>
              <a:t> 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cable.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41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9274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Video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Amplifier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8243" y="1266325"/>
            <a:ext cx="4545697" cy="1715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4449" y="1504758"/>
            <a:ext cx="5894705" cy="217360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298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429895" algn="l"/>
                <a:tab pos="430530" algn="l"/>
              </a:tabLst>
            </a:pP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M</a:t>
            </a:r>
            <a:r>
              <a:rPr dirty="0" baseline="-32407" sz="1800" spc="20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T</a:t>
            </a:r>
            <a:endParaRPr baseline="-32407" sz="1800">
              <a:latin typeface="Arial MT"/>
              <a:cs typeface="Arial MT"/>
            </a:endParaRPr>
          </a:p>
          <a:p>
            <a:pPr lvl="1" marL="8870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 spc="-5">
                <a:latin typeface="Arial MT"/>
                <a:cs typeface="Arial MT"/>
              </a:rPr>
              <a:t>they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form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divider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1/2</a:t>
            </a:r>
            <a:endParaRPr sz="1400">
              <a:latin typeface="Arial MT"/>
              <a:cs typeface="Arial MT"/>
            </a:endParaRPr>
          </a:p>
          <a:p>
            <a:pPr marL="429895" marR="1858645" indent="-367030">
              <a:lnSpc>
                <a:spcPts val="2480"/>
              </a:lnSpc>
              <a:spcBef>
                <a:spcPts val="70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Very often, </a:t>
            </a:r>
            <a:r>
              <a:rPr dirty="0" sz="1800" spc="10">
                <a:latin typeface="Arial MT"/>
                <a:cs typeface="Arial MT"/>
              </a:rPr>
              <a:t>R</a:t>
            </a:r>
            <a:r>
              <a:rPr dirty="0" baseline="-32407" sz="1800" spc="15">
                <a:latin typeface="Arial MT"/>
                <a:cs typeface="Arial MT"/>
              </a:rPr>
              <a:t>F</a:t>
            </a:r>
            <a:r>
              <a:rPr dirty="0" baseline="-32407" sz="1800" spc="2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>
                <a:latin typeface="Arial MT"/>
                <a:cs typeface="Arial MT"/>
              </a:rPr>
              <a:t>selected </a:t>
            </a:r>
            <a:r>
              <a:rPr dirty="0" sz="1800" spc="-5">
                <a:latin typeface="Arial MT"/>
                <a:cs typeface="Arial MT"/>
              </a:rPr>
              <a:t>to be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equal to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G</a:t>
            </a:r>
            <a:r>
              <a:rPr dirty="0" sz="1800">
                <a:latin typeface="Arial MT"/>
                <a:cs typeface="Arial MT"/>
              </a:rPr>
              <a:t>, so </a:t>
            </a:r>
            <a:r>
              <a:rPr dirty="0" sz="1800" spc="-5">
                <a:latin typeface="Arial MT"/>
                <a:cs typeface="Arial MT"/>
              </a:rPr>
              <a:t>as the non-inverting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baseline="-32407" sz="1800">
                <a:latin typeface="Arial MT"/>
                <a:cs typeface="Arial MT"/>
              </a:rPr>
              <a:t>CL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har char="●"/>
            </a:pPr>
            <a:endParaRPr sz="23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Hence,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video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amplifier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unity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(2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*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½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025" y="503825"/>
            <a:ext cx="53930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Input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Offset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Voltage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45">
                <a:solidFill>
                  <a:srgbClr val="0B5394"/>
                </a:solidFill>
                <a:latin typeface="Arial MT"/>
                <a:cs typeface="Arial MT"/>
              </a:rPr>
              <a:t>V</a:t>
            </a:r>
            <a:r>
              <a:rPr dirty="0" u="none" baseline="-31531" sz="2775" spc="67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endParaRPr baseline="-31531" sz="2775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91643" y="16110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9" y="1099606"/>
            <a:ext cx="4729480" cy="2739390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2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Ideal:</a:t>
            </a:r>
            <a:endParaRPr sz="1800">
              <a:latin typeface="Arial MT"/>
              <a:cs typeface="Arial MT"/>
            </a:endParaRPr>
          </a:p>
          <a:p>
            <a:pPr lvl="1" marL="836294" marR="5080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if both inputs of an op amp are at exactly the </a:t>
            </a:r>
            <a:r>
              <a:rPr dirty="0" sz="1400">
                <a:latin typeface="Arial MT"/>
                <a:cs typeface="Arial MT"/>
              </a:rPr>
              <a:t>sam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should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zero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volts.</a:t>
            </a:r>
            <a:endParaRPr sz="1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Practical:</a:t>
            </a:r>
            <a:endParaRPr sz="1800">
              <a:latin typeface="Arial MT"/>
              <a:cs typeface="Arial MT"/>
            </a:endParaRPr>
          </a:p>
          <a:p>
            <a:pPr lvl="1" marL="836294" marR="488315" indent="-336550">
              <a:lnSpc>
                <a:spcPct val="124500"/>
              </a:lnSpc>
              <a:spcBef>
                <a:spcPts val="30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 input </a:t>
            </a:r>
            <a:r>
              <a:rPr dirty="0" sz="1400">
                <a:latin typeface="Arial MT"/>
                <a:cs typeface="Arial MT"/>
              </a:rPr>
              <a:t>stage </a:t>
            </a:r>
            <a:r>
              <a:rPr dirty="0" sz="1400" spc="-5">
                <a:latin typeface="Arial MT"/>
                <a:cs typeface="Arial MT"/>
              </a:rPr>
              <a:t>of the op amp </a:t>
            </a:r>
            <a:r>
              <a:rPr dirty="0" sz="1400">
                <a:latin typeface="Arial MT"/>
                <a:cs typeface="Arial MT"/>
              </a:rPr>
              <a:t>consists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differential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pair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transistors.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If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two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transistors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perfectly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matched,</a:t>
            </a:r>
            <a:endParaRPr sz="1400">
              <a:latin typeface="Arial MT"/>
              <a:cs typeface="Arial MT"/>
            </a:endParaRPr>
          </a:p>
          <a:p>
            <a:pPr marL="836294" marR="350520">
              <a:lnSpc>
                <a:spcPct val="124500"/>
              </a:lnSpc>
              <a:spcBef>
                <a:spcPts val="380"/>
              </a:spcBef>
            </a:pPr>
            <a:r>
              <a:rPr dirty="0" sz="1400" spc="-5">
                <a:latin typeface="Arial MT"/>
                <a:cs typeface="Arial MT"/>
              </a:rPr>
              <a:t>this </a:t>
            </a:r>
            <a:r>
              <a:rPr dirty="0" sz="1400">
                <a:latin typeface="Arial MT"/>
                <a:cs typeface="Arial MT"/>
              </a:rPr>
              <a:t>mismatch </a:t>
            </a:r>
            <a:r>
              <a:rPr dirty="0" sz="1400" spc="-5">
                <a:latin typeface="Arial MT"/>
                <a:cs typeface="Arial MT"/>
              </a:rPr>
              <a:t>will </a:t>
            </a:r>
            <a:r>
              <a:rPr dirty="0" sz="1400">
                <a:latin typeface="Arial MT"/>
                <a:cs typeface="Arial MT"/>
              </a:rPr>
              <a:t>show </a:t>
            </a:r>
            <a:r>
              <a:rPr dirty="0" sz="1400" spc="-5">
                <a:latin typeface="Arial MT"/>
                <a:cs typeface="Arial MT"/>
              </a:rPr>
              <a:t>up as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non-zero DC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offset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at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1652" y="1344777"/>
            <a:ext cx="3086495" cy="321510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700" y="256997"/>
            <a:ext cx="916940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485900" algn="l"/>
                <a:tab pos="9156065" algn="l"/>
              </a:tabLst>
            </a:pPr>
            <a:r>
              <a:rPr dirty="0" sz="280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15" b="1">
                <a:latin typeface="Arial"/>
                <a:cs typeface="Arial"/>
              </a:rPr>
              <a:t>Advanced</a:t>
            </a:r>
            <a:r>
              <a:rPr dirty="0" sz="2800" spc="7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Schottky</a:t>
            </a:r>
            <a:r>
              <a:rPr dirty="0" sz="2800" spc="-5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TTL,</a:t>
            </a:r>
            <a:r>
              <a:rPr dirty="0" sz="2800" spc="25" b="1">
                <a:latin typeface="Arial"/>
                <a:cs typeface="Arial"/>
              </a:rPr>
              <a:t> </a:t>
            </a:r>
            <a:r>
              <a:rPr dirty="0" sz="2800" spc="-20" b="1">
                <a:latin typeface="Arial"/>
                <a:cs typeface="Arial"/>
              </a:rPr>
              <a:t>74AS</a:t>
            </a:r>
            <a:r>
              <a:rPr dirty="0" sz="2800" spc="55" b="1">
                <a:latin typeface="Arial"/>
                <a:cs typeface="Arial"/>
              </a:rPr>
              <a:t> </a:t>
            </a:r>
            <a:r>
              <a:rPr dirty="0" sz="2800" spc="5" b="1">
                <a:latin typeface="Arial"/>
                <a:cs typeface="Arial"/>
              </a:rPr>
              <a:t>series	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1015111"/>
            <a:ext cx="8323580" cy="1292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5">
                <a:latin typeface="Microsoft Sans Serif"/>
                <a:cs typeface="Microsoft Sans Serif"/>
              </a:rPr>
              <a:t>As</a:t>
            </a:r>
            <a:r>
              <a:rPr dirty="0" sz="2600" spc="2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</a:t>
            </a:r>
            <a:r>
              <a:rPr dirty="0" sz="2600" spc="3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result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of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recent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development</a:t>
            </a:r>
            <a:r>
              <a:rPr dirty="0" sz="2600" spc="11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in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IC</a:t>
            </a:r>
            <a:r>
              <a:rPr dirty="0" sz="2600" spc="3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design</a:t>
            </a:r>
            <a:r>
              <a:rPr dirty="0" sz="2600" spc="6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and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manufacturing</a:t>
            </a:r>
            <a:r>
              <a:rPr dirty="0" sz="2600" spc="8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process</a:t>
            </a:r>
            <a:endParaRPr sz="26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625"/>
              </a:spcBef>
            </a:pPr>
            <a:r>
              <a:rPr dirty="0" sz="2600" spc="675">
                <a:latin typeface="Microsoft Sans Serif"/>
                <a:cs typeface="Microsoft Sans Serif"/>
              </a:rPr>
              <a:t>–</a:t>
            </a:r>
            <a:r>
              <a:rPr dirty="0" sz="2600" spc="10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High</a:t>
            </a:r>
            <a:r>
              <a:rPr dirty="0" sz="2600" spc="2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speed</a:t>
            </a:r>
            <a:r>
              <a:rPr dirty="0" sz="2600" spc="6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Schottky</a:t>
            </a:r>
            <a:r>
              <a:rPr dirty="0" sz="2600" spc="9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diodes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244" y="2757918"/>
            <a:ext cx="3086100" cy="97726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2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15">
                <a:latin typeface="Microsoft Sans Serif"/>
                <a:cs typeface="Microsoft Sans Serif"/>
              </a:rPr>
              <a:t>Power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Dissipation</a:t>
            </a:r>
            <a:endParaRPr sz="26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10">
                <a:latin typeface="Microsoft Sans Serif"/>
                <a:cs typeface="Microsoft Sans Serif"/>
              </a:rPr>
              <a:t>Propagation</a:t>
            </a:r>
            <a:r>
              <a:rPr dirty="0" sz="2600" spc="5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Delay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9717" y="2757918"/>
            <a:ext cx="2110740" cy="97726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600" spc="-10" b="1">
                <a:latin typeface="Arial"/>
                <a:cs typeface="Arial"/>
              </a:rPr>
              <a:t>10</a:t>
            </a:r>
            <a:r>
              <a:rPr dirty="0" sz="2600" spc="-45" b="1">
                <a:latin typeface="Arial"/>
                <a:cs typeface="Arial"/>
              </a:rPr>
              <a:t> </a:t>
            </a:r>
            <a:r>
              <a:rPr dirty="0" sz="2600" spc="-15" b="1">
                <a:latin typeface="Arial"/>
                <a:cs typeface="Arial"/>
              </a:rPr>
              <a:t>mW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2600" spc="-10" b="1">
                <a:latin typeface="Arial"/>
                <a:cs typeface="Arial"/>
              </a:rPr>
              <a:t>1.5</a:t>
            </a:r>
            <a:r>
              <a:rPr dirty="0" sz="2600" spc="-85" b="1">
                <a:latin typeface="Arial"/>
                <a:cs typeface="Arial"/>
              </a:rPr>
              <a:t> </a:t>
            </a:r>
            <a:r>
              <a:rPr dirty="0" sz="2600" spc="-5" b="1">
                <a:latin typeface="Arial"/>
                <a:cs typeface="Arial"/>
              </a:rPr>
              <a:t>nseconds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325" y="503825"/>
            <a:ext cx="54184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Input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Offset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Voltage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45">
                <a:solidFill>
                  <a:srgbClr val="0B5394"/>
                </a:solidFill>
                <a:latin typeface="Arial MT"/>
                <a:cs typeface="Arial MT"/>
              </a:rPr>
              <a:t>V</a:t>
            </a:r>
            <a:r>
              <a:rPr dirty="0" u="none" baseline="-31531" sz="2775" spc="67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endParaRPr baseline="-31531" sz="2775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149" y="1176350"/>
            <a:ext cx="4910455" cy="2225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7195" marR="311785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Input Offset Voltage </a:t>
            </a:r>
            <a:r>
              <a:rPr dirty="0" sz="1800" spc="15">
                <a:latin typeface="Arial MT"/>
                <a:cs typeface="Arial MT"/>
              </a:rPr>
              <a:t>V</a:t>
            </a:r>
            <a:r>
              <a:rPr dirty="0" baseline="-32407" sz="1800" spc="22">
                <a:latin typeface="Arial MT"/>
                <a:cs typeface="Arial MT"/>
              </a:rPr>
              <a:t>OS</a:t>
            </a:r>
            <a:r>
              <a:rPr dirty="0" baseline="-32407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>
                <a:latin typeface="Arial MT"/>
                <a:cs typeface="Arial MT"/>
              </a:rPr>
              <a:t>a small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differential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which is applied to 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inputs of an op-amp to force the output to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zero.</a:t>
            </a:r>
            <a:endParaRPr sz="1800">
              <a:latin typeface="Arial MT"/>
              <a:cs typeface="Arial MT"/>
            </a:endParaRPr>
          </a:p>
          <a:p>
            <a:pPr marL="417195" marR="5588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OS</a:t>
            </a:r>
            <a:r>
              <a:rPr dirty="0" baseline="-32407" sz="1800" spc="4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>
                <a:latin typeface="Arial MT"/>
                <a:cs typeface="Arial MT"/>
              </a:rPr>
              <a:t>modeled </a:t>
            </a:r>
            <a:r>
              <a:rPr dirty="0" sz="1800" spc="-5">
                <a:latin typeface="Arial MT"/>
                <a:cs typeface="Arial MT"/>
              </a:rPr>
              <a:t>as </a:t>
            </a:r>
            <a:r>
              <a:rPr dirty="0" sz="1800">
                <a:latin typeface="Arial MT"/>
                <a:cs typeface="Arial MT"/>
              </a:rPr>
              <a:t>a voltage source </a:t>
            </a:r>
            <a:r>
              <a:rPr dirty="0" sz="1800" spc="-5">
                <a:latin typeface="Arial MT"/>
                <a:cs typeface="Arial MT"/>
              </a:rPr>
              <a:t>in </a:t>
            </a:r>
            <a:r>
              <a:rPr dirty="0" sz="1800">
                <a:latin typeface="Arial MT"/>
                <a:cs typeface="Arial MT"/>
              </a:rPr>
              <a:t> series </a:t>
            </a:r>
            <a:r>
              <a:rPr dirty="0" sz="1800" spc="-5">
                <a:latin typeface="Arial MT"/>
                <a:cs typeface="Arial MT"/>
              </a:rPr>
              <a:t>with the non-inverting input of the op-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8175" y="1918325"/>
            <a:ext cx="3804125" cy="2108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44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025" y="503825"/>
            <a:ext cx="53930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Input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Offset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Voltage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45">
                <a:solidFill>
                  <a:srgbClr val="0B5394"/>
                </a:solidFill>
                <a:latin typeface="Arial MT"/>
                <a:cs typeface="Arial MT"/>
              </a:rPr>
              <a:t>V</a:t>
            </a:r>
            <a:r>
              <a:rPr dirty="0" u="none" baseline="-31531" sz="2775" spc="67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endParaRPr baseline="-31531" sz="2775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216355"/>
            <a:ext cx="1179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Ranges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821" y="1499312"/>
            <a:ext cx="4318635" cy="195897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Char char="○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Chopper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Stabilized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/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Auto-zeroed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Op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Amps:</a:t>
            </a:r>
            <a:endParaRPr sz="1600">
              <a:latin typeface="Arial MT"/>
              <a:cs typeface="Arial MT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Char char="○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General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Purpose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Precision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Op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Amps:</a:t>
            </a:r>
            <a:endParaRPr sz="1600">
              <a:latin typeface="Arial MT"/>
              <a:cs typeface="Arial MT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Char char="○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Best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Bipolar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Op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Amps:</a:t>
            </a:r>
            <a:endParaRPr sz="1600">
              <a:latin typeface="Arial MT"/>
              <a:cs typeface="Arial MT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Char char="○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Best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JFET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Input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Op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Amps:</a:t>
            </a:r>
            <a:endParaRPr sz="1600">
              <a:latin typeface="Arial MT"/>
              <a:cs typeface="Arial MT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Char char="○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High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Speed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Op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Amps:</a:t>
            </a:r>
            <a:endParaRPr sz="1600">
              <a:latin typeface="Arial MT"/>
              <a:cs typeface="Arial MT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Char char="○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Untrimmed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CMOS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Op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Amps:</a:t>
            </a:r>
            <a:endParaRPr sz="1600">
              <a:latin typeface="Arial MT"/>
              <a:cs typeface="Arial MT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Char char="○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DigiTrim™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CMOS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Op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Amps: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3925" y="1499312"/>
            <a:ext cx="1588135" cy="195897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600" spc="-5">
                <a:latin typeface="Arial MT"/>
                <a:cs typeface="Arial MT"/>
              </a:rPr>
              <a:t>&lt;1µV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600" spc="-5">
                <a:latin typeface="Arial MT"/>
                <a:cs typeface="Arial MT"/>
              </a:rPr>
              <a:t>50-500µV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600" spc="-5">
                <a:latin typeface="Arial MT"/>
                <a:cs typeface="Arial MT"/>
              </a:rPr>
              <a:t>10-25µV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600" spc="-5">
                <a:latin typeface="Arial MT"/>
                <a:cs typeface="Arial MT"/>
              </a:rPr>
              <a:t>100-1,000µV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600" spc="-5">
                <a:latin typeface="Arial MT"/>
                <a:cs typeface="Arial MT"/>
              </a:rPr>
              <a:t>100-2,000µV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600" spc="-5">
                <a:latin typeface="Arial MT"/>
                <a:cs typeface="Arial MT"/>
              </a:rPr>
              <a:t>5,000</a:t>
            </a:r>
            <a:r>
              <a:rPr dirty="0" sz="1600" spc="-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-</a:t>
            </a:r>
            <a:r>
              <a:rPr dirty="0" sz="1600" spc="-4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50,000µV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600" spc="-5">
                <a:latin typeface="Arial MT"/>
                <a:cs typeface="Arial MT"/>
              </a:rPr>
              <a:t>100µV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-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1,000µV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325" y="503825"/>
            <a:ext cx="54184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Input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Offset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Voltage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45">
                <a:solidFill>
                  <a:srgbClr val="0B5394"/>
                </a:solidFill>
                <a:latin typeface="Arial MT"/>
                <a:cs typeface="Arial MT"/>
              </a:rPr>
              <a:t>V</a:t>
            </a:r>
            <a:r>
              <a:rPr dirty="0" u="none" baseline="-31531" sz="2775" spc="67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endParaRPr baseline="-31531" sz="2775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849" y="1176350"/>
            <a:ext cx="6748145" cy="128270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Offset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Voltage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V</a:t>
            </a:r>
            <a:r>
              <a:rPr dirty="0" baseline="-32407" sz="1800" spc="22">
                <a:latin typeface="Arial MT"/>
                <a:cs typeface="Arial MT"/>
              </a:rPr>
              <a:t>OS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varies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b="1">
                <a:latin typeface="Arial"/>
                <a:cs typeface="Arial"/>
              </a:rPr>
              <a:t>temperature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044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TC</a:t>
            </a:r>
            <a:r>
              <a:rPr dirty="0" baseline="-32407" sz="1800" spc="-7">
                <a:latin typeface="Arial MT"/>
                <a:cs typeface="Arial MT"/>
              </a:rPr>
              <a:t>VOS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temperature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coefficient,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drift.</a:t>
            </a:r>
            <a:endParaRPr sz="1800">
              <a:latin typeface="Arial MT"/>
              <a:cs typeface="Arial MT"/>
            </a:endParaRPr>
          </a:p>
          <a:p>
            <a:pPr marL="4044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Offset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drift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affected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offset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adjustments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op-amp.</a:t>
            </a:r>
            <a:endParaRPr sz="1800">
              <a:latin typeface="Arial MT"/>
              <a:cs typeface="Arial MT"/>
            </a:endParaRPr>
          </a:p>
          <a:p>
            <a:pPr marL="4044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>
                <a:latin typeface="Arial MT"/>
                <a:cs typeface="Arial MT"/>
              </a:rPr>
              <a:t>Most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op-amps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have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specified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TC</a:t>
            </a:r>
            <a:r>
              <a:rPr dirty="0" baseline="-32407" sz="1800" spc="-7">
                <a:latin typeface="Arial MT"/>
                <a:cs typeface="Arial MT"/>
              </a:rPr>
              <a:t>VOS</a:t>
            </a:r>
            <a:endParaRPr baseline="-32407"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0393" y="2472258"/>
            <a:ext cx="6471285" cy="556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marR="5080" indent="-336550">
              <a:lnSpc>
                <a:spcPct val="124500"/>
              </a:lnSpc>
              <a:spcBef>
                <a:spcPts val="10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Typical drift </a:t>
            </a:r>
            <a:r>
              <a:rPr dirty="0" sz="1400">
                <a:latin typeface="Arial MT"/>
                <a:cs typeface="Arial MT"/>
              </a:rPr>
              <a:t>values </a:t>
            </a:r>
            <a:r>
              <a:rPr dirty="0" sz="1400" spc="-5">
                <a:latin typeface="Arial MT"/>
                <a:cs typeface="Arial MT"/>
              </a:rPr>
              <a:t>for </a:t>
            </a:r>
            <a:r>
              <a:rPr dirty="0" sz="1400">
                <a:latin typeface="Arial MT"/>
                <a:cs typeface="Arial MT"/>
              </a:rPr>
              <a:t>a range </a:t>
            </a:r>
            <a:r>
              <a:rPr dirty="0" sz="1400" spc="-5">
                <a:latin typeface="Arial MT"/>
                <a:cs typeface="Arial MT"/>
              </a:rPr>
              <a:t>of general purpose precision op amps lie in 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range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1-10 µV/°C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849" y="2918882"/>
            <a:ext cx="7918450" cy="720725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1020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>
                <a:latin typeface="Arial MT"/>
                <a:cs typeface="Arial MT"/>
              </a:rPr>
              <a:t>Maximum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OS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provided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over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range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temperature.</a:t>
            </a:r>
            <a:endParaRPr sz="1800">
              <a:latin typeface="Arial MT"/>
              <a:cs typeface="Arial MT"/>
            </a:endParaRPr>
          </a:p>
          <a:p>
            <a:pPr lvl="1" marL="1318895" indent="-33655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Char char="○"/>
              <a:tabLst>
                <a:tab pos="1318895" algn="l"/>
                <a:tab pos="1319530" algn="l"/>
              </a:tabLst>
            </a:pP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less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useful because there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no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guarantee that </a:t>
            </a:r>
            <a:r>
              <a:rPr dirty="0" sz="1400" spc="15">
                <a:latin typeface="Arial MT"/>
                <a:cs typeface="Arial MT"/>
              </a:rPr>
              <a:t>TC</a:t>
            </a:r>
            <a:r>
              <a:rPr dirty="0" baseline="-33950" sz="1350" spc="22">
                <a:latin typeface="Arial MT"/>
                <a:cs typeface="Arial MT"/>
              </a:rPr>
              <a:t>VOS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>
                <a:latin typeface="Arial MT"/>
                <a:cs typeface="Arial MT"/>
              </a:rPr>
              <a:t>constant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or </a:t>
            </a:r>
            <a:r>
              <a:rPr dirty="0" sz="1400">
                <a:latin typeface="Arial MT"/>
                <a:cs typeface="Arial MT"/>
              </a:rPr>
              <a:t>monotonic.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849" y="3871926"/>
            <a:ext cx="6202680" cy="96837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415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Offset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Voltage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V</a:t>
            </a:r>
            <a:r>
              <a:rPr dirty="0" baseline="-32407" sz="1800" spc="22">
                <a:latin typeface="Arial MT"/>
                <a:cs typeface="Arial MT"/>
              </a:rPr>
              <a:t>OS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changes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time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passes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</a:t>
            </a:r>
            <a:r>
              <a:rPr dirty="0" sz="1800" b="1">
                <a:latin typeface="Arial"/>
                <a:cs typeface="Arial"/>
              </a:rPr>
              <a:t>aging</a:t>
            </a:r>
            <a:r>
              <a:rPr dirty="0" sz="1800">
                <a:latin typeface="Arial MT"/>
                <a:cs typeface="Arial MT"/>
              </a:rPr>
              <a:t>).</a:t>
            </a:r>
            <a:endParaRPr sz="1800">
              <a:latin typeface="Arial MT"/>
              <a:cs typeface="Arial MT"/>
            </a:endParaRPr>
          </a:p>
          <a:p>
            <a:pPr marL="4044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Generally,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aging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specified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µV/1000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hours.</a:t>
            </a:r>
            <a:endParaRPr sz="1800">
              <a:latin typeface="Arial MT"/>
              <a:cs typeface="Arial MT"/>
            </a:endParaRPr>
          </a:p>
          <a:p>
            <a:pPr marL="4044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proportional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square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root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elapsed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time.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325" y="503825"/>
            <a:ext cx="717740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Measuring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Input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Offset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Voltage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45">
                <a:solidFill>
                  <a:srgbClr val="0B5394"/>
                </a:solidFill>
                <a:latin typeface="Arial MT"/>
                <a:cs typeface="Arial MT"/>
              </a:rPr>
              <a:t>V</a:t>
            </a:r>
            <a:r>
              <a:rPr dirty="0" u="none" baseline="-31531" sz="2775" spc="67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endParaRPr baseline="-31531" sz="2775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49" y="1211725"/>
            <a:ext cx="2969895" cy="316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9895" marR="6858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>
                <a:latin typeface="Arial MT"/>
                <a:cs typeface="Arial MT"/>
              </a:rPr>
              <a:t>Measuring </a:t>
            </a: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OS</a:t>
            </a:r>
            <a:r>
              <a:rPr dirty="0" baseline="-32407" sz="18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(µv)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requires </a:t>
            </a:r>
            <a:r>
              <a:rPr dirty="0" sz="1800" spc="-5">
                <a:latin typeface="Arial MT"/>
                <a:cs typeface="Arial MT"/>
              </a:rPr>
              <a:t>that the </a:t>
            </a:r>
            <a:r>
              <a:rPr dirty="0" sz="1800">
                <a:latin typeface="Arial MT"/>
                <a:cs typeface="Arial MT"/>
              </a:rPr>
              <a:t>circuit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does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introduce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more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error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OS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itself.</a:t>
            </a:r>
            <a:endParaRPr sz="1800">
              <a:latin typeface="Arial MT"/>
              <a:cs typeface="Arial MT"/>
            </a:endParaRPr>
          </a:p>
          <a:p>
            <a:pPr marL="429895" marR="133985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amplifies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 offset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by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noise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1001.</a:t>
            </a:r>
            <a:endParaRPr sz="1800">
              <a:latin typeface="Arial MT"/>
              <a:cs typeface="Arial MT"/>
            </a:endParaRPr>
          </a:p>
          <a:p>
            <a:pPr marL="429895" marR="6858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out</a:t>
            </a:r>
            <a:r>
              <a:rPr dirty="0" baseline="-32407" sz="1800" spc="7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>
                <a:latin typeface="Arial MT"/>
                <a:cs typeface="Arial MT"/>
              </a:rPr>
              <a:t>measured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using an accurate digital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voltmeter.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6499" y="1399525"/>
            <a:ext cx="5645624" cy="3010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325" y="503825"/>
            <a:ext cx="54749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Adjusting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30">
                <a:solidFill>
                  <a:srgbClr val="0B5394"/>
                </a:solidFill>
                <a:latin typeface="Arial MT"/>
                <a:cs typeface="Arial MT"/>
              </a:rPr>
              <a:t>V</a:t>
            </a:r>
            <a:r>
              <a:rPr dirty="0" u="none" baseline="-31531" sz="2775" spc="44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r>
              <a:rPr dirty="0" u="none" baseline="-31531" sz="2775" spc="359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(Null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Pins)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049" y="1211725"/>
            <a:ext cx="5215890" cy="159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33401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Arial MT"/>
                <a:cs typeface="Arial MT"/>
              </a:rPr>
              <a:t>Many single </a:t>
            </a:r>
            <a:r>
              <a:rPr dirty="0" sz="1800" spc="-5">
                <a:latin typeface="Arial MT"/>
                <a:cs typeface="Arial MT"/>
              </a:rPr>
              <a:t>op amps have pins available for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optional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offset null.</a:t>
            </a:r>
            <a:endParaRPr sz="180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Two pins are joined by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potentiometer, and 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wiper goes to one of the </a:t>
            </a:r>
            <a:r>
              <a:rPr dirty="0" sz="1800">
                <a:latin typeface="Arial MT"/>
                <a:cs typeface="Arial MT"/>
              </a:rPr>
              <a:t>supplies </a:t>
            </a:r>
            <a:r>
              <a:rPr dirty="0" sz="1800" spc="-5">
                <a:latin typeface="Arial MT"/>
                <a:cs typeface="Arial MT"/>
              </a:rPr>
              <a:t>through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resistor,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3393" y="2821959"/>
            <a:ext cx="7233920" cy="2176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9415" marR="3265170" indent="-336550">
              <a:lnSpc>
                <a:spcPct val="124500"/>
              </a:lnSpc>
              <a:spcBef>
                <a:spcPts val="100"/>
              </a:spcBef>
              <a:buChar char="○"/>
              <a:tabLst>
                <a:tab pos="398780" algn="l"/>
                <a:tab pos="400050" algn="l"/>
              </a:tabLst>
            </a:pPr>
            <a:r>
              <a:rPr dirty="0" sz="1400" spc="-5">
                <a:latin typeface="Arial MT"/>
                <a:cs typeface="Arial MT"/>
              </a:rPr>
              <a:t>Wiper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connection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either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+V</a:t>
            </a:r>
            <a:r>
              <a:rPr dirty="0" baseline="-33950" sz="1350" spc="15">
                <a:latin typeface="Arial MT"/>
                <a:cs typeface="Arial MT"/>
              </a:rPr>
              <a:t>S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-V</a:t>
            </a:r>
            <a:r>
              <a:rPr dirty="0" baseline="-33950" sz="1350" spc="7">
                <a:latin typeface="Arial MT"/>
                <a:cs typeface="Arial MT"/>
              </a:rPr>
              <a:t>S </a:t>
            </a:r>
            <a:r>
              <a:rPr dirty="0" baseline="-33950" sz="1350" spc="-352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depending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 amp.</a:t>
            </a:r>
            <a:endParaRPr sz="1400">
              <a:latin typeface="Arial MT"/>
              <a:cs typeface="Arial MT"/>
            </a:endParaRPr>
          </a:p>
          <a:p>
            <a:pPr marL="399415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398780" algn="l"/>
                <a:tab pos="400050" algn="l"/>
              </a:tabLst>
            </a:pPr>
            <a:r>
              <a:rPr dirty="0" sz="1400" spc="-5">
                <a:latin typeface="Arial MT"/>
                <a:cs typeface="Arial MT"/>
              </a:rPr>
              <a:t>Values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R</a:t>
            </a:r>
            <a:r>
              <a:rPr dirty="0" baseline="-30864" sz="1350" spc="22">
                <a:latin typeface="Arial MT"/>
                <a:cs typeface="Arial MT"/>
              </a:rPr>
              <a:t>1</a:t>
            </a:r>
            <a:r>
              <a:rPr dirty="0" baseline="-30864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0864" sz="1350" spc="7">
                <a:latin typeface="Arial MT"/>
                <a:cs typeface="Arial MT"/>
              </a:rPr>
              <a:t>2</a:t>
            </a:r>
            <a:r>
              <a:rPr dirty="0" baseline="-30864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depend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amp.</a:t>
            </a:r>
            <a:endParaRPr sz="1400">
              <a:latin typeface="Arial MT"/>
              <a:cs typeface="Arial MT"/>
            </a:endParaRPr>
          </a:p>
          <a:p>
            <a:pPr marL="399415" marR="3014345" indent="-336550">
              <a:lnSpc>
                <a:spcPct val="124500"/>
              </a:lnSpc>
              <a:spcBef>
                <a:spcPts val="240"/>
              </a:spcBef>
              <a:buChar char="○"/>
              <a:tabLst>
                <a:tab pos="398780" algn="l"/>
                <a:tab pos="400050" algn="l"/>
              </a:tabLst>
            </a:pPr>
            <a:r>
              <a:rPr dirty="0" sz="1400" spc="-5">
                <a:latin typeface="Arial MT"/>
                <a:cs typeface="Arial MT"/>
              </a:rPr>
              <a:t>Use to null out the op amp </a:t>
            </a:r>
            <a:r>
              <a:rPr dirty="0" sz="1400" spc="-5" b="1">
                <a:latin typeface="Arial"/>
                <a:cs typeface="Arial"/>
              </a:rPr>
              <a:t>input offset voltage</a:t>
            </a:r>
            <a:r>
              <a:rPr dirty="0" sz="1400" spc="-5">
                <a:latin typeface="Arial MT"/>
                <a:cs typeface="Arial MT"/>
              </a:rPr>
              <a:t>,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overall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system</a:t>
            </a:r>
            <a:r>
              <a:rPr dirty="0" sz="1400" spc="-5">
                <a:latin typeface="Arial MT"/>
                <a:cs typeface="Arial MT"/>
              </a:rPr>
              <a:t> offsets.</a:t>
            </a:r>
            <a:endParaRPr sz="1400">
              <a:latin typeface="Arial MT"/>
              <a:cs typeface="Arial MT"/>
            </a:endParaRPr>
          </a:p>
          <a:p>
            <a:pPr marL="399415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398780" algn="l"/>
                <a:tab pos="400050" algn="l"/>
              </a:tabLst>
            </a:pPr>
            <a:r>
              <a:rPr dirty="0" sz="1400" spc="-5">
                <a:latin typeface="Arial MT"/>
                <a:cs typeface="Arial MT"/>
              </a:rPr>
              <a:t>There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high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gain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from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offset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pins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output.</a:t>
            </a:r>
            <a:endParaRPr sz="1400">
              <a:latin typeface="Arial MT"/>
              <a:cs typeface="Arial MT"/>
            </a:endParaRPr>
          </a:p>
          <a:p>
            <a:pPr marL="399415" marR="68580" indent="-336550">
              <a:lnSpc>
                <a:spcPct val="124500"/>
              </a:lnSpc>
              <a:spcBef>
                <a:spcPts val="244"/>
              </a:spcBef>
              <a:buChar char="○"/>
              <a:tabLst>
                <a:tab pos="398780" algn="l"/>
                <a:tab pos="400050" algn="l"/>
              </a:tabLst>
            </a:pPr>
            <a:r>
              <a:rPr dirty="0" sz="1400" spc="-5">
                <a:latin typeface="Arial MT"/>
                <a:cs typeface="Arial MT"/>
              </a:rPr>
              <a:t>Nulling offset </a:t>
            </a:r>
            <a:r>
              <a:rPr dirty="0" sz="1400">
                <a:latin typeface="Arial MT"/>
                <a:cs typeface="Arial MT"/>
              </a:rPr>
              <a:t>causes </a:t>
            </a:r>
            <a:r>
              <a:rPr dirty="0" sz="1400" spc="-5">
                <a:latin typeface="Arial MT"/>
                <a:cs typeface="Arial MT"/>
              </a:rPr>
              <a:t>increase in offset temperature </a:t>
            </a:r>
            <a:r>
              <a:rPr dirty="0" sz="1400">
                <a:latin typeface="Arial MT"/>
                <a:cs typeface="Arial MT"/>
              </a:rPr>
              <a:t>coefficient, </a:t>
            </a:r>
            <a:r>
              <a:rPr dirty="0" sz="1400" spc="-5">
                <a:latin typeface="Arial MT"/>
                <a:cs typeface="Arial MT"/>
              </a:rPr>
              <a:t>approximately </a:t>
            </a:r>
            <a:r>
              <a:rPr dirty="0" sz="1400">
                <a:latin typeface="Arial MT"/>
                <a:cs typeface="Arial MT"/>
              </a:rPr>
              <a:t>4 </a:t>
            </a:r>
            <a:r>
              <a:rPr dirty="0" sz="1400" spc="-5">
                <a:latin typeface="Arial MT"/>
                <a:cs typeface="Arial MT"/>
              </a:rPr>
              <a:t>µV/°C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1mV offset null for FET input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amplifiers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1525" y="4766036"/>
            <a:ext cx="167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48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2864" y="1486673"/>
            <a:ext cx="2850585" cy="2280491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325" y="503825"/>
            <a:ext cx="71240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Adjusting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30">
                <a:solidFill>
                  <a:srgbClr val="0B5394"/>
                </a:solidFill>
                <a:latin typeface="Arial MT"/>
                <a:cs typeface="Arial MT"/>
              </a:rPr>
              <a:t>V</a:t>
            </a:r>
            <a:r>
              <a:rPr dirty="0" u="none" baseline="-31531" sz="2775" spc="44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r>
              <a:rPr dirty="0" u="none" baseline="-31531" sz="2775" spc="-7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(External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Method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#1)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349" y="1211725"/>
            <a:ext cx="5536565" cy="32912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658495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Injecting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5">
                <a:latin typeface="Arial MT"/>
                <a:cs typeface="Arial MT"/>
              </a:rPr>
              <a:t>into the inverting input of \n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inverting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amplifier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circuit.</a:t>
            </a:r>
            <a:endParaRPr sz="1800">
              <a:latin typeface="Arial MT"/>
              <a:cs typeface="Arial MT"/>
            </a:endParaRPr>
          </a:p>
          <a:p>
            <a:pPr marL="4425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Disadvantage</a:t>
            </a:r>
            <a:endParaRPr sz="1800">
              <a:latin typeface="Arial MT"/>
              <a:cs typeface="Arial MT"/>
            </a:endParaRPr>
          </a:p>
          <a:p>
            <a:pPr lvl="1" marL="1356995" marR="93980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1356995" algn="l"/>
                <a:tab pos="1357630" algn="l"/>
              </a:tabLst>
            </a:pP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possible increase in noise gain, due to the parallel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path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3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potentiometer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resistance.</a:t>
            </a:r>
            <a:endParaRPr sz="1400">
              <a:latin typeface="Arial MT"/>
              <a:cs typeface="Arial MT"/>
            </a:endParaRPr>
          </a:p>
          <a:p>
            <a:pPr algn="just" marL="442595" marR="123825" indent="-367030">
              <a:lnSpc>
                <a:spcPts val="2480"/>
              </a:lnSpc>
              <a:spcBef>
                <a:spcPts val="70"/>
              </a:spcBef>
              <a:buClr>
                <a:srgbClr val="595959"/>
              </a:buClr>
              <a:buChar char="●"/>
              <a:tabLst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Noise gain </a:t>
            </a:r>
            <a:r>
              <a:rPr dirty="0" sz="1800">
                <a:latin typeface="Arial MT"/>
                <a:cs typeface="Arial MT"/>
              </a:rPr>
              <a:t>may </a:t>
            </a:r>
            <a:r>
              <a:rPr dirty="0" sz="1800" spc="-5">
                <a:latin typeface="Arial MT"/>
                <a:cs typeface="Arial MT"/>
              </a:rPr>
              <a:t>be </a:t>
            </a:r>
            <a:r>
              <a:rPr dirty="0" sz="1800">
                <a:latin typeface="Arial MT"/>
                <a:cs typeface="Arial MT"/>
              </a:rPr>
              <a:t>reduced </a:t>
            </a:r>
            <a:r>
              <a:rPr dirty="0" sz="1800" spc="-5">
                <a:latin typeface="Arial MT"/>
                <a:cs typeface="Arial MT"/>
              </a:rPr>
              <a:t>by </a:t>
            </a:r>
            <a:r>
              <a:rPr dirty="0" sz="1800">
                <a:latin typeface="Arial MT"/>
                <a:cs typeface="Arial MT"/>
              </a:rPr>
              <a:t>making ±V</a:t>
            </a:r>
            <a:r>
              <a:rPr dirty="0" baseline="-32407" sz="1800">
                <a:latin typeface="Arial MT"/>
                <a:cs typeface="Arial MT"/>
              </a:rPr>
              <a:t>R </a:t>
            </a:r>
            <a:r>
              <a:rPr dirty="0" sz="1800" spc="-5">
                <a:latin typeface="Arial MT"/>
                <a:cs typeface="Arial MT"/>
              </a:rPr>
              <a:t>large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enough </a:t>
            </a:r>
            <a:r>
              <a:rPr dirty="0" sz="1800">
                <a:latin typeface="Arial MT"/>
                <a:cs typeface="Arial MT"/>
              </a:rPr>
              <a:t>so </a:t>
            </a:r>
            <a:r>
              <a:rPr dirty="0" sz="1800" spc="-5">
                <a:latin typeface="Arial MT"/>
                <a:cs typeface="Arial MT"/>
              </a:rPr>
              <a:t>that the </a:t>
            </a:r>
            <a:r>
              <a:rPr dirty="0" sz="1800" spc="15">
                <a:latin typeface="Arial MT"/>
                <a:cs typeface="Arial MT"/>
              </a:rPr>
              <a:t>R</a:t>
            </a:r>
            <a:r>
              <a:rPr dirty="0" baseline="-32407" sz="1800" spc="22">
                <a:latin typeface="Arial MT"/>
                <a:cs typeface="Arial MT"/>
              </a:rPr>
              <a:t>3 </a:t>
            </a:r>
            <a:r>
              <a:rPr dirty="0" sz="1800">
                <a:latin typeface="Arial MT"/>
                <a:cs typeface="Arial MT"/>
              </a:rPr>
              <a:t>value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>
                <a:latin typeface="Arial MT"/>
                <a:cs typeface="Arial MT"/>
              </a:rPr>
              <a:t>much </a:t>
            </a:r>
            <a:r>
              <a:rPr dirty="0" sz="1800" spc="-5">
                <a:latin typeface="Arial MT"/>
                <a:cs typeface="Arial MT"/>
              </a:rPr>
              <a:t>greater than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</a:t>
            </a:r>
            <a:r>
              <a:rPr dirty="0" baseline="-32407" sz="1800" spc="-7">
                <a:latin typeface="Arial MT"/>
                <a:cs typeface="Arial MT"/>
              </a:rPr>
              <a:t>1</a:t>
            </a:r>
            <a:r>
              <a:rPr dirty="0" sz="1800" spc="-5">
                <a:latin typeface="Arial MT"/>
                <a:cs typeface="Arial MT"/>
              </a:rPr>
              <a:t>II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2</a:t>
            </a:r>
            <a:endParaRPr baseline="-32407" sz="1800">
              <a:latin typeface="Arial MT"/>
              <a:cs typeface="Arial MT"/>
            </a:endParaRPr>
          </a:p>
          <a:p>
            <a:pPr lvl="1" marL="1356995" indent="-336550">
              <a:lnSpc>
                <a:spcPct val="100000"/>
              </a:lnSpc>
              <a:spcBef>
                <a:spcPts val="185"/>
              </a:spcBef>
              <a:buChar char="○"/>
              <a:tabLst>
                <a:tab pos="1356995" algn="l"/>
                <a:tab pos="1357630" algn="l"/>
              </a:tabLst>
            </a:pPr>
            <a:r>
              <a:rPr dirty="0" sz="1400" spc="-5">
                <a:latin typeface="Arial MT"/>
                <a:cs typeface="Arial MT"/>
              </a:rPr>
              <a:t>if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power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supplies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stable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noise-free,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they</a:t>
            </a:r>
            <a:endParaRPr sz="1400">
              <a:latin typeface="Arial MT"/>
              <a:cs typeface="Arial MT"/>
            </a:endParaRPr>
          </a:p>
          <a:p>
            <a:pPr marL="1356995" marR="137795">
              <a:lnSpc>
                <a:spcPct val="124500"/>
              </a:lnSpc>
              <a:spcBef>
                <a:spcPts val="245"/>
              </a:spcBef>
            </a:pPr>
            <a:r>
              <a:rPr dirty="0" sz="1400">
                <a:latin typeface="Arial MT"/>
                <a:cs typeface="Arial MT"/>
              </a:rPr>
              <a:t>can </a:t>
            </a:r>
            <a:r>
              <a:rPr dirty="0" sz="1400" spc="-5">
                <a:latin typeface="Arial MT"/>
                <a:cs typeface="Arial MT"/>
              </a:rPr>
              <a:t>be used as </a:t>
            </a:r>
            <a:r>
              <a:rPr dirty="0" sz="1400">
                <a:latin typeface="Arial MT"/>
                <a:cs typeface="Arial MT"/>
              </a:rPr>
              <a:t>±V</a:t>
            </a:r>
            <a:r>
              <a:rPr dirty="0" baseline="-33950" sz="1350">
                <a:latin typeface="Arial MT"/>
                <a:cs typeface="Arial MT"/>
              </a:rPr>
              <a:t>R</a:t>
            </a:r>
            <a:r>
              <a:rPr dirty="0" sz="1400">
                <a:latin typeface="Arial MT"/>
                <a:cs typeface="Arial MT"/>
              </a:rPr>
              <a:t>. </a:t>
            </a:r>
            <a:r>
              <a:rPr dirty="0" sz="1400" spc="-5">
                <a:latin typeface="Arial MT"/>
                <a:cs typeface="Arial MT"/>
              </a:rPr>
              <a:t>Otherwise, </a:t>
            </a:r>
            <a:r>
              <a:rPr dirty="0" sz="1400">
                <a:latin typeface="Arial MT"/>
                <a:cs typeface="Arial MT"/>
              </a:rPr>
              <a:t>separate regulated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low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noise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(filtered)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sources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should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used.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3500" y="1348150"/>
            <a:ext cx="2948799" cy="32838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49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325" y="503825"/>
            <a:ext cx="71240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Adjusting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30">
                <a:solidFill>
                  <a:srgbClr val="0B5394"/>
                </a:solidFill>
                <a:latin typeface="Arial MT"/>
                <a:cs typeface="Arial MT"/>
              </a:rPr>
              <a:t>V</a:t>
            </a:r>
            <a:r>
              <a:rPr dirty="0" u="none" baseline="-31531" sz="2775" spc="44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r>
              <a:rPr dirty="0" u="none" baseline="-31531" sz="2775" spc="-7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(External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Method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#2)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749" y="1211725"/>
            <a:ext cx="5699125" cy="303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7195" marR="3048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injecting </a:t>
            </a:r>
            <a:r>
              <a:rPr dirty="0" sz="1800">
                <a:latin typeface="Arial MT"/>
                <a:cs typeface="Arial MT"/>
              </a:rPr>
              <a:t>a small </a:t>
            </a:r>
            <a:r>
              <a:rPr dirty="0" sz="1800" spc="-5">
                <a:latin typeface="Arial MT"/>
                <a:cs typeface="Arial MT"/>
              </a:rPr>
              <a:t>offset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into the non-inverting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input.</a:t>
            </a:r>
            <a:endParaRPr sz="18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Advantage</a:t>
            </a:r>
            <a:endParaRPr sz="1800">
              <a:latin typeface="Arial MT"/>
              <a:cs typeface="Arial MT"/>
            </a:endParaRPr>
          </a:p>
          <a:p>
            <a:pPr lvl="1" marL="1331595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1331595" algn="l"/>
                <a:tab pos="1332230" algn="l"/>
              </a:tabLst>
            </a:pPr>
            <a:r>
              <a:rPr dirty="0" sz="1400" spc="-5">
                <a:latin typeface="Arial MT"/>
                <a:cs typeface="Arial MT"/>
              </a:rPr>
              <a:t>no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noise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gain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increase</a:t>
            </a:r>
            <a:endParaRPr sz="14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Disadvantage</a:t>
            </a:r>
            <a:endParaRPr sz="1800">
              <a:latin typeface="Arial MT"/>
              <a:cs typeface="Arial MT"/>
            </a:endParaRPr>
          </a:p>
          <a:p>
            <a:pPr lvl="1" marL="1331595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1331595" algn="l"/>
                <a:tab pos="1332230" algn="l"/>
              </a:tabLst>
            </a:pP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adding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R</a:t>
            </a:r>
            <a:r>
              <a:rPr dirty="0" baseline="-33950" sz="1350" spc="15">
                <a:latin typeface="Arial MT"/>
                <a:cs typeface="Arial MT"/>
              </a:rPr>
              <a:t>P</a:t>
            </a:r>
            <a:endParaRPr baseline="-33950" sz="1350">
              <a:latin typeface="Arial MT"/>
              <a:cs typeface="Arial MT"/>
            </a:endParaRPr>
          </a:p>
          <a:p>
            <a:pPr marL="417195" marR="69850" indent="-367030">
              <a:lnSpc>
                <a:spcPts val="2480"/>
              </a:lnSpc>
              <a:spcBef>
                <a:spcPts val="20"/>
              </a:spcBef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If the op amp has </a:t>
            </a:r>
            <a:r>
              <a:rPr dirty="0" sz="1800">
                <a:latin typeface="Arial MT"/>
                <a:cs typeface="Arial MT"/>
              </a:rPr>
              <a:t>matched </a:t>
            </a:r>
            <a:r>
              <a:rPr dirty="0" sz="1800" spc="-5">
                <a:latin typeface="Arial MT"/>
                <a:cs typeface="Arial MT"/>
              </a:rPr>
              <a:t>input bias </a:t>
            </a:r>
            <a:r>
              <a:rPr dirty="0" sz="1800">
                <a:latin typeface="Arial MT"/>
                <a:cs typeface="Arial MT"/>
              </a:rPr>
              <a:t>currents, </a:t>
            </a:r>
            <a:r>
              <a:rPr dirty="0" sz="1800" spc="-5">
                <a:latin typeface="Arial MT"/>
                <a:cs typeface="Arial MT"/>
              </a:rPr>
              <a:t>then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0092" sz="1800">
                <a:latin typeface="Arial MT"/>
                <a:cs typeface="Arial MT"/>
              </a:rPr>
              <a:t>P</a:t>
            </a:r>
            <a:r>
              <a:rPr dirty="0" baseline="-30092" sz="1800" spc="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should </a:t>
            </a:r>
            <a:r>
              <a:rPr dirty="0" sz="1800" spc="-5">
                <a:latin typeface="Arial MT"/>
                <a:cs typeface="Arial MT"/>
              </a:rPr>
              <a:t>equal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0092" sz="1800">
                <a:latin typeface="Arial MT"/>
                <a:cs typeface="Arial MT"/>
              </a:rPr>
              <a:t>1</a:t>
            </a:r>
            <a:r>
              <a:rPr dirty="0" sz="1800">
                <a:latin typeface="Arial MT"/>
                <a:cs typeface="Arial MT"/>
              </a:rPr>
              <a:t>II R</a:t>
            </a:r>
            <a:r>
              <a:rPr dirty="0" baseline="-30092" sz="1800">
                <a:latin typeface="Arial MT"/>
                <a:cs typeface="Arial MT"/>
              </a:rPr>
              <a:t>2</a:t>
            </a:r>
            <a:r>
              <a:rPr dirty="0" baseline="-30092" sz="1800" spc="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(to minimize </a:t>
            </a:r>
            <a:r>
              <a:rPr dirty="0" sz="1800" spc="-5">
                <a:latin typeface="Arial MT"/>
                <a:cs typeface="Arial MT"/>
              </a:rPr>
              <a:t>the added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offset </a:t>
            </a:r>
            <a:r>
              <a:rPr dirty="0" sz="1800">
                <a:latin typeface="Arial MT"/>
                <a:cs typeface="Arial MT"/>
              </a:rPr>
              <a:t>voltage). </a:t>
            </a:r>
            <a:r>
              <a:rPr dirty="0" sz="1800" spc="-5">
                <a:latin typeface="Arial MT"/>
                <a:cs typeface="Arial MT"/>
              </a:rPr>
              <a:t>Otherwise, </a:t>
            </a:r>
            <a:r>
              <a:rPr dirty="0" sz="1800" spc="15">
                <a:latin typeface="Arial MT"/>
                <a:cs typeface="Arial MT"/>
              </a:rPr>
              <a:t>R</a:t>
            </a:r>
            <a:r>
              <a:rPr dirty="0" baseline="-32407" sz="1800" spc="22">
                <a:latin typeface="Arial MT"/>
                <a:cs typeface="Arial MT"/>
              </a:rPr>
              <a:t>P</a:t>
            </a:r>
            <a:r>
              <a:rPr dirty="0" baseline="-32407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should </a:t>
            </a:r>
            <a:r>
              <a:rPr dirty="0" sz="1800" spc="-5">
                <a:latin typeface="Arial MT"/>
                <a:cs typeface="Arial MT"/>
              </a:rPr>
              <a:t>be less than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20">
                <a:latin typeface="Arial MT"/>
                <a:cs typeface="Arial MT"/>
              </a:rPr>
              <a:t>50Ω.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1000" y="1237367"/>
            <a:ext cx="2853189" cy="350533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50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325" y="503825"/>
            <a:ext cx="71240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Adjusting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30">
                <a:solidFill>
                  <a:srgbClr val="0B5394"/>
                </a:solidFill>
                <a:latin typeface="Arial MT"/>
                <a:cs typeface="Arial MT"/>
              </a:rPr>
              <a:t>V</a:t>
            </a:r>
            <a:r>
              <a:rPr dirty="0" u="none" baseline="-31531" sz="2775" spc="44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r>
              <a:rPr dirty="0" u="none" baseline="-31531" sz="2775" spc="-7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(External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Method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#3)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749" y="1176350"/>
            <a:ext cx="4580890" cy="3110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42595" marR="436245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Injecting </a:t>
            </a:r>
            <a:r>
              <a:rPr dirty="0" sz="1800">
                <a:latin typeface="Arial MT"/>
                <a:cs typeface="Arial MT"/>
              </a:rPr>
              <a:t>a small </a:t>
            </a:r>
            <a:r>
              <a:rPr dirty="0" sz="1800" spc="-5">
                <a:latin typeface="Arial MT"/>
                <a:cs typeface="Arial MT"/>
              </a:rPr>
              <a:t>offset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when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using an op amp in the non-inverting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circuit.</a:t>
            </a:r>
            <a:endParaRPr sz="1800">
              <a:latin typeface="Arial MT"/>
              <a:cs typeface="Arial MT"/>
            </a:endParaRPr>
          </a:p>
          <a:p>
            <a:pPr marL="442595" marR="158115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It works well for </a:t>
            </a:r>
            <a:r>
              <a:rPr dirty="0" sz="1800">
                <a:latin typeface="Arial MT"/>
                <a:cs typeface="Arial MT"/>
              </a:rPr>
              <a:t>small </a:t>
            </a:r>
            <a:r>
              <a:rPr dirty="0" sz="1800" spc="-5">
                <a:latin typeface="Arial MT"/>
                <a:cs typeface="Arial MT"/>
              </a:rPr>
              <a:t>offsets, where </a:t>
            </a:r>
            <a:r>
              <a:rPr dirty="0" sz="1800" spc="15">
                <a:latin typeface="Arial MT"/>
                <a:cs typeface="Arial MT"/>
              </a:rPr>
              <a:t>R</a:t>
            </a:r>
            <a:r>
              <a:rPr dirty="0" baseline="-32407" sz="1800" spc="22">
                <a:latin typeface="Arial MT"/>
                <a:cs typeface="Arial MT"/>
              </a:rPr>
              <a:t>3 </a:t>
            </a:r>
            <a:r>
              <a:rPr dirty="0" baseline="-32407" sz="1800" spc="-4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made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much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greater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</a:t>
            </a:r>
            <a:r>
              <a:rPr dirty="0" baseline="-32407" sz="1800" spc="7">
                <a:latin typeface="Arial MT"/>
                <a:cs typeface="Arial MT"/>
              </a:rPr>
              <a:t>1</a:t>
            </a:r>
            <a:r>
              <a:rPr dirty="0" sz="1800" spc="5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42595" marR="81280" indent="-367030">
              <a:lnSpc>
                <a:spcPct val="114599"/>
              </a:lnSpc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might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affected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offset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potentiometer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adjusted.</a:t>
            </a:r>
            <a:endParaRPr sz="1800">
              <a:latin typeface="Arial MT"/>
              <a:cs typeface="Arial MT"/>
            </a:endParaRPr>
          </a:p>
          <a:p>
            <a:pPr lvl="1" marL="899794" indent="-336550">
              <a:lnSpc>
                <a:spcPct val="100000"/>
              </a:lnSpc>
              <a:spcBef>
                <a:spcPts val="710"/>
              </a:spcBef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gain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stabilized,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R</a:t>
            </a:r>
            <a:r>
              <a:rPr dirty="0" baseline="-33950" sz="1350" spc="15">
                <a:latin typeface="Arial MT"/>
                <a:cs typeface="Arial MT"/>
              </a:rPr>
              <a:t>3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connected</a:t>
            </a:r>
            <a:endParaRPr sz="1400">
              <a:latin typeface="Arial MT"/>
              <a:cs typeface="Arial MT"/>
            </a:endParaRPr>
          </a:p>
          <a:p>
            <a:pPr marL="899794" marR="296545">
              <a:lnSpc>
                <a:spcPct val="124500"/>
              </a:lnSpc>
              <a:spcBef>
                <a:spcPts val="385"/>
              </a:spcBef>
            </a:pP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fixed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low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impedance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reference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sources,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±V</a:t>
            </a:r>
            <a:r>
              <a:rPr dirty="0" baseline="-33950" sz="1350">
                <a:latin typeface="Arial MT"/>
                <a:cs typeface="Arial MT"/>
              </a:rPr>
              <a:t>R</a:t>
            </a: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8900" y="1364862"/>
            <a:ext cx="3862325" cy="3215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51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018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Input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Bias</a:t>
            </a:r>
            <a:r>
              <a:rPr dirty="0" u="none" sz="2800" spc="-3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Current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849" y="1162308"/>
            <a:ext cx="7870825" cy="323850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Ideal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Op-Amp:</a:t>
            </a:r>
            <a:endParaRPr sz="1800">
              <a:latin typeface="Arial MT"/>
              <a:cs typeface="Arial MT"/>
            </a:endParaRPr>
          </a:p>
          <a:p>
            <a:pPr lvl="1" marL="8616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61694" algn="l"/>
                <a:tab pos="862330" algn="l"/>
              </a:tabLst>
            </a:pPr>
            <a:r>
              <a:rPr dirty="0" sz="1400" spc="-5">
                <a:latin typeface="Arial MT"/>
                <a:cs typeface="Arial MT"/>
              </a:rPr>
              <a:t>No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flows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into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terminals</a:t>
            </a:r>
            <a:endParaRPr sz="1400">
              <a:latin typeface="Arial MT"/>
              <a:cs typeface="Arial MT"/>
            </a:endParaRPr>
          </a:p>
          <a:p>
            <a:pPr marL="4044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Practical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Op-Amp:</a:t>
            </a:r>
            <a:endParaRPr sz="1800">
              <a:latin typeface="Arial MT"/>
              <a:cs typeface="Arial MT"/>
            </a:endParaRPr>
          </a:p>
          <a:p>
            <a:pPr lvl="1" marL="8616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61694" algn="l"/>
                <a:tab pos="862330" algn="l"/>
              </a:tabLst>
            </a:pPr>
            <a:r>
              <a:rPr dirty="0" sz="1400" spc="-5">
                <a:latin typeface="Arial MT"/>
                <a:cs typeface="Arial MT"/>
              </a:rPr>
              <a:t>There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two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I</a:t>
            </a:r>
            <a:r>
              <a:rPr dirty="0" baseline="-33950" sz="1350" spc="22">
                <a:latin typeface="Arial MT"/>
                <a:cs typeface="Arial MT"/>
              </a:rPr>
              <a:t>B+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&amp;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baseline="-33950" sz="1350" spc="7">
                <a:latin typeface="Arial MT"/>
                <a:cs typeface="Arial MT"/>
              </a:rPr>
              <a:t>B-</a:t>
            </a:r>
            <a:endParaRPr baseline="-33950" sz="1350">
              <a:latin typeface="Arial MT"/>
              <a:cs typeface="Arial MT"/>
            </a:endParaRPr>
          </a:p>
          <a:p>
            <a:pPr lvl="1" marL="8616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61694" algn="l"/>
                <a:tab pos="862330" algn="l"/>
              </a:tabLst>
            </a:pP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baseline="-33950" sz="1350" spc="7">
                <a:latin typeface="Arial MT"/>
                <a:cs typeface="Arial MT"/>
              </a:rPr>
              <a:t>B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vary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from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60 fA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many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µA,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depending 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device.</a:t>
            </a:r>
            <a:endParaRPr sz="1400">
              <a:latin typeface="Arial MT"/>
              <a:cs typeface="Arial MT"/>
            </a:endParaRPr>
          </a:p>
          <a:p>
            <a:pPr lvl="1" marL="8616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61694" algn="l"/>
                <a:tab pos="862330" algn="l"/>
              </a:tabLst>
            </a:pPr>
            <a:r>
              <a:rPr dirty="0" sz="1400" spc="-5">
                <a:latin typeface="Arial MT"/>
                <a:cs typeface="Arial MT"/>
              </a:rPr>
              <a:t>Some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structures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have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well-matched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baseline="-33950" sz="1350" spc="7">
                <a:latin typeface="Arial MT"/>
                <a:cs typeface="Arial MT"/>
              </a:rPr>
              <a:t>B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others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not.</a:t>
            </a:r>
            <a:endParaRPr sz="1400">
              <a:latin typeface="Arial MT"/>
              <a:cs typeface="Arial MT"/>
            </a:endParaRPr>
          </a:p>
          <a:p>
            <a:pPr lvl="1" marL="8616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61694" algn="l"/>
                <a:tab pos="862330" algn="l"/>
              </a:tabLst>
            </a:pP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some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structures,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B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varies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little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temperature.</a:t>
            </a:r>
            <a:endParaRPr sz="1400">
              <a:latin typeface="Arial MT"/>
              <a:cs typeface="Arial MT"/>
            </a:endParaRPr>
          </a:p>
          <a:p>
            <a:pPr lvl="1" marL="8616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61694" algn="l"/>
                <a:tab pos="862330" algn="l"/>
              </a:tabLst>
            </a:pPr>
            <a:r>
              <a:rPr dirty="0" sz="1400" spc="-5">
                <a:latin typeface="Arial MT"/>
                <a:cs typeface="Arial MT"/>
              </a:rPr>
              <a:t>Some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structures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have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B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flow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either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direction.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har char="○"/>
            </a:pP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har char="○"/>
            </a:pPr>
            <a:endParaRPr sz="1700">
              <a:latin typeface="Arial MT"/>
              <a:cs typeface="Arial MT"/>
            </a:endParaRPr>
          </a:p>
          <a:p>
            <a:pPr marL="404495" indent="-367030">
              <a:lnSpc>
                <a:spcPct val="100000"/>
              </a:lnSpc>
              <a:buClr>
                <a:srgbClr val="595959"/>
              </a:buClr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Bias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problem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user</a:t>
            </a:r>
            <a:endParaRPr sz="1800">
              <a:latin typeface="Arial MT"/>
              <a:cs typeface="Arial MT"/>
            </a:endParaRPr>
          </a:p>
          <a:p>
            <a:pPr lvl="1" marL="1318895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1318895" algn="l"/>
                <a:tab pos="1319530" algn="l"/>
              </a:tabLst>
            </a:pP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flows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external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impedances 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produces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voltages,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 add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system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errors.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6474" y="947343"/>
            <a:ext cx="4134674" cy="154093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52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025" y="503825"/>
            <a:ext cx="523430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Input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Offset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Current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30">
                <a:solidFill>
                  <a:srgbClr val="0B5394"/>
                </a:solidFill>
                <a:latin typeface="Arial MT"/>
                <a:cs typeface="Arial MT"/>
              </a:rPr>
              <a:t>I</a:t>
            </a:r>
            <a:r>
              <a:rPr dirty="0" u="none" baseline="-31531" sz="2775" spc="44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endParaRPr baseline="-31531" sz="2775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49" y="1216355"/>
            <a:ext cx="6094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I</a:t>
            </a:r>
            <a:r>
              <a:rPr dirty="0" baseline="-32407" sz="1800" spc="-7">
                <a:latin typeface="Arial MT"/>
                <a:cs typeface="Arial MT"/>
              </a:rPr>
              <a:t>OS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difference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between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two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bias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93" y="1532713"/>
            <a:ext cx="1333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5">
                <a:solidFill>
                  <a:srgbClr val="595959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3725" y="1599388"/>
            <a:ext cx="10718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9841" sz="2100" spc="15">
                <a:latin typeface="Arial MT"/>
                <a:cs typeface="Arial MT"/>
              </a:rPr>
              <a:t>I</a:t>
            </a:r>
            <a:r>
              <a:rPr dirty="0" sz="900" spc="10">
                <a:latin typeface="Arial MT"/>
                <a:cs typeface="Arial MT"/>
              </a:rPr>
              <a:t>OS</a:t>
            </a:r>
            <a:r>
              <a:rPr dirty="0" sz="900" spc="120">
                <a:latin typeface="Arial MT"/>
                <a:cs typeface="Arial MT"/>
              </a:rPr>
              <a:t> </a:t>
            </a:r>
            <a:r>
              <a:rPr dirty="0" baseline="19841" sz="2100">
                <a:latin typeface="Arial MT"/>
                <a:cs typeface="Arial MT"/>
              </a:rPr>
              <a:t>=</a:t>
            </a:r>
            <a:r>
              <a:rPr dirty="0" baseline="19841" sz="2100" spc="525">
                <a:latin typeface="Arial MT"/>
                <a:cs typeface="Arial MT"/>
              </a:rPr>
              <a:t> </a:t>
            </a:r>
            <a:r>
              <a:rPr dirty="0" baseline="19841" sz="2100" spc="15">
                <a:latin typeface="Arial MT"/>
                <a:cs typeface="Arial MT"/>
              </a:rPr>
              <a:t>I</a:t>
            </a:r>
            <a:r>
              <a:rPr dirty="0" sz="900" spc="10">
                <a:latin typeface="Arial MT"/>
                <a:cs typeface="Arial MT"/>
              </a:rPr>
              <a:t>B+</a:t>
            </a:r>
            <a:r>
              <a:rPr dirty="0" sz="900" spc="125">
                <a:latin typeface="Arial MT"/>
                <a:cs typeface="Arial MT"/>
              </a:rPr>
              <a:t> </a:t>
            </a:r>
            <a:r>
              <a:rPr dirty="0" baseline="19841" sz="2100">
                <a:latin typeface="Arial MT"/>
                <a:cs typeface="Arial MT"/>
              </a:rPr>
              <a:t>-</a:t>
            </a:r>
            <a:r>
              <a:rPr dirty="0" baseline="19841" sz="2100" spc="-30">
                <a:latin typeface="Arial MT"/>
                <a:cs typeface="Arial MT"/>
              </a:rPr>
              <a:t> </a:t>
            </a:r>
            <a:r>
              <a:rPr dirty="0" baseline="19841" sz="2100" spc="7">
                <a:latin typeface="Arial MT"/>
                <a:cs typeface="Arial MT"/>
              </a:rPr>
              <a:t>I</a:t>
            </a:r>
            <a:r>
              <a:rPr dirty="0" sz="900" spc="5">
                <a:latin typeface="Arial MT"/>
                <a:cs typeface="Arial MT"/>
              </a:rPr>
              <a:t>B-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449" y="1738326"/>
            <a:ext cx="8249920" cy="2729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9895" marR="37211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I</a:t>
            </a:r>
            <a:r>
              <a:rPr dirty="0" baseline="-32407" sz="1800" spc="-7">
                <a:latin typeface="Arial MT"/>
                <a:cs typeface="Arial MT"/>
              </a:rPr>
              <a:t>OS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meaningful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where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two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individual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bias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fundamentally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reasonably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well-matched.</a:t>
            </a:r>
            <a:endParaRPr sz="1800">
              <a:latin typeface="Arial MT"/>
              <a:cs typeface="Arial MT"/>
            </a:endParaRPr>
          </a:p>
          <a:p>
            <a:pPr lvl="1" marL="887094" indent="-336550">
              <a:lnSpc>
                <a:spcPct val="100000"/>
              </a:lnSpc>
              <a:spcBef>
                <a:spcPts val="715"/>
              </a:spcBef>
              <a:buChar char="○"/>
              <a:tabLst>
                <a:tab pos="887094" algn="l"/>
                <a:tab pos="887730" algn="l"/>
              </a:tabLst>
            </a:pPr>
            <a:r>
              <a:rPr dirty="0" sz="1400" spc="-5">
                <a:latin typeface="Arial MT"/>
                <a:cs typeface="Arial MT"/>
              </a:rPr>
              <a:t>This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true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feedback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(VFB)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amps.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○"/>
            </a:pPr>
            <a:endParaRPr sz="1750">
              <a:latin typeface="Arial MT"/>
              <a:cs typeface="Arial MT"/>
            </a:endParaRPr>
          </a:p>
          <a:p>
            <a:pPr marL="429895" marR="30480" indent="-367030">
              <a:lnSpc>
                <a:spcPct val="114599"/>
              </a:lnSpc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Op-Amp’s input </a:t>
            </a:r>
            <a:r>
              <a:rPr dirty="0" sz="1800">
                <a:latin typeface="Arial MT"/>
                <a:cs typeface="Arial MT"/>
              </a:rPr>
              <a:t>stages comprise </a:t>
            </a:r>
            <a:r>
              <a:rPr dirty="0" sz="1800" spc="-5">
                <a:latin typeface="Arial MT"/>
                <a:cs typeface="Arial MT"/>
              </a:rPr>
              <a:t>of two </a:t>
            </a:r>
            <a:r>
              <a:rPr dirty="0" sz="1800">
                <a:latin typeface="Arial MT"/>
                <a:cs typeface="Arial MT"/>
              </a:rPr>
              <a:t>complementary </a:t>
            </a:r>
            <a:r>
              <a:rPr dirty="0" sz="1800" spc="-5">
                <a:latin typeface="Arial MT"/>
                <a:cs typeface="Arial MT"/>
              </a:rPr>
              <a:t>parallel </a:t>
            </a:r>
            <a:r>
              <a:rPr dirty="0" sz="1800">
                <a:latin typeface="Arial MT"/>
                <a:cs typeface="Arial MT"/>
              </a:rPr>
              <a:t>stages </a:t>
            </a:r>
            <a:r>
              <a:rPr dirty="0" sz="1800" spc="-5">
                <a:latin typeface="Arial MT"/>
                <a:cs typeface="Arial MT"/>
              </a:rPr>
              <a:t>which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have bias </a:t>
            </a:r>
            <a:r>
              <a:rPr dirty="0" sz="1800">
                <a:latin typeface="Arial MT"/>
                <a:cs typeface="Arial MT"/>
              </a:rPr>
              <a:t>currents </a:t>
            </a:r>
            <a:r>
              <a:rPr dirty="0" sz="1800" spc="-5">
                <a:latin typeface="Arial MT"/>
                <a:cs typeface="Arial MT"/>
              </a:rPr>
              <a:t>that </a:t>
            </a:r>
            <a:r>
              <a:rPr dirty="0" sz="1800">
                <a:latin typeface="Arial MT"/>
                <a:cs typeface="Arial MT"/>
              </a:rPr>
              <a:t>change </a:t>
            </a:r>
            <a:r>
              <a:rPr dirty="0" sz="1800" spc="-5">
                <a:latin typeface="Arial MT"/>
                <a:cs typeface="Arial MT"/>
              </a:rPr>
              <a:t>direction as the </a:t>
            </a:r>
            <a:r>
              <a:rPr dirty="0" sz="1800">
                <a:latin typeface="Arial MT"/>
                <a:cs typeface="Arial MT"/>
              </a:rPr>
              <a:t>common-mode voltage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passes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through the transition </a:t>
            </a:r>
            <a:r>
              <a:rPr dirty="0" sz="1800">
                <a:latin typeface="Arial MT"/>
                <a:cs typeface="Arial MT"/>
              </a:rPr>
              <a:t>region.</a:t>
            </a:r>
            <a:endParaRPr sz="1800">
              <a:latin typeface="Arial MT"/>
              <a:cs typeface="Arial MT"/>
            </a:endParaRPr>
          </a:p>
          <a:p>
            <a:pPr lvl="1" marL="887094" marR="110489" indent="-336550">
              <a:lnSpc>
                <a:spcPct val="124500"/>
              </a:lnSpc>
              <a:spcBef>
                <a:spcPts val="305"/>
              </a:spcBef>
              <a:buChar char="○"/>
              <a:tabLst>
                <a:tab pos="887094" algn="l"/>
                <a:tab pos="887730" algn="l"/>
              </a:tabLst>
            </a:pPr>
            <a:r>
              <a:rPr dirty="0" sz="1400" spc="-5">
                <a:latin typeface="Arial MT"/>
                <a:cs typeface="Arial MT"/>
              </a:rPr>
              <a:t>Bias and offset </a:t>
            </a:r>
            <a:r>
              <a:rPr dirty="0" sz="1400">
                <a:latin typeface="Arial MT"/>
                <a:cs typeface="Arial MT"/>
              </a:rPr>
              <a:t>currents </a:t>
            </a:r>
            <a:r>
              <a:rPr dirty="0" sz="1400" spc="-5">
                <a:latin typeface="Arial MT"/>
                <a:cs typeface="Arial MT"/>
              </a:rPr>
              <a:t>for these devices are especially difficult to </a:t>
            </a:r>
            <a:r>
              <a:rPr dirty="0" sz="1400">
                <a:latin typeface="Arial MT"/>
                <a:cs typeface="Arial MT"/>
              </a:rPr>
              <a:t>specify, </a:t>
            </a:r>
            <a:r>
              <a:rPr dirty="0" sz="1400" spc="-5">
                <a:latin typeface="Arial MT"/>
                <a:cs typeface="Arial MT"/>
              </a:rPr>
              <a:t>other than </a:t>
            </a:r>
            <a:r>
              <a:rPr dirty="0" sz="1400">
                <a:latin typeface="Arial MT"/>
                <a:cs typeface="Arial MT"/>
              </a:rPr>
              <a:t>simply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giving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maximum</a:t>
            </a:r>
            <a:r>
              <a:rPr dirty="0" sz="1400" spc="-5">
                <a:latin typeface="Arial MT"/>
                <a:cs typeface="Arial MT"/>
              </a:rPr>
              <a:t> positive/negative </a:t>
            </a:r>
            <a:r>
              <a:rPr dirty="0" sz="1400">
                <a:latin typeface="Arial MT"/>
                <a:cs typeface="Arial MT"/>
              </a:rPr>
              <a:t>value.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-12700" y="282905"/>
            <a:ext cx="916940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42010" algn="l"/>
                <a:tab pos="9156065" algn="l"/>
              </a:tabLst>
            </a:pPr>
            <a:r>
              <a:rPr dirty="0" u="heavy" sz="2500" spc="-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500" spc="-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500" spc="-2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Advanced</a:t>
            </a:r>
            <a:r>
              <a:rPr dirty="0" u="heavy" sz="2500" spc="7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500" spc="1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Low-Power</a:t>
            </a:r>
            <a:r>
              <a:rPr dirty="0" u="heavy" sz="2500" spc="-7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50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Schottky</a:t>
            </a:r>
            <a:r>
              <a:rPr dirty="0" u="heavy" sz="2500" spc="-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500" spc="-1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TTL,</a:t>
            </a:r>
            <a:r>
              <a:rPr dirty="0" u="heavy" sz="2500" spc="3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500" spc="-2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74ALS</a:t>
            </a:r>
            <a:r>
              <a:rPr dirty="0" u="heavy" sz="2500" spc="5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500" spc="-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series	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6244" y="1015111"/>
            <a:ext cx="5751830" cy="4210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none" sz="2600" spc="-10">
                <a:latin typeface="Microsoft Sans Serif"/>
                <a:cs typeface="Microsoft Sans Serif"/>
              </a:rPr>
              <a:t>Improvement</a:t>
            </a:r>
            <a:r>
              <a:rPr dirty="0" u="none" sz="2600" spc="80">
                <a:latin typeface="Microsoft Sans Serif"/>
                <a:cs typeface="Microsoft Sans Serif"/>
              </a:rPr>
              <a:t> </a:t>
            </a:r>
            <a:r>
              <a:rPr dirty="0" u="none" sz="2600" spc="-15">
                <a:latin typeface="Microsoft Sans Serif"/>
                <a:cs typeface="Microsoft Sans Serif"/>
              </a:rPr>
              <a:t>in</a:t>
            </a:r>
            <a:r>
              <a:rPr dirty="0" u="none" sz="2600" spc="45">
                <a:latin typeface="Microsoft Sans Serif"/>
                <a:cs typeface="Microsoft Sans Serif"/>
              </a:rPr>
              <a:t> </a:t>
            </a:r>
            <a:r>
              <a:rPr dirty="0" u="none" sz="2600" spc="-5">
                <a:latin typeface="Microsoft Sans Serif"/>
                <a:cs typeface="Microsoft Sans Serif"/>
              </a:rPr>
              <a:t>both</a:t>
            </a:r>
            <a:r>
              <a:rPr dirty="0" u="none" sz="2600" spc="40">
                <a:latin typeface="Microsoft Sans Serif"/>
                <a:cs typeface="Microsoft Sans Serif"/>
              </a:rPr>
              <a:t> </a:t>
            </a:r>
            <a:r>
              <a:rPr dirty="0" u="none" sz="2600" spc="-15">
                <a:latin typeface="Microsoft Sans Serif"/>
                <a:cs typeface="Microsoft Sans Serif"/>
              </a:rPr>
              <a:t>power</a:t>
            </a:r>
            <a:r>
              <a:rPr dirty="0" u="none" sz="2600" spc="90">
                <a:latin typeface="Microsoft Sans Serif"/>
                <a:cs typeface="Microsoft Sans Serif"/>
              </a:rPr>
              <a:t> </a:t>
            </a:r>
            <a:r>
              <a:rPr dirty="0" u="none" sz="2600" spc="-5">
                <a:latin typeface="Microsoft Sans Serif"/>
                <a:cs typeface="Microsoft Sans Serif"/>
              </a:rPr>
              <a:t>and</a:t>
            </a:r>
            <a:r>
              <a:rPr dirty="0" u="none" sz="2600" spc="40">
                <a:latin typeface="Microsoft Sans Serif"/>
                <a:cs typeface="Microsoft Sans Serif"/>
              </a:rPr>
              <a:t> </a:t>
            </a:r>
            <a:r>
              <a:rPr dirty="0" u="none" sz="2600" spc="-5">
                <a:latin typeface="Microsoft Sans Serif"/>
                <a:cs typeface="Microsoft Sans Serif"/>
              </a:rPr>
              <a:t>speed.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244" y="1885492"/>
            <a:ext cx="3086735" cy="97726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2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15">
                <a:latin typeface="Microsoft Sans Serif"/>
                <a:cs typeface="Microsoft Sans Serif"/>
              </a:rPr>
              <a:t>Power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Dissipation</a:t>
            </a:r>
            <a:endParaRPr sz="26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63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10">
                <a:latin typeface="Microsoft Sans Serif"/>
                <a:cs typeface="Microsoft Sans Serif"/>
              </a:rPr>
              <a:t>Propagation</a:t>
            </a:r>
            <a:r>
              <a:rPr dirty="0" sz="2600" spc="6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Delay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9717" y="1885492"/>
            <a:ext cx="1836420" cy="97726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600" spc="-5" b="1">
                <a:latin typeface="Arial"/>
                <a:cs typeface="Arial"/>
              </a:rPr>
              <a:t>1</a:t>
            </a:r>
            <a:r>
              <a:rPr dirty="0" sz="2600" spc="-50" b="1">
                <a:latin typeface="Arial"/>
                <a:cs typeface="Arial"/>
              </a:rPr>
              <a:t> </a:t>
            </a:r>
            <a:r>
              <a:rPr dirty="0" sz="2600" spc="-15" b="1">
                <a:latin typeface="Arial"/>
                <a:cs typeface="Arial"/>
              </a:rPr>
              <a:t>mW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2600" spc="-5" b="1">
                <a:latin typeface="Arial"/>
                <a:cs typeface="Arial"/>
              </a:rPr>
              <a:t>4</a:t>
            </a:r>
            <a:r>
              <a:rPr dirty="0" sz="2600" spc="-95" b="1">
                <a:latin typeface="Arial"/>
                <a:cs typeface="Arial"/>
              </a:rPr>
              <a:t> </a:t>
            </a:r>
            <a:r>
              <a:rPr dirty="0" sz="2600" spc="-5" b="1">
                <a:latin typeface="Arial"/>
                <a:cs typeface="Arial"/>
              </a:rPr>
              <a:t>nseconds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6244" y="3788712"/>
            <a:ext cx="7829550" cy="280098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600" spc="-5">
                <a:latin typeface="Microsoft Sans Serif"/>
                <a:cs typeface="Microsoft Sans Serif"/>
              </a:rPr>
              <a:t>This</a:t>
            </a:r>
            <a:r>
              <a:rPr dirty="0" sz="2600" spc="-2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series</a:t>
            </a:r>
            <a:r>
              <a:rPr dirty="0" sz="2600" spc="3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has</a:t>
            </a:r>
            <a:endParaRPr sz="26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2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lowest</a:t>
            </a:r>
            <a:r>
              <a:rPr dirty="0" sz="2600" spc="9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speed-power</a:t>
            </a:r>
            <a:r>
              <a:rPr dirty="0" sz="2600" spc="12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product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of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 </a:t>
            </a:r>
            <a:r>
              <a:rPr dirty="0" sz="2600" spc="10">
                <a:latin typeface="Microsoft Sans Serif"/>
                <a:cs typeface="Microsoft Sans Serif"/>
              </a:rPr>
              <a:t>TTL</a:t>
            </a:r>
            <a:r>
              <a:rPr dirty="0" sz="2600" spc="-9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series</a:t>
            </a:r>
            <a:endParaRPr sz="26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600" spc="-15">
                <a:latin typeface="Microsoft Sans Serif"/>
                <a:cs typeface="Microsoft Sans Serif"/>
              </a:rPr>
              <a:t>very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close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to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4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lowest</a:t>
            </a:r>
            <a:r>
              <a:rPr dirty="0" sz="2600" spc="9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gate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power</a:t>
            </a:r>
            <a:r>
              <a:rPr dirty="0" sz="2600" spc="13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dissipation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50">
              <a:latin typeface="Microsoft Sans Serif"/>
              <a:cs typeface="Microsoft Sans Serif"/>
            </a:endParaRPr>
          </a:p>
          <a:p>
            <a:pPr marL="356870" marR="5080" indent="-344805">
              <a:lnSpc>
                <a:spcPct val="100000"/>
              </a:lnSpc>
            </a:pPr>
            <a:r>
              <a:rPr dirty="0" sz="2600" spc="-5">
                <a:latin typeface="Microsoft Sans Serif"/>
                <a:cs typeface="Microsoft Sans Serif"/>
              </a:rPr>
              <a:t>This</a:t>
            </a:r>
            <a:r>
              <a:rPr dirty="0" sz="2600">
                <a:latin typeface="Microsoft Sans Serif"/>
                <a:cs typeface="Microsoft Sans Serif"/>
              </a:rPr>
              <a:t> </a:t>
            </a:r>
            <a:r>
              <a:rPr dirty="0" u="heavy" sz="2600" spc="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will</a:t>
            </a:r>
            <a:r>
              <a:rPr dirty="0" u="heavy" sz="26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eventually</a:t>
            </a:r>
            <a:r>
              <a:rPr dirty="0" sz="2600" spc="105" b="1">
                <a:latin typeface="Arial"/>
                <a:cs typeface="Arial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replace</a:t>
            </a:r>
            <a:r>
              <a:rPr dirty="0" sz="2600" spc="75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74LS</a:t>
            </a:r>
            <a:r>
              <a:rPr dirty="0" sz="2600" spc="7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as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the</a:t>
            </a:r>
            <a:r>
              <a:rPr dirty="0" sz="2600" spc="4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most</a:t>
            </a:r>
            <a:r>
              <a:rPr dirty="0" sz="2600" spc="50">
                <a:latin typeface="Microsoft Sans Serif"/>
                <a:cs typeface="Microsoft Sans Serif"/>
              </a:rPr>
              <a:t> </a:t>
            </a:r>
            <a:r>
              <a:rPr dirty="0" sz="2600" spc="-15">
                <a:latin typeface="Microsoft Sans Serif"/>
                <a:cs typeface="Microsoft Sans Serif"/>
              </a:rPr>
              <a:t>widely </a:t>
            </a:r>
            <a:r>
              <a:rPr dirty="0" sz="2600" spc="-67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used</a:t>
            </a:r>
            <a:r>
              <a:rPr dirty="0" sz="2600" spc="-10">
                <a:latin typeface="Microsoft Sans Serif"/>
                <a:cs typeface="Microsoft Sans Serif"/>
              </a:rPr>
              <a:t> </a:t>
            </a:r>
            <a:r>
              <a:rPr dirty="0" sz="2600" spc="10">
                <a:latin typeface="Microsoft Sans Serif"/>
                <a:cs typeface="Microsoft Sans Serif"/>
              </a:rPr>
              <a:t>TTL</a:t>
            </a:r>
            <a:r>
              <a:rPr dirty="0" sz="2600" spc="-95">
                <a:latin typeface="Microsoft Sans Serif"/>
                <a:cs typeface="Microsoft Sans Serif"/>
              </a:rPr>
              <a:t> </a:t>
            </a:r>
            <a:r>
              <a:rPr dirty="0" sz="2600" spc="-5">
                <a:latin typeface="Microsoft Sans Serif"/>
                <a:cs typeface="Microsoft Sans Serif"/>
              </a:rPr>
              <a:t>series.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8497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Internal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Bias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Current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Cancellation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7256780" cy="304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2412365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Necessary bias </a:t>
            </a:r>
            <a:r>
              <a:rPr dirty="0" sz="1800">
                <a:latin typeface="Arial MT"/>
                <a:cs typeface="Arial MT"/>
              </a:rPr>
              <a:t>currents </a:t>
            </a:r>
            <a:r>
              <a:rPr dirty="0" sz="1800" spc="-5">
                <a:latin typeface="Arial MT"/>
                <a:cs typeface="Arial MT"/>
              </a:rPr>
              <a:t>are provided </a:t>
            </a:r>
            <a:r>
              <a:rPr dirty="0" sz="1800">
                <a:latin typeface="Arial MT"/>
                <a:cs typeface="Arial MT"/>
              </a:rPr>
              <a:t>via </a:t>
            </a:r>
            <a:r>
              <a:rPr dirty="0" sz="1800" spc="-5">
                <a:latin typeface="Arial MT"/>
                <a:cs typeface="Arial MT"/>
              </a:rPr>
              <a:t>an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internal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source.</a:t>
            </a:r>
            <a:endParaRPr sz="1800">
              <a:latin typeface="Arial MT"/>
              <a:cs typeface="Arial MT"/>
            </a:endParaRPr>
          </a:p>
          <a:p>
            <a:pPr marL="379095" marR="208407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External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flowing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terminals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the op-amp is the difference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5">
                <a:latin typeface="Arial MT"/>
                <a:cs typeface="Arial MT"/>
              </a:rPr>
              <a:t>between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base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source.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Pros</a:t>
            </a:r>
            <a:endParaRPr sz="1800">
              <a:latin typeface="Arial MT"/>
              <a:cs typeface="Arial MT"/>
            </a:endParaRPr>
          </a:p>
          <a:p>
            <a:pPr lvl="1" marL="836294" marR="2599690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Low offset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and drift, low bias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and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noise.</a:t>
            </a:r>
            <a:endParaRPr sz="1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Cons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Poor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match,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higher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noise,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very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useful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high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frequencies.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925" y="4386276"/>
            <a:ext cx="726376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Most modern </a:t>
            </a:r>
            <a:r>
              <a:rPr dirty="0" sz="1800" spc="-5">
                <a:latin typeface="Arial MT"/>
                <a:cs typeface="Arial MT"/>
              </a:rPr>
              <a:t>precision bipolar input </a:t>
            </a:r>
            <a:r>
              <a:rPr dirty="0" sz="1800">
                <a:latin typeface="Arial MT"/>
                <a:cs typeface="Arial MT"/>
              </a:rPr>
              <a:t>stage </a:t>
            </a:r>
            <a:r>
              <a:rPr dirty="0" sz="1800" spc="-5">
                <a:latin typeface="Arial MT"/>
                <a:cs typeface="Arial MT"/>
              </a:rPr>
              <a:t>op amps use </a:t>
            </a:r>
            <a:r>
              <a:rPr dirty="0" sz="1800">
                <a:latin typeface="Arial MT"/>
                <a:cs typeface="Arial MT"/>
              </a:rPr>
              <a:t>some means </a:t>
            </a:r>
            <a:r>
              <a:rPr dirty="0" sz="1800" spc="-5">
                <a:latin typeface="Arial MT"/>
                <a:cs typeface="Arial MT"/>
              </a:rPr>
              <a:t>of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internal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bias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compensation.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1525" y="4766036"/>
            <a:ext cx="167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54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6300" y="1207848"/>
            <a:ext cx="3797699" cy="2730952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8497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Internal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Bias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Current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Cancellation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013065" cy="3157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13589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many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cases,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bias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compensation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feature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mentioned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data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sheets,</a:t>
            </a:r>
            <a:r>
              <a:rPr dirty="0" sz="1800" spc="-5">
                <a:latin typeface="Arial MT"/>
                <a:cs typeface="Arial MT"/>
              </a:rPr>
              <a:t> 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simplified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schematic</a:t>
            </a:r>
            <a:r>
              <a:rPr dirty="0" sz="1800" spc="-5">
                <a:latin typeface="Arial MT"/>
                <a:cs typeface="Arial MT"/>
              </a:rPr>
              <a:t> isn't </a:t>
            </a:r>
            <a:r>
              <a:rPr dirty="0" sz="1800">
                <a:latin typeface="Arial MT"/>
                <a:cs typeface="Arial MT"/>
              </a:rPr>
              <a:t>supplied.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How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verify?</a:t>
            </a:r>
            <a:endParaRPr sz="1800">
              <a:latin typeface="Arial MT"/>
              <a:cs typeface="Arial MT"/>
            </a:endParaRPr>
          </a:p>
          <a:p>
            <a:pPr lvl="1" marL="1293495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Examine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bias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specification.</a:t>
            </a:r>
            <a:endParaRPr sz="1400">
              <a:latin typeface="Arial MT"/>
              <a:cs typeface="Arial MT"/>
            </a:endParaRPr>
          </a:p>
          <a:p>
            <a:pPr lvl="1" marL="1293495" marR="166370" indent="-336550">
              <a:lnSpc>
                <a:spcPct val="124500"/>
              </a:lnSpc>
              <a:spcBef>
                <a:spcPts val="240"/>
              </a:spcBef>
              <a:buClr>
                <a:srgbClr val="595959"/>
              </a:buClr>
              <a:buChar char="○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If bias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>
                <a:latin typeface="Arial MT"/>
                <a:cs typeface="Arial MT"/>
              </a:rPr>
              <a:t>specified </a:t>
            </a:r>
            <a:r>
              <a:rPr dirty="0" sz="1400" spc="-5">
                <a:latin typeface="Arial MT"/>
                <a:cs typeface="Arial MT"/>
              </a:rPr>
              <a:t>as </a:t>
            </a:r>
            <a:r>
              <a:rPr dirty="0" sz="1400">
                <a:latin typeface="Arial MT"/>
                <a:cs typeface="Arial MT"/>
              </a:rPr>
              <a:t>a “±” value, </a:t>
            </a:r>
            <a:r>
              <a:rPr dirty="0" sz="1400" spc="-5">
                <a:latin typeface="Arial MT"/>
                <a:cs typeface="Arial MT"/>
              </a:rPr>
              <a:t>the op amp is </a:t>
            </a:r>
            <a:r>
              <a:rPr dirty="0" sz="1400">
                <a:latin typeface="Arial MT"/>
                <a:cs typeface="Arial MT"/>
              </a:rPr>
              <a:t>most </a:t>
            </a:r>
            <a:r>
              <a:rPr dirty="0" sz="1400" spc="-5">
                <a:latin typeface="Arial MT"/>
                <a:cs typeface="Arial MT"/>
              </a:rPr>
              <a:t>likely </a:t>
            </a:r>
            <a:r>
              <a:rPr dirty="0" sz="1400">
                <a:latin typeface="Arial MT"/>
                <a:cs typeface="Arial MT"/>
              </a:rPr>
              <a:t>compensated </a:t>
            </a:r>
            <a:r>
              <a:rPr dirty="0" sz="1400" spc="-5">
                <a:latin typeface="Arial MT"/>
                <a:cs typeface="Arial MT"/>
              </a:rPr>
              <a:t>for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current.</a:t>
            </a:r>
            <a:endParaRPr sz="1400">
              <a:latin typeface="Arial MT"/>
              <a:cs typeface="Arial MT"/>
            </a:endParaRPr>
          </a:p>
          <a:p>
            <a:pPr lvl="1" marL="129349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examine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offset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specification:</a:t>
            </a:r>
            <a:endParaRPr sz="1400">
              <a:latin typeface="Arial MT"/>
              <a:cs typeface="Arial MT"/>
            </a:endParaRPr>
          </a:p>
          <a:p>
            <a:pPr lvl="2" marL="1750695" marR="419100" indent="-336550">
              <a:lnSpc>
                <a:spcPct val="124500"/>
              </a:lnSpc>
              <a:spcBef>
                <a:spcPts val="245"/>
              </a:spcBef>
              <a:buChar char="■"/>
              <a:tabLst>
                <a:tab pos="1750695" algn="l"/>
                <a:tab pos="1751330" algn="l"/>
              </a:tabLst>
            </a:pP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If internal bias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current compensation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exists, the offset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current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will be of the </a:t>
            </a:r>
            <a:r>
              <a:rPr dirty="0" sz="1400" spc="-37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same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magnitude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 as the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bias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current.</a:t>
            </a:r>
            <a:endParaRPr sz="1400">
              <a:latin typeface="Arial MT"/>
              <a:cs typeface="Arial MT"/>
            </a:endParaRPr>
          </a:p>
          <a:p>
            <a:pPr lvl="2" marL="1750695" marR="5080" indent="-336550">
              <a:lnSpc>
                <a:spcPct val="124500"/>
              </a:lnSpc>
              <a:spcBef>
                <a:spcPts val="240"/>
              </a:spcBef>
              <a:buChar char="■"/>
              <a:tabLst>
                <a:tab pos="1750695" algn="l"/>
                <a:tab pos="1751330" algn="l"/>
              </a:tabLst>
            </a:pP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Without bias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current compensation,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the offset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current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will generally be at least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a </a:t>
            </a:r>
            <a:r>
              <a:rPr dirty="0" sz="1400" spc="-37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factor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of 10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smaller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 than</a:t>
            </a:r>
            <a:r>
              <a:rPr dirty="0" sz="14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95959"/>
                </a:solidFill>
                <a:latin typeface="Arial MT"/>
                <a:cs typeface="Arial MT"/>
              </a:rPr>
              <a:t>the bias </a:t>
            </a:r>
            <a:r>
              <a:rPr dirty="0" sz="1400">
                <a:solidFill>
                  <a:srgbClr val="595959"/>
                </a:solidFill>
                <a:latin typeface="Arial MT"/>
                <a:cs typeface="Arial MT"/>
              </a:rPr>
              <a:t>current.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912609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Cancelling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Bias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Current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(External)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62308"/>
            <a:ext cx="4275455" cy="33051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Bias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should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well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matched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simple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bipolar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stage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amps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not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internally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bias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compensated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amps</a:t>
            </a:r>
            <a:endParaRPr sz="1400">
              <a:latin typeface="Arial MT"/>
              <a:cs typeface="Arial MT"/>
            </a:endParaRPr>
          </a:p>
          <a:p>
            <a:pPr marL="379095" marR="70485" indent="-367030">
              <a:lnSpc>
                <a:spcPts val="2480"/>
              </a:lnSpc>
              <a:spcBef>
                <a:spcPts val="7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Add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bias </a:t>
            </a:r>
            <a:r>
              <a:rPr dirty="0" sz="1800">
                <a:latin typeface="Arial MT"/>
                <a:cs typeface="Arial MT"/>
              </a:rPr>
              <a:t>compensation resistor </a:t>
            </a:r>
            <a:r>
              <a:rPr dirty="0" sz="1800" spc="-5">
                <a:latin typeface="Arial MT"/>
                <a:cs typeface="Arial MT"/>
              </a:rPr>
              <a:t>R3 </a:t>
            </a:r>
            <a:r>
              <a:rPr dirty="0" sz="1800">
                <a:latin typeface="Arial MT"/>
                <a:cs typeface="Arial MT"/>
              </a:rPr>
              <a:t> (=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R1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||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R2)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non-inverting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input.</a:t>
            </a:r>
            <a:endParaRPr sz="1800">
              <a:latin typeface="Arial MT"/>
              <a:cs typeface="Arial MT"/>
            </a:endParaRPr>
          </a:p>
          <a:p>
            <a:pPr marL="442595" indent="-430530">
              <a:lnSpc>
                <a:spcPct val="100000"/>
              </a:lnSpc>
              <a:spcBef>
                <a:spcPts val="175"/>
              </a:spcBef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provides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drop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equal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379095" marR="372745">
              <a:lnSpc>
                <a:spcPct val="114599"/>
              </a:lnSpc>
            </a:pPr>
            <a:r>
              <a:rPr dirty="0" sz="1800" spc="-5">
                <a:latin typeface="Arial MT"/>
                <a:cs typeface="Arial MT"/>
              </a:rPr>
              <a:t>one on the inverting input of the op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amp.</a:t>
            </a:r>
            <a:endParaRPr sz="1800">
              <a:latin typeface="Arial MT"/>
              <a:cs typeface="Arial MT"/>
            </a:endParaRPr>
          </a:p>
          <a:p>
            <a:pPr marL="379095" marR="28575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This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method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should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when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bias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well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matched.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makes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matters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worse!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100" y="1689724"/>
            <a:ext cx="4279899" cy="25653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56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912609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3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Cancelling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Bias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Current</a:t>
            </a:r>
            <a:r>
              <a:rPr dirty="0" u="none" sz="2800" spc="-2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(External)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49" y="1176350"/>
            <a:ext cx="3970020" cy="2787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9895" marR="127635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Large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resistance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S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series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 tested.</a:t>
            </a:r>
            <a:endParaRPr sz="1800">
              <a:latin typeface="Arial MT"/>
              <a:cs typeface="Arial MT"/>
            </a:endParaRPr>
          </a:p>
          <a:p>
            <a:pPr lvl="1" marL="887094" marR="68580" indent="-336550">
              <a:lnSpc>
                <a:spcPct val="124500"/>
              </a:lnSpc>
              <a:spcBef>
                <a:spcPts val="300"/>
              </a:spcBef>
              <a:buChar char="○"/>
              <a:tabLst>
                <a:tab pos="887094" algn="l"/>
                <a:tab pos="887730" algn="l"/>
              </a:tabLst>
            </a:pPr>
            <a:r>
              <a:rPr dirty="0" sz="1400" spc="-5">
                <a:latin typeface="Arial MT"/>
                <a:cs typeface="Arial MT"/>
              </a:rPr>
              <a:t>Typically, </a:t>
            </a:r>
            <a:r>
              <a:rPr dirty="0" sz="1400" spc="20">
                <a:latin typeface="Arial MT"/>
                <a:cs typeface="Arial MT"/>
              </a:rPr>
              <a:t>R</a:t>
            </a:r>
            <a:r>
              <a:rPr dirty="0" baseline="-33950" sz="1350" spc="30">
                <a:latin typeface="Arial MT"/>
                <a:cs typeface="Arial MT"/>
              </a:rPr>
              <a:t>S</a:t>
            </a:r>
            <a:r>
              <a:rPr dirty="0" baseline="-33950" sz="1350" spc="3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values vary </a:t>
            </a:r>
            <a:r>
              <a:rPr dirty="0" sz="1400" spc="-5">
                <a:latin typeface="Arial MT"/>
                <a:cs typeface="Arial MT"/>
              </a:rPr>
              <a:t>from 100KΩ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BJT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1000MΩ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FETs.</a:t>
            </a:r>
            <a:endParaRPr sz="14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creates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offset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baseline="-32407" sz="1800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*R</a:t>
            </a:r>
            <a:r>
              <a:rPr dirty="0" baseline="-32407" sz="1800">
                <a:latin typeface="Arial MT"/>
                <a:cs typeface="Arial MT"/>
              </a:rPr>
              <a:t>S</a:t>
            </a:r>
            <a:endParaRPr baseline="-32407" sz="1800">
              <a:latin typeface="Arial MT"/>
              <a:cs typeface="Arial MT"/>
            </a:endParaRPr>
          </a:p>
          <a:p>
            <a:pPr marL="429895" marR="478155" indent="-367030">
              <a:lnSpc>
                <a:spcPct val="114599"/>
              </a:lnSpc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change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OS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(previously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measured) </a:t>
            </a:r>
            <a:r>
              <a:rPr dirty="0" sz="1800" spc="-5">
                <a:latin typeface="Arial MT"/>
                <a:cs typeface="Arial MT"/>
              </a:rPr>
              <a:t>due to </a:t>
            </a:r>
            <a:r>
              <a:rPr dirty="0" sz="1800" spc="5">
                <a:latin typeface="Arial MT"/>
                <a:cs typeface="Arial MT"/>
              </a:rPr>
              <a:t>R</a:t>
            </a:r>
            <a:r>
              <a:rPr dirty="0" baseline="-32407" sz="1800" spc="7">
                <a:latin typeface="Arial MT"/>
                <a:cs typeface="Arial MT"/>
              </a:rPr>
              <a:t>S</a:t>
            </a:r>
            <a:r>
              <a:rPr dirty="0" baseline="-32407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 </a:t>
            </a:r>
            <a:r>
              <a:rPr dirty="0" sz="1800" spc="-5">
                <a:latin typeface="Arial MT"/>
                <a:cs typeface="Arial MT"/>
              </a:rPr>
              <a:t>be </a:t>
            </a:r>
            <a:r>
              <a:rPr dirty="0" sz="1800">
                <a:latin typeface="Arial MT"/>
                <a:cs typeface="Arial MT"/>
              </a:rPr>
              <a:t> measured,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which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leads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I</a:t>
            </a:r>
            <a:r>
              <a:rPr dirty="0" baseline="-32407" sz="1800" spc="7">
                <a:latin typeface="Arial MT"/>
                <a:cs typeface="Arial MT"/>
              </a:rPr>
              <a:t>B</a:t>
            </a:r>
            <a:r>
              <a:rPr dirty="0" sz="1800" spc="5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29895" algn="l"/>
                <a:tab pos="430530" algn="l"/>
              </a:tabLst>
            </a:pPr>
            <a:r>
              <a:rPr dirty="0" sz="1800">
                <a:latin typeface="Arial MT"/>
                <a:cs typeface="Arial MT"/>
              </a:rPr>
              <a:t>I</a:t>
            </a:r>
            <a:r>
              <a:rPr dirty="0" baseline="-32407" sz="1800">
                <a:latin typeface="Arial MT"/>
                <a:cs typeface="Arial MT"/>
              </a:rPr>
              <a:t>B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average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I</a:t>
            </a:r>
            <a:r>
              <a:rPr dirty="0" baseline="-32407" sz="1800" spc="7">
                <a:latin typeface="Arial MT"/>
                <a:cs typeface="Arial MT"/>
              </a:rPr>
              <a:t>B+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</a:t>
            </a:r>
            <a:r>
              <a:rPr dirty="0" baseline="-32407" sz="1800" spc="-7">
                <a:latin typeface="Arial MT"/>
                <a:cs typeface="Arial MT"/>
              </a:rPr>
              <a:t>B-</a:t>
            </a:r>
            <a:endParaRPr baseline="-32407"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2525" y="1494951"/>
            <a:ext cx="5231474" cy="29549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57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325" y="503825"/>
            <a:ext cx="64262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Offset</a:t>
            </a:r>
            <a:r>
              <a:rPr dirty="0" u="none" sz="2800" spc="-1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Errors</a:t>
            </a:r>
            <a:r>
              <a:rPr dirty="0" u="none" sz="2800" spc="-1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due</a:t>
            </a:r>
            <a:r>
              <a:rPr dirty="0" u="none" sz="2800" spc="-1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to</a:t>
            </a:r>
            <a:r>
              <a:rPr dirty="0" u="none" sz="2800" spc="-1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40">
                <a:solidFill>
                  <a:srgbClr val="0B5394"/>
                </a:solidFill>
                <a:latin typeface="Arial MT"/>
                <a:cs typeface="Arial MT"/>
              </a:rPr>
              <a:t>V</a:t>
            </a:r>
            <a:r>
              <a:rPr dirty="0" u="none" baseline="-31531" sz="2775" spc="60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r>
              <a:rPr dirty="0" u="none" baseline="-31531" sz="2775" spc="37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and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5">
                <a:solidFill>
                  <a:srgbClr val="0B5394"/>
                </a:solidFill>
                <a:latin typeface="Arial MT"/>
                <a:cs typeface="Arial MT"/>
              </a:rPr>
              <a:t>I</a:t>
            </a:r>
            <a:r>
              <a:rPr dirty="0" u="none" baseline="-31531" sz="2775" spc="7">
                <a:solidFill>
                  <a:srgbClr val="0B5394"/>
                </a:solidFill>
                <a:latin typeface="Arial MT"/>
                <a:cs typeface="Arial MT"/>
              </a:rPr>
              <a:t>B</a:t>
            </a:r>
            <a:endParaRPr baseline="-31531" sz="2775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3533001"/>
            <a:ext cx="818515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Errors </a:t>
            </a:r>
            <a:r>
              <a:rPr dirty="0" sz="1800">
                <a:latin typeface="Arial MT"/>
                <a:cs typeface="Arial MT"/>
              </a:rPr>
              <a:t>(due </a:t>
            </a:r>
            <a:r>
              <a:rPr dirty="0" sz="1800" spc="-5">
                <a:latin typeface="Arial MT"/>
                <a:cs typeface="Arial MT"/>
              </a:rPr>
              <a:t>to offset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and induced offset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from bias </a:t>
            </a:r>
            <a:r>
              <a:rPr dirty="0" sz="1800">
                <a:latin typeface="Arial MT"/>
                <a:cs typeface="Arial MT"/>
              </a:rPr>
              <a:t>current) </a:t>
            </a:r>
            <a:r>
              <a:rPr dirty="0" sz="1800" spc="-5">
                <a:latin typeface="Arial MT"/>
                <a:cs typeface="Arial MT"/>
              </a:rPr>
              <a:t>are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Referred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 </a:t>
            </a:r>
            <a:r>
              <a:rPr dirty="0" sz="1800">
                <a:latin typeface="Arial MT"/>
                <a:cs typeface="Arial MT"/>
              </a:rPr>
              <a:t>(RTI)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 Referred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 </a:t>
            </a:r>
            <a:r>
              <a:rPr dirty="0" sz="1800">
                <a:latin typeface="Arial MT"/>
                <a:cs typeface="Arial MT"/>
              </a:rPr>
              <a:t>(RTO)</a:t>
            </a:r>
            <a:r>
              <a:rPr dirty="0" sz="1800" spc="-5">
                <a:latin typeface="Arial MT"/>
                <a:cs typeface="Arial MT"/>
              </a:rPr>
              <a:t> 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2625" y="1585075"/>
            <a:ext cx="5238749" cy="1924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58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325" y="503825"/>
            <a:ext cx="64262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2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Offset</a:t>
            </a:r>
            <a:r>
              <a:rPr dirty="0" u="none" sz="2800" spc="-1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Errors</a:t>
            </a:r>
            <a:r>
              <a:rPr dirty="0" u="none" sz="2800" spc="-1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due</a:t>
            </a:r>
            <a:r>
              <a:rPr dirty="0" u="none" sz="2800" spc="-1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to</a:t>
            </a:r>
            <a:r>
              <a:rPr dirty="0" u="none" sz="2800" spc="-1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40">
                <a:solidFill>
                  <a:srgbClr val="0B5394"/>
                </a:solidFill>
                <a:latin typeface="Arial MT"/>
                <a:cs typeface="Arial MT"/>
              </a:rPr>
              <a:t>V</a:t>
            </a:r>
            <a:r>
              <a:rPr dirty="0" u="none" baseline="-31531" sz="2775" spc="60">
                <a:solidFill>
                  <a:srgbClr val="0B5394"/>
                </a:solidFill>
                <a:latin typeface="Arial MT"/>
                <a:cs typeface="Arial MT"/>
              </a:rPr>
              <a:t>OS</a:t>
            </a:r>
            <a:r>
              <a:rPr dirty="0" u="none" baseline="-31531" sz="2775" spc="37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and</a:t>
            </a:r>
            <a:r>
              <a:rPr dirty="0" u="none" sz="2800" spc="-1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5">
                <a:solidFill>
                  <a:srgbClr val="0B5394"/>
                </a:solidFill>
                <a:latin typeface="Arial MT"/>
                <a:cs typeface="Arial MT"/>
              </a:rPr>
              <a:t>I</a:t>
            </a:r>
            <a:r>
              <a:rPr dirty="0" u="none" baseline="-31531" sz="2775" spc="7">
                <a:solidFill>
                  <a:srgbClr val="0B5394"/>
                </a:solidFill>
                <a:latin typeface="Arial MT"/>
                <a:cs typeface="Arial MT"/>
              </a:rPr>
              <a:t>B</a:t>
            </a:r>
            <a:endParaRPr baseline="-31531" sz="2775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5712" y="1088575"/>
            <a:ext cx="8176259" cy="2493010"/>
            <a:chOff x="395712" y="1088575"/>
            <a:chExt cx="8176259" cy="2493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350" y="2844650"/>
              <a:ext cx="6095999" cy="736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712" y="1088575"/>
              <a:ext cx="8175774" cy="18401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43399" y="3738055"/>
            <a:ext cx="8161655" cy="11283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79095" marR="5080" indent="-367030">
              <a:lnSpc>
                <a:spcPct val="100699"/>
              </a:lnSpc>
              <a:spcBef>
                <a:spcPts val="8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RTI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useful</a:t>
            </a:r>
            <a:r>
              <a:rPr dirty="0" sz="1800" spc="3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3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compare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cumulative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</a:t>
            </a:r>
            <a:r>
              <a:rPr dirty="0" sz="1800" spc="3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offset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error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3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signal.</a:t>
            </a:r>
            <a:endParaRPr sz="1800">
              <a:latin typeface="Arial MT"/>
              <a:cs typeface="Arial MT"/>
            </a:endParaRPr>
          </a:p>
          <a:p>
            <a:pPr marL="379095" marR="5715" indent="-367030">
              <a:lnSpc>
                <a:spcPct val="1006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RTO</a:t>
            </a:r>
            <a:r>
              <a:rPr dirty="0" sz="1800" spc="2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2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useful</a:t>
            </a:r>
            <a:r>
              <a:rPr dirty="0" sz="1800" spc="2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if</a:t>
            </a:r>
            <a:r>
              <a:rPr dirty="0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2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2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</a:t>
            </a:r>
            <a:r>
              <a:rPr dirty="0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drives</a:t>
            </a:r>
            <a:r>
              <a:rPr dirty="0" sz="1800" spc="2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additional</a:t>
            </a:r>
            <a:r>
              <a:rPr dirty="0" sz="1800" spc="2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circuitry,</a:t>
            </a:r>
            <a:r>
              <a:rPr dirty="0" sz="1800" spc="2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2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compare</a:t>
            </a:r>
            <a:r>
              <a:rPr dirty="0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net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errors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 that of the next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stage.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59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60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100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Op-Amp:</a:t>
            </a:r>
            <a:r>
              <a:rPr dirty="0" u="none" sz="2800" spc="-55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0B5394"/>
                </a:solidFill>
                <a:latin typeface="Arial MT"/>
                <a:cs typeface="Arial MT"/>
              </a:rPr>
              <a:t>Minimize</a:t>
            </a:r>
            <a:r>
              <a:rPr dirty="0" u="none" sz="2800" spc="-50">
                <a:solidFill>
                  <a:srgbClr val="0B5394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B5394"/>
                </a:solidFill>
                <a:latin typeface="Arial MT"/>
                <a:cs typeface="Arial MT"/>
              </a:rPr>
              <a:t>Errors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1155" y="1219301"/>
            <a:ext cx="7766050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5120" marR="310515" indent="-313055">
              <a:lnSpc>
                <a:spcPct val="114599"/>
              </a:lnSpc>
              <a:spcBef>
                <a:spcPts val="100"/>
              </a:spcBef>
              <a:buSzPct val="61111"/>
              <a:buChar char="●"/>
              <a:tabLst>
                <a:tab pos="325120" algn="l"/>
                <a:tab pos="325755" algn="l"/>
              </a:tabLst>
            </a:pPr>
            <a:r>
              <a:rPr dirty="0" sz="1800" spc="-5">
                <a:latin typeface="Arial MT"/>
                <a:cs typeface="Arial MT"/>
              </a:rPr>
              <a:t>Keep input/feedback </a:t>
            </a:r>
            <a:r>
              <a:rPr dirty="0" sz="1800">
                <a:latin typeface="Arial MT"/>
                <a:cs typeface="Arial MT"/>
              </a:rPr>
              <a:t>resistance values </a:t>
            </a:r>
            <a:r>
              <a:rPr dirty="0" sz="1800" spc="-5">
                <a:latin typeface="Arial MT"/>
                <a:cs typeface="Arial MT"/>
              </a:rPr>
              <a:t>as low as practical, to </a:t>
            </a:r>
            <a:r>
              <a:rPr dirty="0" sz="1800">
                <a:latin typeface="Arial MT"/>
                <a:cs typeface="Arial MT"/>
              </a:rPr>
              <a:t>minimize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offset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5">
                <a:latin typeface="Arial MT"/>
                <a:cs typeface="Arial MT"/>
              </a:rPr>
              <a:t> due 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bias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5">
                <a:latin typeface="Arial MT"/>
                <a:cs typeface="Arial MT"/>
              </a:rPr>
              <a:t> effects.</a:t>
            </a:r>
            <a:endParaRPr sz="1800">
              <a:latin typeface="Arial MT"/>
              <a:cs typeface="Arial MT"/>
            </a:endParaRPr>
          </a:p>
          <a:p>
            <a:pPr marL="325120" marR="5080" indent="-313055">
              <a:lnSpc>
                <a:spcPct val="114599"/>
              </a:lnSpc>
              <a:buSzPct val="61111"/>
              <a:buChar char="●"/>
              <a:tabLst>
                <a:tab pos="325120" algn="l"/>
                <a:tab pos="325755" algn="l"/>
              </a:tabLst>
            </a:pPr>
            <a:r>
              <a:rPr dirty="0" sz="1800" spc="-5">
                <a:latin typeface="Arial MT"/>
                <a:cs typeface="Arial MT"/>
              </a:rPr>
              <a:t>Use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bias </a:t>
            </a:r>
            <a:r>
              <a:rPr dirty="0" sz="1800">
                <a:latin typeface="Arial MT"/>
                <a:cs typeface="Arial MT"/>
              </a:rPr>
              <a:t>compensation resistance </a:t>
            </a:r>
            <a:r>
              <a:rPr dirty="0" sz="1800" spc="-5">
                <a:latin typeface="Arial MT"/>
                <a:cs typeface="Arial MT"/>
              </a:rPr>
              <a:t>with VFB op amps not designed with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internal bias </a:t>
            </a:r>
            <a:r>
              <a:rPr dirty="0" sz="1800">
                <a:latin typeface="Arial MT"/>
                <a:cs typeface="Arial MT"/>
              </a:rPr>
              <a:t>compensation. </a:t>
            </a:r>
            <a:r>
              <a:rPr dirty="0" sz="1800" spc="-5">
                <a:latin typeface="Arial MT"/>
                <a:cs typeface="Arial MT"/>
              </a:rPr>
              <a:t>Bypass this </a:t>
            </a:r>
            <a:r>
              <a:rPr dirty="0" sz="1800">
                <a:latin typeface="Arial MT"/>
                <a:cs typeface="Arial MT"/>
              </a:rPr>
              <a:t>resistance, </a:t>
            </a:r>
            <a:r>
              <a:rPr dirty="0" sz="1800" spc="-5">
                <a:latin typeface="Arial MT"/>
                <a:cs typeface="Arial MT"/>
              </a:rPr>
              <a:t>for lowest noise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pickup.</a:t>
            </a:r>
            <a:endParaRPr sz="1800">
              <a:latin typeface="Arial MT"/>
              <a:cs typeface="Arial MT"/>
            </a:endParaRPr>
          </a:p>
          <a:p>
            <a:pPr marL="325120" marR="190500" indent="-313055">
              <a:lnSpc>
                <a:spcPct val="114599"/>
              </a:lnSpc>
              <a:buSzPct val="61111"/>
              <a:buChar char="●"/>
              <a:tabLst>
                <a:tab pos="325120" algn="l"/>
                <a:tab pos="325755" algn="l"/>
              </a:tabLst>
            </a:pPr>
            <a:r>
              <a:rPr dirty="0" sz="1800" spc="-5">
                <a:latin typeface="Arial MT"/>
                <a:cs typeface="Arial MT"/>
              </a:rPr>
              <a:t>If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VFB op amp does use internal bias </a:t>
            </a:r>
            <a:r>
              <a:rPr dirty="0" sz="1800">
                <a:latin typeface="Arial MT"/>
                <a:cs typeface="Arial MT"/>
              </a:rPr>
              <a:t>current compensation, </a:t>
            </a:r>
            <a:r>
              <a:rPr dirty="0" sz="1800" spc="-5">
                <a:latin typeface="Arial MT"/>
                <a:cs typeface="Arial MT"/>
              </a:rPr>
              <a:t>don't use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compensation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resistance.</a:t>
            </a:r>
            <a:endParaRPr sz="1800">
              <a:latin typeface="Arial MT"/>
              <a:cs typeface="Arial MT"/>
            </a:endParaRPr>
          </a:p>
          <a:p>
            <a:pPr marL="325120" indent="-313055">
              <a:lnSpc>
                <a:spcPct val="100000"/>
              </a:lnSpc>
              <a:spcBef>
                <a:spcPts val="310"/>
              </a:spcBef>
              <a:buSzPct val="61111"/>
              <a:buChar char="●"/>
              <a:tabLst>
                <a:tab pos="325120" algn="l"/>
                <a:tab pos="325755" algn="l"/>
              </a:tabLst>
            </a:pPr>
            <a:r>
              <a:rPr dirty="0" sz="1800" spc="-5">
                <a:latin typeface="Arial MT"/>
                <a:cs typeface="Arial MT"/>
              </a:rPr>
              <a:t>Choose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appropriate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precision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 </a:t>
            </a:r>
            <a:r>
              <a:rPr dirty="0" sz="1800">
                <a:latin typeface="Arial MT"/>
                <a:cs typeface="Arial MT"/>
              </a:rPr>
              <a:t>specified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low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offset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drift.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0968" y="1576958"/>
            <a:ext cx="671766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5200" spc="-10">
                <a:solidFill>
                  <a:srgbClr val="0C343D"/>
                </a:solidFill>
                <a:latin typeface="Arial MT"/>
                <a:cs typeface="Arial MT"/>
              </a:rPr>
              <a:t>Operational</a:t>
            </a:r>
            <a:r>
              <a:rPr dirty="0" u="none" sz="5200" spc="-5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5200" spc="-15">
                <a:solidFill>
                  <a:srgbClr val="0C343D"/>
                </a:solidFill>
                <a:latin typeface="Arial MT"/>
                <a:cs typeface="Arial MT"/>
              </a:rPr>
              <a:t>Amplifier</a:t>
            </a:r>
            <a:r>
              <a:rPr dirty="0" u="none" sz="5200" spc="-5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5200">
                <a:solidFill>
                  <a:srgbClr val="0C343D"/>
                </a:solidFill>
                <a:latin typeface="Arial MT"/>
                <a:cs typeface="Arial MT"/>
              </a:rPr>
              <a:t>2</a:t>
            </a:r>
            <a:endParaRPr sz="5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33599" y="2587110"/>
            <a:ext cx="52692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solidFill>
                  <a:srgbClr val="595959"/>
                </a:solidFill>
                <a:latin typeface="Arial MT"/>
                <a:cs typeface="Arial MT"/>
              </a:rPr>
              <a:t>Current</a:t>
            </a:r>
            <a:r>
              <a:rPr dirty="0" sz="3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595959"/>
                </a:solidFill>
                <a:latin typeface="Arial MT"/>
                <a:cs typeface="Arial MT"/>
              </a:rPr>
              <a:t>Source</a:t>
            </a:r>
            <a:r>
              <a:rPr dirty="0" sz="3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595959"/>
                </a:solidFill>
                <a:latin typeface="Arial MT"/>
                <a:cs typeface="Arial MT"/>
              </a:rPr>
              <a:t>&amp;</a:t>
            </a:r>
            <a:r>
              <a:rPr dirty="0" sz="3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3000" spc="-5">
                <a:solidFill>
                  <a:srgbClr val="595959"/>
                </a:solidFill>
                <a:latin typeface="Arial MT"/>
                <a:cs typeface="Arial MT"/>
              </a:rPr>
              <a:t>Comparators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566" y="4894820"/>
            <a:ext cx="684593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content</a:t>
            </a: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 of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these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slides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is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collected</a:t>
            </a: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 from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various</a:t>
            </a: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sources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(books,</a:t>
            </a: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 websites and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author pages),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no originality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is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claimed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205" y="81653"/>
            <a:ext cx="23418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Digital</a:t>
            </a:r>
            <a:r>
              <a:rPr dirty="0" sz="12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Electronic</a:t>
            </a:r>
            <a:r>
              <a:rPr dirty="0" sz="12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Circuits</a:t>
            </a:r>
            <a:r>
              <a:rPr dirty="0" sz="1200" spc="-2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66332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6604" y="81653"/>
            <a:ext cx="2553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Computer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Engineering</a:t>
            </a:r>
            <a:r>
              <a:rPr dirty="0" sz="12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595959"/>
                </a:solidFill>
                <a:latin typeface="Arial"/>
                <a:cs typeface="Arial"/>
              </a:rPr>
              <a:t>Department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5658" y="3812406"/>
            <a:ext cx="203073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46100" marR="5080" indent="-534035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solidFill>
                  <a:srgbClr val="595959"/>
                </a:solidFill>
                <a:latin typeface="Arial MT"/>
                <a:cs typeface="Arial MT"/>
              </a:rPr>
              <a:t>Dr.</a:t>
            </a:r>
            <a:r>
              <a:rPr dirty="0" sz="18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Manar</a:t>
            </a:r>
            <a:r>
              <a:rPr dirty="0" sz="18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Arial MT"/>
                <a:cs typeface="Arial MT"/>
              </a:rPr>
              <a:t>Qamhieh </a:t>
            </a:r>
            <a:r>
              <a:rPr dirty="0" sz="1800" spc="-49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Arial MT"/>
                <a:cs typeface="Arial MT"/>
              </a:rPr>
              <a:t>Fall</a:t>
            </a:r>
            <a:r>
              <a:rPr dirty="0" sz="18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Arial MT"/>
                <a:cs typeface="Arial MT"/>
              </a:rPr>
              <a:t>2015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52129" y="4766036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1182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Precision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Voltage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to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Converter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49" y="1176350"/>
            <a:ext cx="4867275" cy="2662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795" marR="454659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nearly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ideal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controlled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source.</a:t>
            </a:r>
            <a:endParaRPr sz="1800">
              <a:latin typeface="Arial MT"/>
              <a:cs typeface="Arial MT"/>
            </a:endParaRPr>
          </a:p>
          <a:p>
            <a:pPr lvl="1" marL="848994" marR="81280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The input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to be </a:t>
            </a:r>
            <a:r>
              <a:rPr dirty="0" sz="1400">
                <a:latin typeface="Arial MT"/>
                <a:cs typeface="Arial MT"/>
              </a:rPr>
              <a:t>converted </a:t>
            </a:r>
            <a:r>
              <a:rPr dirty="0" sz="1400" spc="-5">
                <a:latin typeface="Arial MT"/>
                <a:cs typeface="Arial MT"/>
              </a:rPr>
              <a:t>is applied to 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non-inverting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 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 amp.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inverting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terminal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connected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endParaRPr sz="1400">
              <a:latin typeface="Arial MT"/>
              <a:cs typeface="Arial MT"/>
            </a:endParaRPr>
          </a:p>
          <a:p>
            <a:pPr marL="848994" marR="388620">
              <a:lnSpc>
                <a:spcPct val="124500"/>
              </a:lnSpc>
              <a:spcBef>
                <a:spcPts val="385"/>
              </a:spcBef>
            </a:pPr>
            <a:r>
              <a:rPr dirty="0" sz="1400" spc="-5">
                <a:latin typeface="Arial MT"/>
                <a:cs typeface="Arial MT"/>
              </a:rPr>
              <a:t>feedback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resistor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R</a:t>
            </a:r>
            <a:r>
              <a:rPr dirty="0" baseline="-33950" sz="1350" spc="30">
                <a:latin typeface="Arial MT"/>
                <a:cs typeface="Arial MT"/>
              </a:rPr>
              <a:t>1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source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transistor </a:t>
            </a:r>
            <a:r>
              <a:rPr dirty="0" sz="1400" spc="10">
                <a:latin typeface="Arial MT"/>
                <a:cs typeface="Arial MT"/>
              </a:rPr>
              <a:t>M</a:t>
            </a:r>
            <a:r>
              <a:rPr dirty="0" baseline="-33950" sz="1350" spc="15">
                <a:latin typeface="Arial MT"/>
                <a:cs typeface="Arial MT"/>
              </a:rPr>
              <a:t>1</a:t>
            </a:r>
            <a:r>
              <a:rPr dirty="0" sz="1400" spc="1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lvl="1" marL="848994" marR="319405" indent="-336550">
              <a:lnSpc>
                <a:spcPct val="124500"/>
              </a:lnSpc>
              <a:spcBef>
                <a:spcPts val="24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The output of the op amp drives the gate of 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transistor.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425" y="1289421"/>
            <a:ext cx="3429386" cy="28438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2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1182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Precision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Voltage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to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Converter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749" y="1162308"/>
            <a:ext cx="5321300" cy="3678554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425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Key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considerations:</a:t>
            </a:r>
            <a:endParaRPr sz="1800">
              <a:latin typeface="Arial MT"/>
              <a:cs typeface="Arial MT"/>
            </a:endParaRPr>
          </a:p>
          <a:p>
            <a:pPr lvl="1" marL="8997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No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enters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amp.</a:t>
            </a:r>
            <a:endParaRPr sz="1400">
              <a:latin typeface="Arial MT"/>
              <a:cs typeface="Arial MT"/>
            </a:endParaRPr>
          </a:p>
          <a:p>
            <a:pPr lvl="1" marL="899794" marR="355600" indent="-336550">
              <a:lnSpc>
                <a:spcPts val="2480"/>
              </a:lnSpc>
              <a:spcBef>
                <a:spcPts val="70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The op amp automatically adjusts its output to bring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inverting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 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same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its</a:t>
            </a:r>
            <a:endParaRPr sz="1400">
              <a:latin typeface="Arial MT"/>
              <a:cs typeface="Arial MT"/>
            </a:endParaRPr>
          </a:p>
          <a:p>
            <a:pPr marL="899794">
              <a:lnSpc>
                <a:spcPct val="100000"/>
              </a:lnSpc>
              <a:spcBef>
                <a:spcPts val="190"/>
              </a:spcBef>
            </a:pPr>
            <a:r>
              <a:rPr dirty="0" sz="1400" spc="-5">
                <a:latin typeface="Arial MT"/>
                <a:cs typeface="Arial MT"/>
              </a:rPr>
              <a:t>non-inverting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input.</a:t>
            </a:r>
            <a:endParaRPr sz="1400">
              <a:latin typeface="Arial MT"/>
              <a:cs typeface="Arial MT"/>
            </a:endParaRPr>
          </a:p>
          <a:p>
            <a:pPr lvl="1" marL="8997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No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enters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transistor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M</a:t>
            </a:r>
            <a:r>
              <a:rPr dirty="0" baseline="-33950" sz="1350" spc="22">
                <a:latin typeface="Arial MT"/>
                <a:cs typeface="Arial MT"/>
              </a:rPr>
              <a:t>1</a:t>
            </a:r>
            <a:r>
              <a:rPr dirty="0" sz="1400" spc="15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4425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Hence</a:t>
            </a:r>
            <a:endParaRPr sz="1800">
              <a:latin typeface="Arial MT"/>
              <a:cs typeface="Arial MT"/>
            </a:endParaRPr>
          </a:p>
          <a:p>
            <a:pPr lvl="1" marL="899794" marR="81280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The high </a:t>
            </a:r>
            <a:r>
              <a:rPr dirty="0" sz="1400" spc="10">
                <a:latin typeface="Arial MT"/>
                <a:cs typeface="Arial MT"/>
              </a:rPr>
              <a:t>A</a:t>
            </a:r>
            <a:r>
              <a:rPr dirty="0" baseline="-30864" sz="1350" spc="15">
                <a:latin typeface="Arial MT"/>
                <a:cs typeface="Arial MT"/>
              </a:rPr>
              <a:t>OL</a:t>
            </a:r>
            <a:r>
              <a:rPr dirty="0" baseline="-30864" sz="1350" spc="22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the op amp forces the gate of </a:t>
            </a:r>
            <a:r>
              <a:rPr dirty="0" sz="1400" spc="20">
                <a:latin typeface="Arial MT"/>
                <a:cs typeface="Arial MT"/>
              </a:rPr>
              <a:t>M</a:t>
            </a:r>
            <a:r>
              <a:rPr dirty="0" baseline="-30864" sz="1350" spc="30">
                <a:latin typeface="Arial MT"/>
                <a:cs typeface="Arial MT"/>
              </a:rPr>
              <a:t>1 </a:t>
            </a:r>
            <a:r>
              <a:rPr dirty="0" sz="1400" spc="-5">
                <a:latin typeface="Arial MT"/>
                <a:cs typeface="Arial MT"/>
              </a:rPr>
              <a:t>to 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that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IN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appears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across </a:t>
            </a:r>
            <a:r>
              <a:rPr dirty="0" sz="1400">
                <a:latin typeface="Arial MT"/>
                <a:cs typeface="Arial MT"/>
              </a:rPr>
              <a:t>R</a:t>
            </a:r>
            <a:r>
              <a:rPr dirty="0" baseline="-33950" sz="1350">
                <a:latin typeface="Arial MT"/>
                <a:cs typeface="Arial MT"/>
              </a:rPr>
              <a:t>1</a:t>
            </a: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lvl="1" marL="899794" marR="209550" indent="-336550">
              <a:lnSpc>
                <a:spcPct val="124500"/>
              </a:lnSpc>
              <a:spcBef>
                <a:spcPts val="245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drain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passes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through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R</a:t>
            </a:r>
            <a:r>
              <a:rPr dirty="0" baseline="-33950" sz="1350" spc="22">
                <a:latin typeface="Arial MT"/>
                <a:cs typeface="Arial MT"/>
              </a:rPr>
              <a:t>1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equal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IN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</a:t>
            </a:r>
            <a:r>
              <a:rPr dirty="0" baseline="-33950" sz="1350">
                <a:latin typeface="Arial MT"/>
                <a:cs typeface="Arial MT"/>
              </a:rPr>
              <a:t>1</a:t>
            </a: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al MT"/>
              <a:cs typeface="Arial MT"/>
            </a:endParaRPr>
          </a:p>
          <a:p>
            <a:pPr marL="442595">
              <a:lnSpc>
                <a:spcPct val="100000"/>
              </a:lnSpc>
              <a:tabLst>
                <a:tab pos="1356995" algn="l"/>
              </a:tabLst>
            </a:pPr>
            <a:r>
              <a:rPr dirty="0" sz="1800" spc="-5" b="1">
                <a:latin typeface="Arial"/>
                <a:cs typeface="Arial"/>
              </a:rPr>
              <a:t>Cons</a:t>
            </a:r>
            <a:r>
              <a:rPr dirty="0" sz="1800" spc="-5">
                <a:latin typeface="Arial MT"/>
                <a:cs typeface="Arial MT"/>
              </a:rPr>
              <a:t>:	unidirectional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source.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425" y="1289421"/>
            <a:ext cx="3429386" cy="28438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5308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5"/>
              <a:t>Course</a:t>
            </a:r>
            <a:r>
              <a:rPr dirty="0" spc="-80"/>
              <a:t> </a:t>
            </a:r>
            <a:r>
              <a:rPr dirty="0"/>
              <a:t>Outline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844" y="824722"/>
            <a:ext cx="7875270" cy="529526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382270" indent="-344805">
              <a:lnSpc>
                <a:spcPct val="100000"/>
              </a:lnSpc>
              <a:spcBef>
                <a:spcPts val="869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5">
                <a:latin typeface="Calibri"/>
                <a:cs typeface="Calibri"/>
              </a:rPr>
              <a:t>Bipolar</a:t>
            </a:r>
            <a:r>
              <a:rPr dirty="0" sz="3200" spc="-15">
                <a:latin typeface="Calibri"/>
                <a:cs typeface="Calibri"/>
              </a:rPr>
              <a:t> Families: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RTL,DTL,</a:t>
            </a:r>
            <a:r>
              <a:rPr dirty="0" sz="3200" spc="5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TTL,ECL</a:t>
            </a:r>
            <a:r>
              <a:rPr dirty="0" sz="3200" spc="4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15">
                <a:latin typeface="Calibri"/>
                <a:cs typeface="Calibri"/>
              </a:rPr>
              <a:t>I</a:t>
            </a:r>
            <a:r>
              <a:rPr dirty="0" baseline="25132" sz="3150" spc="22">
                <a:latin typeface="Calibri"/>
                <a:cs typeface="Calibri"/>
              </a:rPr>
              <a:t>2</a:t>
            </a:r>
            <a:r>
              <a:rPr dirty="0" sz="3200" spc="15"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5">
                <a:latin typeface="Calibri"/>
                <a:cs typeface="Calibri"/>
              </a:rPr>
              <a:t>NMOS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40">
                <a:latin typeface="Calibri"/>
                <a:cs typeface="Calibri"/>
              </a:rPr>
              <a:t>Transistor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Analysis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0">
                <a:latin typeface="Calibri"/>
                <a:cs typeface="Calibri"/>
              </a:rPr>
              <a:t>CMOS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Inverters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gates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0">
                <a:latin typeface="Calibri"/>
                <a:cs typeface="Calibri"/>
              </a:rPr>
              <a:t>CMOS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Fabrication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0">
                <a:latin typeface="Calibri"/>
                <a:cs typeface="Calibri"/>
              </a:rPr>
              <a:t>OP-AMPs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20">
                <a:latin typeface="Calibri"/>
                <a:cs typeface="Calibri"/>
              </a:rPr>
              <a:t>Sensors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40">
                <a:latin typeface="Calibri"/>
                <a:cs typeface="Calibri"/>
              </a:rPr>
              <a:t>Transducers</a:t>
            </a:r>
            <a:r>
              <a:rPr dirty="0" sz="3200" spc="7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(optical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and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ultrasonic)</a:t>
            </a:r>
            <a:endParaRPr sz="28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0">
                <a:latin typeface="Calibri"/>
                <a:cs typeface="Calibri"/>
              </a:rPr>
              <a:t>Driver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Circuits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(motors,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relays,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 spc="-35">
                <a:latin typeface="Calibri"/>
                <a:cs typeface="Calibri"/>
              </a:rPr>
              <a:t>Triacs,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Diacs)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0">
                <a:latin typeface="Calibri"/>
                <a:cs typeface="Calibri"/>
              </a:rPr>
              <a:t>Digital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to </a:t>
            </a:r>
            <a:r>
              <a:rPr dirty="0" sz="3200" spc="-5">
                <a:latin typeface="Calibri"/>
                <a:cs typeface="Calibri"/>
              </a:rPr>
              <a:t>Analogue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Analogue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to Digital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5">
                <a:latin typeface="Calibri"/>
                <a:cs typeface="Calibri"/>
              </a:rPr>
              <a:t>Regulated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Power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Supplies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6704" y="3010916"/>
            <a:ext cx="4992370" cy="6953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none" sz="4400" spc="-30"/>
              <a:t>Emitter</a:t>
            </a:r>
            <a:r>
              <a:rPr dirty="0" u="none" sz="4400" spc="5"/>
              <a:t> </a:t>
            </a:r>
            <a:r>
              <a:rPr dirty="0" u="none" sz="4400" spc="-5"/>
              <a:t>Coupled</a:t>
            </a:r>
            <a:r>
              <a:rPr dirty="0" u="none" sz="4400" spc="-10"/>
              <a:t> </a:t>
            </a:r>
            <a:r>
              <a:rPr dirty="0" u="none" sz="4400" spc="-5"/>
              <a:t>Logic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2847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Source: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Basic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Howland</a:t>
            </a:r>
            <a:r>
              <a:rPr dirty="0" u="none" sz="2800" spc="-1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Pump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149" y="1099606"/>
            <a:ext cx="3822700" cy="2483485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417195" indent="-367030">
              <a:lnSpc>
                <a:spcPct val="100000"/>
              </a:lnSpc>
              <a:spcBef>
                <a:spcPts val="1020"/>
              </a:spcBef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Pros:</a:t>
            </a:r>
            <a:endParaRPr sz="1800">
              <a:latin typeface="Arial MT"/>
              <a:cs typeface="Arial MT"/>
            </a:endParaRPr>
          </a:p>
          <a:p>
            <a:pPr lvl="1" marL="874394" indent="-33655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sz="1400" spc="-5">
                <a:latin typeface="Arial MT"/>
                <a:cs typeface="Arial MT"/>
              </a:rPr>
              <a:t>Bidirectional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source</a:t>
            </a:r>
            <a:endParaRPr sz="1400">
              <a:latin typeface="Arial MT"/>
              <a:cs typeface="Arial MT"/>
            </a:endParaRPr>
          </a:p>
          <a:p>
            <a:pPr marL="874394" marR="17780">
              <a:lnSpc>
                <a:spcPct val="124500"/>
              </a:lnSpc>
              <a:spcBef>
                <a:spcPts val="380"/>
              </a:spcBef>
            </a:pPr>
            <a:r>
              <a:rPr dirty="0" sz="1400">
                <a:latin typeface="Arial MT"/>
                <a:cs typeface="Arial MT"/>
              </a:rPr>
              <a:t>(controlled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 the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difference of input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voltages)</a:t>
            </a:r>
            <a:endParaRPr sz="1400">
              <a:latin typeface="Arial MT"/>
              <a:cs typeface="Arial MT"/>
            </a:endParaRPr>
          </a:p>
          <a:p>
            <a:pPr lvl="1" marL="8743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sz="1400" spc="-5">
                <a:latin typeface="Arial MT"/>
                <a:cs typeface="Arial MT"/>
              </a:rPr>
              <a:t>AC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currents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95959"/>
              </a:buClr>
              <a:buFont typeface="Arial MT"/>
              <a:buChar char="○"/>
            </a:pPr>
            <a:endParaRPr sz="1750">
              <a:latin typeface="Arial MT"/>
              <a:cs typeface="Arial MT"/>
            </a:endParaRPr>
          </a:p>
          <a:p>
            <a:pPr marL="417195" marR="366395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417195" algn="l"/>
                <a:tab pos="417830" algn="l"/>
              </a:tabLst>
            </a:pPr>
            <a:r>
              <a:rPr dirty="0" sz="1800">
                <a:latin typeface="Arial MT"/>
                <a:cs typeface="Arial MT"/>
              </a:rPr>
              <a:t>ratios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</a:t>
            </a:r>
            <a:r>
              <a:rPr dirty="0" baseline="-32407" sz="1800" spc="-7">
                <a:latin typeface="Arial MT"/>
                <a:cs typeface="Arial MT"/>
              </a:rPr>
              <a:t>1</a:t>
            </a:r>
            <a:r>
              <a:rPr dirty="0" sz="1800" spc="-5">
                <a:latin typeface="Arial MT"/>
                <a:cs typeface="Arial MT"/>
              </a:rPr>
              <a:t>/R</a:t>
            </a:r>
            <a:r>
              <a:rPr dirty="0" baseline="-32407" sz="1800" spc="-7">
                <a:latin typeface="Arial MT"/>
                <a:cs typeface="Arial MT"/>
              </a:rPr>
              <a:t>2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</a:t>
            </a:r>
            <a:r>
              <a:rPr dirty="0" baseline="-32407" sz="1800" spc="-7">
                <a:latin typeface="Arial MT"/>
                <a:cs typeface="Arial MT"/>
              </a:rPr>
              <a:t>3</a:t>
            </a:r>
            <a:r>
              <a:rPr dirty="0" sz="1800" spc="-5">
                <a:latin typeface="Arial MT"/>
                <a:cs typeface="Arial MT"/>
              </a:rPr>
              <a:t>/R</a:t>
            </a:r>
            <a:r>
              <a:rPr dirty="0" baseline="-32407" sz="1800" spc="-7">
                <a:latin typeface="Arial MT"/>
                <a:cs typeface="Arial MT"/>
              </a:rPr>
              <a:t>4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same.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0025" y="1136650"/>
            <a:ext cx="7914005" cy="3565525"/>
            <a:chOff x="890025" y="1136650"/>
            <a:chExt cx="7914005" cy="3565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525" y="1136650"/>
              <a:ext cx="4267199" cy="3428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550" y="4016087"/>
              <a:ext cx="4952999" cy="6762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4787" y="4011324"/>
              <a:ext cx="4962525" cy="685800"/>
            </a:xfrm>
            <a:custGeom>
              <a:avLst/>
              <a:gdLst/>
              <a:ahLst/>
              <a:cxnLst/>
              <a:rect l="l" t="t" r="r" b="b"/>
              <a:pathLst>
                <a:path w="4962525" h="685800">
                  <a:moveTo>
                    <a:pt x="0" y="0"/>
                  </a:moveTo>
                  <a:lnTo>
                    <a:pt x="4962524" y="0"/>
                  </a:lnTo>
                  <a:lnTo>
                    <a:pt x="4962524" y="685799"/>
                  </a:lnTo>
                  <a:lnTo>
                    <a:pt x="0" y="685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4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1988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Basic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Howland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Pump: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Analysis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807" y="1152475"/>
            <a:ext cx="4288499" cy="3416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43349" y="2594810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1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05624" y="2606342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2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5325" y="1077477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02950" y="1144406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3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0222" y="1065952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587848" y="1132881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4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6550" y="2758750"/>
            <a:ext cx="1838325" cy="1010285"/>
            <a:chOff x="726550" y="2758750"/>
            <a:chExt cx="1838325" cy="10102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755" y="2758750"/>
              <a:ext cx="1762124" cy="4095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550" y="3111537"/>
              <a:ext cx="1619249" cy="6572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75249" y="1216355"/>
            <a:ext cx="1916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Arial MT"/>
                <a:cs typeface="Arial MT"/>
              </a:rPr>
              <a:t>Modified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7149" y="1532713"/>
            <a:ext cx="3727450" cy="1107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4394" indent="-33655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1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2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3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4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</a:t>
            </a:r>
            <a:endParaRPr sz="1400">
              <a:latin typeface="Arial MT"/>
              <a:cs typeface="Arial MT"/>
            </a:endParaRPr>
          </a:p>
          <a:p>
            <a:pPr marL="874394" indent="-336550">
              <a:lnSpc>
                <a:spcPct val="100000"/>
              </a:lnSpc>
              <a:spcBef>
                <a:spcPts val="1175"/>
              </a:spcBef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baseline="19841" sz="2100" spc="15">
                <a:latin typeface="Arial MT"/>
                <a:cs typeface="Arial MT"/>
              </a:rPr>
              <a:t>V</a:t>
            </a:r>
            <a:r>
              <a:rPr dirty="0" sz="900" spc="10">
                <a:latin typeface="Arial MT"/>
                <a:cs typeface="Arial MT"/>
              </a:rPr>
              <a:t>-input</a:t>
            </a:r>
            <a:r>
              <a:rPr dirty="0" sz="900" spc="105">
                <a:latin typeface="Arial MT"/>
                <a:cs typeface="Arial MT"/>
              </a:rPr>
              <a:t> </a:t>
            </a:r>
            <a:r>
              <a:rPr dirty="0" baseline="19841" sz="2100">
                <a:latin typeface="Arial MT"/>
                <a:cs typeface="Arial MT"/>
              </a:rPr>
              <a:t>=</a:t>
            </a:r>
            <a:r>
              <a:rPr dirty="0" baseline="19841" sz="2100" spc="-52">
                <a:latin typeface="Arial MT"/>
                <a:cs typeface="Arial MT"/>
              </a:rPr>
              <a:t> </a:t>
            </a:r>
            <a:r>
              <a:rPr dirty="0" baseline="19841" sz="2100">
                <a:latin typeface="Arial MT"/>
                <a:cs typeface="Arial MT"/>
              </a:rPr>
              <a:t>0</a:t>
            </a:r>
            <a:endParaRPr baseline="19841"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out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X</a:t>
            </a:r>
            <a:r>
              <a:rPr dirty="0" baseline="-32407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(non-inverting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9849" y="3843351"/>
            <a:ext cx="5419090" cy="96837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controlled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by</a:t>
            </a:r>
            <a:endParaRPr sz="1800">
              <a:latin typeface="Arial MT"/>
              <a:cs typeface="Arial MT"/>
            </a:endParaRPr>
          </a:p>
          <a:p>
            <a:pPr marL="404495" marR="43180">
              <a:lnSpc>
                <a:spcPct val="114599"/>
              </a:lnSpc>
            </a:pP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+input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independent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load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1988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Basic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Howland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Pump: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Analysis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216355"/>
            <a:ext cx="1532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Example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7793" y="1498423"/>
            <a:ext cx="2118995" cy="5207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374015" indent="-336550">
              <a:lnSpc>
                <a:spcPct val="100000"/>
              </a:lnSpc>
              <a:spcBef>
                <a:spcPts val="370"/>
              </a:spcBef>
              <a:buClr>
                <a:srgbClr val="595959"/>
              </a:buClr>
              <a:buChar char="○"/>
              <a:tabLst>
                <a:tab pos="373380" algn="l"/>
                <a:tab pos="374650" algn="l"/>
              </a:tabLst>
            </a:pPr>
            <a:r>
              <a:rPr dirty="0" sz="1400" spc="-5">
                <a:latin typeface="Arial MT"/>
                <a:cs typeface="Arial MT"/>
              </a:rPr>
              <a:t>Consider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+input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10v</a:t>
            </a:r>
            <a:endParaRPr sz="1400">
              <a:latin typeface="Arial MT"/>
              <a:cs typeface="Arial MT"/>
            </a:endParaRPr>
          </a:p>
          <a:p>
            <a:pPr marL="37401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373380" algn="l"/>
                <a:tab pos="374650" algn="l"/>
              </a:tabLst>
            </a:pPr>
            <a:r>
              <a:rPr dirty="0" sz="1400">
                <a:latin typeface="Arial MT"/>
                <a:cs typeface="Arial MT"/>
              </a:rPr>
              <a:t>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10kΩ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849" y="1985976"/>
            <a:ext cx="3295650" cy="96837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I</a:t>
            </a:r>
            <a:r>
              <a:rPr dirty="0" baseline="-32407" sz="1800" spc="-7">
                <a:latin typeface="Arial MT"/>
                <a:cs typeface="Arial MT"/>
              </a:rPr>
              <a:t>out</a:t>
            </a:r>
            <a:r>
              <a:rPr dirty="0" baseline="-32407" sz="1800" spc="20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1mA</a:t>
            </a:r>
            <a:endParaRPr sz="1800">
              <a:latin typeface="Arial MT"/>
              <a:cs typeface="Arial MT"/>
            </a:endParaRPr>
          </a:p>
          <a:p>
            <a:pPr marL="404495" marR="43180" indent="-367030">
              <a:lnSpc>
                <a:spcPct val="114599"/>
              </a:lnSpc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Suppose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load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resistance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equal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1kΩ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849" y="2945898"/>
            <a:ext cx="3691254" cy="88519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861694" indent="-336550">
              <a:lnSpc>
                <a:spcPct val="100000"/>
              </a:lnSpc>
              <a:spcBef>
                <a:spcPts val="295"/>
              </a:spcBef>
              <a:buClr>
                <a:srgbClr val="595959"/>
              </a:buClr>
              <a:buChar char="○"/>
              <a:tabLst>
                <a:tab pos="861694" algn="l"/>
                <a:tab pos="862330" algn="l"/>
              </a:tabLst>
            </a:pP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X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drop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over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</a:t>
            </a:r>
            <a:r>
              <a:rPr dirty="0" baseline="-33950" sz="1350">
                <a:latin typeface="Arial MT"/>
                <a:cs typeface="Arial MT"/>
              </a:rPr>
              <a:t>L</a:t>
            </a:r>
            <a:r>
              <a:rPr dirty="0" sz="1400">
                <a:latin typeface="Arial MT"/>
                <a:cs typeface="Arial MT"/>
              </a:rPr>
              <a:t>)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1v</a:t>
            </a:r>
            <a:endParaRPr sz="1400">
              <a:latin typeface="Arial MT"/>
              <a:cs typeface="Arial MT"/>
            </a:endParaRPr>
          </a:p>
          <a:p>
            <a:pPr marL="404495" marR="55880" indent="-367030">
              <a:lnSpc>
                <a:spcPts val="2470"/>
              </a:lnSpc>
              <a:spcBef>
                <a:spcPts val="50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Even with this load </a:t>
            </a:r>
            <a:r>
              <a:rPr dirty="0" sz="1800">
                <a:latin typeface="Arial MT"/>
                <a:cs typeface="Arial MT"/>
              </a:rPr>
              <a:t>resistor,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</a:t>
            </a:r>
            <a:r>
              <a:rPr dirty="0" baseline="-32407" sz="1800" spc="-7">
                <a:latin typeface="Arial MT"/>
                <a:cs typeface="Arial MT"/>
              </a:rPr>
              <a:t>out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remains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1mA.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807" y="1152475"/>
            <a:ext cx="4288499" cy="3416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43349" y="2594810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1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05624" y="2606342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2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5325" y="1077477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502950" y="1144406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3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40222" y="1065952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587848" y="1132881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4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/>
              <a:t>6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1988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Basic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Howland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Pump: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Analysis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52129" y="4766036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7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807" y="1152475"/>
            <a:ext cx="4288499" cy="3416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43349" y="2594810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1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5624" y="2606342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2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5325" y="1077477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502950" y="1144406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3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40222" y="1065952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587848" y="1132881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4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249" y="1216355"/>
            <a:ext cx="1532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Example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2: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7793" y="1498423"/>
            <a:ext cx="3055620" cy="106489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374015" indent="-336550">
              <a:lnSpc>
                <a:spcPct val="100000"/>
              </a:lnSpc>
              <a:spcBef>
                <a:spcPts val="370"/>
              </a:spcBef>
              <a:buClr>
                <a:srgbClr val="595959"/>
              </a:buClr>
              <a:buChar char="○"/>
              <a:tabLst>
                <a:tab pos="373380" algn="l"/>
                <a:tab pos="374650" algn="l"/>
              </a:tabLst>
            </a:pPr>
            <a:r>
              <a:rPr dirty="0" sz="1400" spc="-5">
                <a:latin typeface="Arial MT"/>
                <a:cs typeface="Arial MT"/>
              </a:rPr>
              <a:t>no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load: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L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X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GND</a:t>
            </a:r>
            <a:endParaRPr sz="1400">
              <a:latin typeface="Arial MT"/>
              <a:cs typeface="Arial MT"/>
            </a:endParaRPr>
          </a:p>
          <a:p>
            <a:pPr marL="37401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373380" algn="l"/>
                <a:tab pos="374650" algn="l"/>
              </a:tabLst>
            </a:pPr>
            <a:r>
              <a:rPr dirty="0" sz="1400" spc="-5">
                <a:latin typeface="Arial MT"/>
                <a:cs typeface="Arial MT"/>
              </a:rPr>
              <a:t>No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passes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through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3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4</a:t>
            </a:r>
            <a:endParaRPr baseline="-33950" sz="1350">
              <a:latin typeface="Arial MT"/>
              <a:cs typeface="Arial MT"/>
            </a:endParaRPr>
          </a:p>
          <a:p>
            <a:pPr marL="37401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373380" algn="l"/>
                <a:tab pos="374650" algn="l"/>
              </a:tabLst>
            </a:pP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out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hence,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R2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  <a:p>
            <a:pPr marL="374015" indent="-336550">
              <a:lnSpc>
                <a:spcPct val="100000"/>
              </a:lnSpc>
              <a:spcBef>
                <a:spcPts val="650"/>
              </a:spcBef>
              <a:buClr>
                <a:srgbClr val="595959"/>
              </a:buClr>
              <a:buChar char="○"/>
              <a:tabLst>
                <a:tab pos="373380" algn="l"/>
                <a:tab pos="374650" algn="l"/>
              </a:tabLst>
            </a:pP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baseline="-33950" sz="1350" spc="7">
                <a:latin typeface="Arial MT"/>
                <a:cs typeface="Arial MT"/>
              </a:rPr>
              <a:t>out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R1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+input</a:t>
            </a:r>
            <a:r>
              <a:rPr dirty="0" baseline="-33950" sz="1350" spc="202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1mA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2549" y="2781558"/>
            <a:ext cx="3542029" cy="140144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Example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3:</a:t>
            </a:r>
            <a:endParaRPr sz="18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L</a:t>
            </a:r>
            <a:r>
              <a:rPr dirty="0" baseline="-33950" sz="1350" spc="15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5kΩ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baseline="-30864" sz="1350" spc="7">
                <a:latin typeface="Arial MT"/>
                <a:cs typeface="Arial MT"/>
              </a:rPr>
              <a:t>out</a:t>
            </a:r>
            <a:r>
              <a:rPr dirty="0" baseline="-30864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1mA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(controlled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0864" sz="1350" spc="7">
                <a:latin typeface="Arial MT"/>
                <a:cs typeface="Arial MT"/>
              </a:rPr>
              <a:t>in</a:t>
            </a:r>
            <a:r>
              <a:rPr dirty="0" baseline="-30864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&amp;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</a:t>
            </a:r>
            <a:r>
              <a:rPr dirty="0" baseline="-30864" sz="1350">
                <a:latin typeface="Arial MT"/>
                <a:cs typeface="Arial MT"/>
              </a:rPr>
              <a:t>1</a:t>
            </a:r>
            <a:r>
              <a:rPr dirty="0" sz="140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X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5v,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out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10v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baseline="-33950" sz="1350" spc="7">
                <a:latin typeface="Arial MT"/>
                <a:cs typeface="Arial MT"/>
              </a:rPr>
              <a:t>out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R1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R2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0mA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1mA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5249" y="4414851"/>
            <a:ext cx="399669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Test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other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(2k,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6k,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…).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980000"/>
                </a:solidFill>
                <a:latin typeface="Arial MT"/>
                <a:cs typeface="Arial MT"/>
              </a:rPr>
              <a:t>What</a:t>
            </a:r>
            <a:r>
              <a:rPr dirty="0" sz="1800" spc="-10">
                <a:solidFill>
                  <a:srgbClr val="98000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980000"/>
                </a:solidFill>
                <a:latin typeface="Arial MT"/>
                <a:cs typeface="Arial MT"/>
              </a:rPr>
              <a:t>do</a:t>
            </a:r>
            <a:r>
              <a:rPr dirty="0" sz="1800" spc="-10">
                <a:solidFill>
                  <a:srgbClr val="98000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80000"/>
                </a:solidFill>
                <a:latin typeface="Arial MT"/>
                <a:cs typeface="Arial MT"/>
              </a:rPr>
              <a:t>you</a:t>
            </a:r>
            <a:r>
              <a:rPr dirty="0" sz="1800" spc="-5">
                <a:solidFill>
                  <a:srgbClr val="980000"/>
                </a:solidFill>
                <a:latin typeface="Arial MT"/>
                <a:cs typeface="Arial MT"/>
              </a:rPr>
              <a:t> notice?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1988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Basic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Howland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Pump: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Analysis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52129" y="4766036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8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807" y="1152475"/>
            <a:ext cx="4288499" cy="3416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43349" y="2594810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1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5624" y="2606342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2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5325" y="1077477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502950" y="1144406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3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40222" y="1065952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587848" y="1132881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4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249" y="1176350"/>
            <a:ext cx="3183890" cy="65405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endParaRPr sz="1800">
              <a:latin typeface="Arial MT"/>
              <a:cs typeface="Arial MT"/>
            </a:endParaRPr>
          </a:p>
          <a:p>
            <a:pPr marL="379095">
              <a:lnSpc>
                <a:spcPct val="100000"/>
              </a:lnSpc>
              <a:spcBef>
                <a:spcPts val="315"/>
              </a:spcBef>
            </a:pPr>
            <a:r>
              <a:rPr dirty="0" sz="1800" spc="-5" b="1">
                <a:latin typeface="Arial"/>
                <a:cs typeface="Arial"/>
              </a:rPr>
              <a:t>not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fixed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3193" y="1847038"/>
            <a:ext cx="27108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negative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&amp;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positive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feedbacks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9849" y="2052651"/>
            <a:ext cx="3335654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4495" marR="431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load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baseline="-32407" sz="1800">
                <a:latin typeface="Arial MT"/>
                <a:cs typeface="Arial MT"/>
              </a:rPr>
              <a:t>out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remains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constant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(related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+in</a:t>
            </a:r>
            <a:r>
              <a:rPr dirty="0" sz="180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3193" y="2671141"/>
            <a:ext cx="3312160" cy="920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marR="398145" indent="-336550">
              <a:lnSpc>
                <a:spcPct val="147300"/>
              </a:lnSpc>
              <a:spcBef>
                <a:spcPts val="10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what </a:t>
            </a:r>
            <a:r>
              <a:rPr dirty="0" sz="1400">
                <a:latin typeface="Arial MT"/>
                <a:cs typeface="Arial MT"/>
              </a:rPr>
              <a:t>varies </a:t>
            </a:r>
            <a:r>
              <a:rPr dirty="0" sz="1400" spc="-5">
                <a:latin typeface="Arial MT"/>
                <a:cs typeface="Arial MT"/>
              </a:rPr>
              <a:t>to accommodate the </a:t>
            </a:r>
            <a:r>
              <a:rPr dirty="0" sz="1400" spc="-3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changes</a:t>
            </a:r>
            <a:endParaRPr sz="1400">
              <a:latin typeface="Arial MT"/>
              <a:cs typeface="Arial MT"/>
            </a:endParaRPr>
          </a:p>
          <a:p>
            <a:pPr marL="348615">
              <a:lnSpc>
                <a:spcPct val="100000"/>
              </a:lnSpc>
              <a:spcBef>
                <a:spcPts val="409"/>
              </a:spcBef>
            </a:pP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load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 b="1">
                <a:latin typeface="Arial"/>
                <a:cs typeface="Arial"/>
              </a:rPr>
              <a:t>op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amp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output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voltage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5249" y="3557601"/>
            <a:ext cx="377888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independent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of </a:t>
            </a:r>
            <a:r>
              <a:rPr dirty="0" sz="1800" spc="-48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load</a:t>
            </a:r>
            <a:r>
              <a:rPr dirty="0" sz="1800" spc="-5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1988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Basic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Howland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Pump: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Analysis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849" y="1176350"/>
            <a:ext cx="393446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4495" marR="431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constant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source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 (I</a:t>
            </a:r>
            <a:r>
              <a:rPr dirty="0" baseline="-32407" sz="1800" spc="-7">
                <a:latin typeface="Arial MT"/>
                <a:cs typeface="Arial MT"/>
              </a:rPr>
              <a:t>out</a:t>
            </a:r>
            <a:r>
              <a:rPr dirty="0" sz="1800" spc="-5">
                <a:latin typeface="Arial MT"/>
                <a:cs typeface="Arial MT"/>
              </a:rPr>
              <a:t>) is guaranteed as long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does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saturate.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93" y="2109166"/>
            <a:ext cx="3214370" cy="920115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894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Vout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load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should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not</a:t>
            </a:r>
            <a:endParaRPr sz="1400">
              <a:latin typeface="Arial MT"/>
              <a:cs typeface="Arial MT"/>
            </a:endParaRPr>
          </a:p>
          <a:p>
            <a:pPr marL="348615" marR="73025">
              <a:lnSpc>
                <a:spcPct val="124500"/>
              </a:lnSpc>
              <a:spcBef>
                <a:spcPts val="380"/>
              </a:spcBef>
            </a:pPr>
            <a:r>
              <a:rPr dirty="0" sz="1400" spc="-5">
                <a:latin typeface="Arial MT"/>
                <a:cs typeface="Arial MT"/>
              </a:rPr>
              <a:t>exceed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power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supply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 amp.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2549" y="2981583"/>
            <a:ext cx="3294379" cy="135255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Consider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10kΩ,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0864" sz="1350" spc="15">
                <a:latin typeface="Arial MT"/>
                <a:cs typeface="Arial MT"/>
              </a:rPr>
              <a:t>+in</a:t>
            </a:r>
            <a:r>
              <a:rPr dirty="0" baseline="-30864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10v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L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10kΩ,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supply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±15v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baseline="-33950" sz="1350" spc="7">
                <a:latin typeface="Arial MT"/>
                <a:cs typeface="Arial MT"/>
              </a:rPr>
              <a:t>out</a:t>
            </a:r>
            <a:r>
              <a:rPr dirty="0" baseline="-33950" sz="1350" spc="15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1mA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X</a:t>
            </a:r>
            <a:r>
              <a:rPr dirty="0" baseline="-33950" sz="1350" spc="15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10v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1498" y="4508322"/>
            <a:ext cx="343598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945" marR="5080" indent="-182880">
              <a:lnSpc>
                <a:spcPct val="1161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980000"/>
                </a:solidFill>
                <a:latin typeface="Arial"/>
                <a:cs typeface="Arial"/>
              </a:rPr>
              <a:t>Not possible. This is well above most op </a:t>
            </a:r>
            <a:r>
              <a:rPr dirty="0" sz="1400" spc="-375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980000"/>
                </a:solidFill>
                <a:latin typeface="Arial"/>
                <a:cs typeface="Arial"/>
              </a:rPr>
              <a:t>amp</a:t>
            </a:r>
            <a:r>
              <a:rPr dirty="0" sz="1400" spc="-15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980000"/>
                </a:solidFill>
                <a:latin typeface="Arial"/>
                <a:cs typeface="Arial"/>
              </a:rPr>
              <a:t>positive</a:t>
            </a:r>
            <a:r>
              <a:rPr dirty="0" sz="1400" spc="-15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980000"/>
                </a:solidFill>
                <a:latin typeface="Arial"/>
                <a:cs typeface="Arial"/>
              </a:rPr>
              <a:t>power</a:t>
            </a:r>
            <a:r>
              <a:rPr dirty="0" sz="1400" spc="-15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980000"/>
                </a:solidFill>
                <a:latin typeface="Arial"/>
                <a:cs typeface="Arial"/>
              </a:rPr>
              <a:t>supply</a:t>
            </a:r>
            <a:r>
              <a:rPr dirty="0" sz="1400" spc="-15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980000"/>
                </a:solidFill>
                <a:latin typeface="Arial"/>
                <a:cs typeface="Arial"/>
              </a:rPr>
              <a:t>voltages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52129" y="4766036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9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807" y="1152475"/>
            <a:ext cx="4288499" cy="34164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43349" y="2594810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1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05624" y="2606342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2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55325" y="1077477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502950" y="1144406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3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40222" y="1065952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587848" y="1132881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4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5766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Basic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Howland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Pump: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Limitations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216355"/>
            <a:ext cx="1533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Inefficiency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93" y="1480516"/>
            <a:ext cx="329184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marR="5080" indent="-336550">
              <a:lnSpc>
                <a:spcPct val="147300"/>
              </a:lnSpc>
              <a:spcBef>
                <a:spcPts val="10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Op Amp has to put out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lot of drive if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load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swings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849" y="2406980"/>
            <a:ext cx="3615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capabilities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limited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baseline="-32407" sz="1800">
                <a:latin typeface="Arial MT"/>
                <a:cs typeface="Arial MT"/>
              </a:rPr>
              <a:t>out</a:t>
            </a:r>
            <a:endParaRPr baseline="-32407"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3193" y="2671141"/>
            <a:ext cx="342201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marR="5080" indent="-336550">
              <a:lnSpc>
                <a:spcPct val="147300"/>
              </a:lnSpc>
              <a:spcBef>
                <a:spcPts val="10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node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does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swing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very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close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rail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549" y="3543558"/>
            <a:ext cx="3464560" cy="110490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>
                <a:latin typeface="Arial MT"/>
                <a:cs typeface="Arial MT"/>
              </a:rPr>
              <a:t>R</a:t>
            </a:r>
            <a:r>
              <a:rPr dirty="0" sz="1400" spc="3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1kΩ,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+in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10v,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out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10mA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L</a:t>
            </a:r>
            <a:r>
              <a:rPr dirty="0" baseline="-33950" sz="1350" spc="15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1kΩ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X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10v,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out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20v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807" y="1152475"/>
            <a:ext cx="4288499" cy="34164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43349" y="2594810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1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05624" y="2606342"/>
            <a:ext cx="784225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2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3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55325" y="1077477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502950" y="1144406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3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40222" y="1065952"/>
            <a:ext cx="784225" cy="301625"/>
          </a:xfrm>
          <a:custGeom>
            <a:avLst/>
            <a:gdLst/>
            <a:ahLst/>
            <a:cxnLst/>
            <a:rect l="l" t="t" r="r" b="b"/>
            <a:pathLst>
              <a:path w="784225" h="301625">
                <a:moveTo>
                  <a:pt x="784199" y="301199"/>
                </a:moveTo>
                <a:lnTo>
                  <a:pt x="0" y="301199"/>
                </a:lnTo>
                <a:lnTo>
                  <a:pt x="0" y="0"/>
                </a:lnTo>
                <a:lnTo>
                  <a:pt x="784199" y="0"/>
                </a:lnTo>
                <a:lnTo>
                  <a:pt x="784199" y="30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587848" y="1132881"/>
            <a:ext cx="526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1250" sz="1200" b="1">
                <a:solidFill>
                  <a:srgbClr val="434343"/>
                </a:solidFill>
                <a:latin typeface="Arial"/>
                <a:cs typeface="Arial"/>
              </a:rPr>
              <a:t>4</a:t>
            </a:r>
            <a:r>
              <a:rPr dirty="0" baseline="-31250" sz="1200" spc="104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=</a:t>
            </a:r>
            <a:r>
              <a:rPr dirty="0" sz="1200" spc="-40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2939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Improved</a:t>
            </a:r>
            <a:r>
              <a:rPr dirty="0" u="none" sz="2800" spc="-4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Howland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Pump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149" y="1176350"/>
            <a:ext cx="4502785" cy="3416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7195" marR="46291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Avoids the weaknesses of the basic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Howland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pump.</a:t>
            </a:r>
            <a:endParaRPr sz="1800">
              <a:latin typeface="Arial MT"/>
              <a:cs typeface="Arial MT"/>
            </a:endParaRPr>
          </a:p>
          <a:p>
            <a:pPr marL="417195" marR="535940" indent="-367030">
              <a:lnSpc>
                <a:spcPct val="114599"/>
              </a:lnSpc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Helps the op amp output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 spc="-49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exceed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supply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voltage.</a:t>
            </a:r>
            <a:endParaRPr sz="1800">
              <a:latin typeface="Arial MT"/>
              <a:cs typeface="Arial MT"/>
            </a:endParaRPr>
          </a:p>
          <a:p>
            <a:pPr lvl="1" marL="874394" marR="17780" indent="-336550">
              <a:lnSpc>
                <a:spcPts val="2480"/>
              </a:lnSpc>
              <a:spcBef>
                <a:spcPts val="130"/>
              </a:spcBef>
              <a:buClr>
                <a:srgbClr val="595959"/>
              </a:buClr>
              <a:buChar char="○"/>
              <a:tabLst>
                <a:tab pos="874394" algn="l"/>
                <a:tab pos="875030" algn="l"/>
              </a:tabLst>
            </a:pPr>
            <a:r>
              <a:rPr dirty="0" sz="1400" spc="-5">
                <a:latin typeface="Arial MT"/>
                <a:cs typeface="Arial MT"/>
              </a:rPr>
              <a:t>The op amp is </a:t>
            </a:r>
            <a:r>
              <a:rPr dirty="0" sz="1400">
                <a:latin typeface="Arial MT"/>
                <a:cs typeface="Arial MT"/>
              </a:rPr>
              <a:t>still </a:t>
            </a:r>
            <a:r>
              <a:rPr dirty="0" sz="1400" spc="-5">
                <a:latin typeface="Arial MT"/>
                <a:cs typeface="Arial MT"/>
              </a:rPr>
              <a:t>limited by the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it </a:t>
            </a:r>
            <a:r>
              <a:rPr dirty="0" sz="1400">
                <a:latin typeface="Arial MT"/>
                <a:cs typeface="Arial MT"/>
              </a:rPr>
              <a:t>can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source.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595959"/>
              </a:buClr>
              <a:buFont typeface="Arial MT"/>
              <a:buChar char="○"/>
            </a:pPr>
            <a:endParaRPr sz="15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95959"/>
              </a:buClr>
              <a:buFont typeface="Arial MT"/>
              <a:buChar char="○"/>
            </a:pPr>
            <a:endParaRPr sz="2200">
              <a:latin typeface="Arial MT"/>
              <a:cs typeface="Arial MT"/>
            </a:endParaRPr>
          </a:p>
          <a:p>
            <a:pPr marL="417195" marR="119380" indent="-367030">
              <a:lnSpc>
                <a:spcPct val="114599"/>
              </a:lnSpc>
              <a:spcBef>
                <a:spcPts val="5"/>
              </a:spcBef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Additional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R</a:t>
            </a:r>
            <a:r>
              <a:rPr dirty="0" baseline="-32407" sz="1800" spc="22">
                <a:latin typeface="Arial MT"/>
                <a:cs typeface="Arial MT"/>
              </a:rPr>
              <a:t>2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between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non-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inverting input </a:t>
            </a:r>
            <a:r>
              <a:rPr dirty="0" sz="1800" spc="5">
                <a:latin typeface="Arial MT"/>
                <a:cs typeface="Arial MT"/>
              </a:rPr>
              <a:t>V</a:t>
            </a:r>
            <a:r>
              <a:rPr dirty="0" baseline="-32407" sz="1800" spc="7">
                <a:latin typeface="Arial MT"/>
                <a:cs typeface="Arial MT"/>
              </a:rPr>
              <a:t>+</a:t>
            </a:r>
            <a:r>
              <a:rPr dirty="0" baseline="-32407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op amp and the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node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X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50" y="1409450"/>
            <a:ext cx="3657599" cy="2971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11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2939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Improved</a:t>
            </a:r>
            <a:r>
              <a:rPr dirty="0" u="none" sz="2800" spc="-4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Howland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Pump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49" y="1216355"/>
            <a:ext cx="2203450" cy="9283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Consider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4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5</a:t>
            </a:r>
            <a:endParaRPr baseline="-32407"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●"/>
            </a:pPr>
            <a:endParaRPr sz="2400">
              <a:latin typeface="Arial MT"/>
              <a:cs typeface="Arial MT"/>
            </a:endParaRPr>
          </a:p>
          <a:p>
            <a:pPr marL="391795" indent="-367030">
              <a:lnSpc>
                <a:spcPct val="100000"/>
              </a:lnSpc>
              <a:buChar char="●"/>
              <a:tabLst>
                <a:tab pos="391795" algn="l"/>
                <a:tab pos="392430" algn="l"/>
              </a:tabLst>
            </a:pP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L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0,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X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GND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325" y="3902405"/>
            <a:ext cx="4098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General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form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in</a:t>
            </a:r>
            <a:r>
              <a:rPr dirty="0" sz="1800">
                <a:latin typeface="Arial MT"/>
                <a:cs typeface="Arial MT"/>
              </a:rPr>
              <a:t>/I</a:t>
            </a:r>
            <a:r>
              <a:rPr dirty="0" baseline="-32407" sz="1800">
                <a:latin typeface="Arial MT"/>
                <a:cs typeface="Arial MT"/>
              </a:rPr>
              <a:t>out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transfer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function.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50" y="1409450"/>
            <a:ext cx="3657599" cy="2971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300" y="2228575"/>
            <a:ext cx="2562224" cy="6191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4250" y="2952475"/>
            <a:ext cx="3028949" cy="7238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2939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Improved</a:t>
            </a:r>
            <a:r>
              <a:rPr dirty="0" u="none" sz="2800" spc="-4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Howland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Pump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1525" y="4766036"/>
            <a:ext cx="167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13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50" y="1409450"/>
            <a:ext cx="3657599" cy="29717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2549" y="933708"/>
            <a:ext cx="4086225" cy="277304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Special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case:</a:t>
            </a:r>
            <a:endParaRPr sz="18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1</a:t>
            </a:r>
            <a:r>
              <a:rPr dirty="0" baseline="-33950" sz="1350" spc="172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2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3</a:t>
            </a:r>
            <a:endParaRPr baseline="-33950" sz="135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655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Example:</a:t>
            </a:r>
            <a:endParaRPr sz="1400">
              <a:latin typeface="Arial MT"/>
              <a:cs typeface="Arial MT"/>
            </a:endParaRPr>
          </a:p>
          <a:p>
            <a:pPr marL="848994">
              <a:lnSpc>
                <a:spcPct val="100000"/>
              </a:lnSpc>
              <a:spcBef>
                <a:spcPts val="795"/>
              </a:spcBef>
            </a:pP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1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10kΩ,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2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9.9kΩ,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R</a:t>
            </a:r>
            <a:r>
              <a:rPr dirty="0" baseline="-33950" sz="1350" spc="15">
                <a:latin typeface="Arial MT"/>
                <a:cs typeface="Arial MT"/>
              </a:rPr>
              <a:t>3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100Ω.</a:t>
            </a:r>
            <a:endParaRPr sz="1400">
              <a:latin typeface="Arial MT"/>
              <a:cs typeface="Arial MT"/>
            </a:endParaRPr>
          </a:p>
          <a:p>
            <a:pPr marL="848994">
              <a:lnSpc>
                <a:spcPts val="1555"/>
              </a:lnSpc>
              <a:spcBef>
                <a:spcPts val="935"/>
              </a:spcBef>
            </a:pPr>
            <a:r>
              <a:rPr dirty="0" baseline="19841" sz="2100" spc="7">
                <a:latin typeface="Arial MT"/>
                <a:cs typeface="Arial MT"/>
              </a:rPr>
              <a:t>V</a:t>
            </a:r>
            <a:r>
              <a:rPr dirty="0" sz="900" spc="5">
                <a:latin typeface="Arial MT"/>
                <a:cs typeface="Arial MT"/>
              </a:rPr>
              <a:t>+input</a:t>
            </a:r>
            <a:r>
              <a:rPr dirty="0" sz="900" spc="114">
                <a:latin typeface="Arial MT"/>
                <a:cs typeface="Arial MT"/>
              </a:rPr>
              <a:t> </a:t>
            </a:r>
            <a:r>
              <a:rPr dirty="0" baseline="19841" sz="2100">
                <a:latin typeface="Arial MT"/>
                <a:cs typeface="Arial MT"/>
              </a:rPr>
              <a:t>=</a:t>
            </a:r>
            <a:r>
              <a:rPr dirty="0" baseline="19841" sz="2100" spc="-44">
                <a:latin typeface="Arial MT"/>
                <a:cs typeface="Arial MT"/>
              </a:rPr>
              <a:t> </a:t>
            </a:r>
            <a:r>
              <a:rPr dirty="0" baseline="19841" sz="2100" spc="-7">
                <a:latin typeface="Arial MT"/>
                <a:cs typeface="Arial MT"/>
              </a:rPr>
              <a:t>10v</a:t>
            </a:r>
            <a:endParaRPr baseline="19841" sz="2100">
              <a:latin typeface="Arial MT"/>
              <a:cs typeface="Arial MT"/>
            </a:endParaRPr>
          </a:p>
          <a:p>
            <a:pPr lvl="1" marL="848994" indent="-336550">
              <a:lnSpc>
                <a:spcPts val="1555"/>
              </a:lnSpc>
              <a:buChar char="○"/>
              <a:tabLst>
                <a:tab pos="848994" algn="l"/>
                <a:tab pos="849630" algn="l"/>
              </a:tabLst>
            </a:pP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R2</a:t>
            </a:r>
            <a:r>
              <a:rPr dirty="0" baseline="-33950" sz="1350" spc="1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502.5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µA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+</a:t>
            </a:r>
            <a:r>
              <a:rPr dirty="0" baseline="-33950" sz="1350" spc="12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4.975v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out</a:t>
            </a:r>
            <a:r>
              <a:rPr dirty="0" baseline="-33950" sz="1350" spc="135">
                <a:latin typeface="Arial MT"/>
                <a:cs typeface="Arial MT"/>
              </a:rPr>
              <a:t> </a:t>
            </a:r>
            <a:r>
              <a:rPr dirty="0" sz="1400">
                <a:latin typeface="MS PGothic"/>
                <a:cs typeface="MS PGothic"/>
              </a:rPr>
              <a:t>≅</a:t>
            </a:r>
            <a:r>
              <a:rPr dirty="0" sz="1400" spc="-75">
                <a:latin typeface="MS PGothic"/>
                <a:cs typeface="MS PGothic"/>
              </a:rPr>
              <a:t> </a:t>
            </a:r>
            <a:r>
              <a:rPr dirty="0" sz="1400" spc="-5">
                <a:latin typeface="Arial MT"/>
                <a:cs typeface="Arial MT"/>
              </a:rPr>
              <a:t>9.95v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0864" sz="1350" spc="15">
                <a:latin typeface="Arial MT"/>
                <a:cs typeface="Arial MT"/>
              </a:rPr>
              <a:t>R3</a:t>
            </a:r>
            <a:r>
              <a:rPr dirty="0" baseline="-30864" sz="1350" spc="1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0.0995A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655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baseline="-33950" sz="1350" spc="7">
                <a:latin typeface="Arial MT"/>
                <a:cs typeface="Arial MT"/>
              </a:rPr>
              <a:t>out</a:t>
            </a:r>
            <a:r>
              <a:rPr dirty="0" baseline="-33950" sz="1350" spc="15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100mA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849" y="3938601"/>
            <a:ext cx="6638925" cy="96837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This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achieved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without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saturating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amp.</a:t>
            </a:r>
            <a:endParaRPr sz="1800">
              <a:latin typeface="Arial MT"/>
              <a:cs typeface="Arial MT"/>
            </a:endParaRPr>
          </a:p>
          <a:p>
            <a:pPr marL="404495" marR="43180" indent="-367030">
              <a:lnSpc>
                <a:spcPct val="114599"/>
              </a:lnSpc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choice </a:t>
            </a:r>
            <a:r>
              <a:rPr dirty="0" sz="1800" spc="-5">
                <a:latin typeface="Arial MT"/>
                <a:cs typeface="Arial MT"/>
              </a:rPr>
              <a:t>of </a:t>
            </a:r>
            <a:r>
              <a:rPr dirty="0" sz="1800">
                <a:latin typeface="Arial MT"/>
                <a:cs typeface="Arial MT"/>
              </a:rPr>
              <a:t>resistors makes </a:t>
            </a:r>
            <a:r>
              <a:rPr dirty="0" sz="1800" spc="-5">
                <a:latin typeface="Arial MT"/>
                <a:cs typeface="Arial MT"/>
              </a:rPr>
              <a:t>the output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proportional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numeric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5">
                <a:latin typeface="Arial MT"/>
                <a:cs typeface="Arial MT"/>
              </a:rPr>
              <a:t> 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baseline="-32407" sz="1800">
                <a:latin typeface="Arial MT"/>
                <a:cs typeface="Arial MT"/>
              </a:rPr>
              <a:t>out</a:t>
            </a:r>
            <a:endParaRPr baseline="-32407"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6244" y="825102"/>
            <a:ext cx="7729220" cy="416242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5">
                <a:latin typeface="Calibri"/>
                <a:cs typeface="Calibri"/>
              </a:rPr>
              <a:t>Non-saturated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digital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logic </a:t>
            </a:r>
            <a:r>
              <a:rPr dirty="0" sz="3200" spc="-15">
                <a:latin typeface="Calibri"/>
                <a:cs typeface="Calibri"/>
              </a:rPr>
              <a:t>family</a:t>
            </a:r>
            <a:endParaRPr sz="3200">
              <a:latin typeface="Calibri"/>
              <a:cs typeface="Calibri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5">
                <a:latin typeface="Calibri"/>
                <a:cs typeface="Calibri"/>
              </a:rPr>
              <a:t>Since </a:t>
            </a:r>
            <a:r>
              <a:rPr dirty="0" sz="2800" spc="-15">
                <a:latin typeface="Calibri"/>
                <a:cs typeface="Calibri"/>
              </a:rPr>
              <a:t>transistors </a:t>
            </a:r>
            <a:r>
              <a:rPr dirty="0" sz="2800" spc="-5">
                <a:latin typeface="Calibri"/>
                <a:cs typeface="Calibri"/>
              </a:rPr>
              <a:t>do not </a:t>
            </a:r>
            <a:r>
              <a:rPr dirty="0" sz="2800" spc="-15">
                <a:latin typeface="Calibri"/>
                <a:cs typeface="Calibri"/>
              </a:rPr>
              <a:t>saturate, </a:t>
            </a:r>
            <a:r>
              <a:rPr dirty="0" sz="2800">
                <a:latin typeface="Calibri"/>
                <a:cs typeface="Calibri"/>
              </a:rPr>
              <a:t>it is </a:t>
            </a:r>
            <a:r>
              <a:rPr dirty="0" sz="2800" spc="-5">
                <a:latin typeface="Calibri"/>
                <a:cs typeface="Calibri"/>
              </a:rPr>
              <a:t>possible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achieve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prop.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delay </a:t>
            </a:r>
            <a:r>
              <a:rPr dirty="0" sz="2800">
                <a:latin typeface="Calibri"/>
                <a:cs typeface="Calibri"/>
              </a:rPr>
              <a:t>of 1-2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(fastest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family)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10">
                <a:latin typeface="Calibri"/>
                <a:cs typeface="Calibri"/>
              </a:rPr>
              <a:t>Utilized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systems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that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require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very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high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speed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Microsoft Sans Serif"/>
              <a:buChar char="–"/>
            </a:pPr>
            <a:endParaRPr sz="3900">
              <a:latin typeface="Calibri"/>
              <a:cs typeface="Calibri"/>
            </a:endParaRPr>
          </a:p>
          <a:p>
            <a:pPr marL="356870" marR="92075" indent="-344805">
              <a:lnSpc>
                <a:spcPct val="100000"/>
              </a:lnSpc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30">
                <a:latin typeface="Calibri"/>
                <a:cs typeface="Calibri"/>
              </a:rPr>
              <a:t>Power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dissipation and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noise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immunity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 the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worst!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15">
                <a:latin typeface="Calibri"/>
                <a:cs typeface="Calibri"/>
              </a:rPr>
              <a:t>Power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dissipation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25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35">
                <a:latin typeface="Calibri"/>
                <a:cs typeface="Calibri"/>
              </a:rPr>
              <a:t>mw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5069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5"/>
              <a:t>Emitter</a:t>
            </a:r>
            <a:r>
              <a:rPr dirty="0" spc="-75"/>
              <a:t> </a:t>
            </a:r>
            <a:r>
              <a:rPr dirty="0"/>
              <a:t>Coupled</a:t>
            </a:r>
            <a:r>
              <a:rPr dirty="0" spc="-80"/>
              <a:t> </a:t>
            </a:r>
            <a:r>
              <a:rPr dirty="0"/>
              <a:t>Logic</a:t>
            </a:r>
            <a:r>
              <a:rPr dirty="0" spc="-45"/>
              <a:t> </a:t>
            </a:r>
            <a:r>
              <a:rPr dirty="0" spc="-5"/>
              <a:t>(ECL)	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2939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Improved</a:t>
            </a:r>
            <a:r>
              <a:rPr dirty="0" u="none" sz="2800" spc="-4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Howland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Current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Pump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50" y="1409450"/>
            <a:ext cx="3657599" cy="2971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9849" y="1099606"/>
            <a:ext cx="4225925" cy="2225675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1020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this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special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case:</a:t>
            </a:r>
            <a:endParaRPr sz="1800">
              <a:latin typeface="Arial MT"/>
              <a:cs typeface="Arial MT"/>
            </a:endParaRPr>
          </a:p>
          <a:p>
            <a:pPr lvl="1" marL="861694" indent="-33655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Char char="○"/>
              <a:tabLst>
                <a:tab pos="861694" algn="l"/>
                <a:tab pos="862330" algn="l"/>
              </a:tabLst>
            </a:pP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1</a:t>
            </a:r>
            <a:r>
              <a:rPr dirty="0" baseline="-33950" sz="1350" spc="172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2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3</a:t>
            </a:r>
            <a:endParaRPr baseline="-33950" sz="135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95959"/>
              </a:buClr>
              <a:buFont typeface="Arial MT"/>
              <a:buChar char="○"/>
            </a:pPr>
            <a:endParaRPr sz="1750">
              <a:latin typeface="Arial MT"/>
              <a:cs typeface="Arial MT"/>
            </a:endParaRPr>
          </a:p>
          <a:p>
            <a:pPr marL="404495" marR="30480" indent="-367030">
              <a:lnSpc>
                <a:spcPct val="114599"/>
              </a:lnSpc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between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baseline="-32407" sz="1800">
                <a:latin typeface="Arial MT"/>
                <a:cs typeface="Arial MT"/>
              </a:rPr>
              <a:t>out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+input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provided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follows: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Arial MT"/>
              <a:cs typeface="Arial MT"/>
            </a:endParaRPr>
          </a:p>
          <a:p>
            <a:pPr marL="525780">
              <a:lnSpc>
                <a:spcPct val="100000"/>
              </a:lnSpc>
              <a:spcBef>
                <a:spcPts val="5"/>
              </a:spcBef>
            </a:pPr>
            <a:r>
              <a:rPr dirty="0" sz="1400" spc="-555">
                <a:solidFill>
                  <a:srgbClr val="595959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3193" y="3913963"/>
            <a:ext cx="3242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simplifying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terms,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becomes: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000" y="2800075"/>
            <a:ext cx="3067049" cy="723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9050" y="4225850"/>
            <a:ext cx="1514474" cy="6762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7757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Op</a:t>
            </a:r>
            <a:r>
              <a:rPr dirty="0" u="none" sz="2800" spc="-3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Amp</a:t>
            </a:r>
            <a:r>
              <a:rPr dirty="0" u="none" sz="2800" spc="-3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as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Comparator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1789" y="3762235"/>
            <a:ext cx="2176780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9445" marR="5080" indent="-627380">
              <a:lnSpc>
                <a:spcPct val="1161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Basic non-inverting op amp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comparator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449" y="1191750"/>
            <a:ext cx="2438399" cy="19049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932271" y="1268575"/>
            <a:ext cx="5755005" cy="2145665"/>
            <a:chOff x="2932271" y="1268575"/>
            <a:chExt cx="5755005" cy="21456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2271" y="1268575"/>
              <a:ext cx="2960528" cy="21450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4200" y="1294589"/>
              <a:ext cx="3022599" cy="200075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431970" y="3762235"/>
            <a:ext cx="181927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243840">
              <a:lnSpc>
                <a:spcPct val="1161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Voltage transfer </a:t>
            </a:r>
            <a:r>
              <a:rPr dirty="0" sz="1400">
                <a:latin typeface="Arial MT"/>
                <a:cs typeface="Arial MT"/>
              </a:rPr>
              <a:t> characteristics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ref</a:t>
            </a:r>
            <a:r>
              <a:rPr dirty="0" baseline="-33950" sz="1350" spc="15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68969" y="3762235"/>
            <a:ext cx="181292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240665">
              <a:lnSpc>
                <a:spcPct val="1161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Voltage transfer </a:t>
            </a:r>
            <a:r>
              <a:rPr dirty="0" sz="1400">
                <a:latin typeface="Arial MT"/>
                <a:cs typeface="Arial MT"/>
              </a:rPr>
              <a:t> characteristics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ref</a:t>
            </a:r>
            <a:r>
              <a:rPr dirty="0" baseline="-33950" sz="1350" spc="15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≠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1306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Op</a:t>
            </a:r>
            <a:r>
              <a:rPr dirty="0" u="none" sz="2800" spc="-3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Amps</a:t>
            </a:r>
            <a:r>
              <a:rPr dirty="0" u="none" sz="2800" spc="-3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as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Comparators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2738006"/>
            <a:ext cx="7907020" cy="1234440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2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Common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features:</a:t>
            </a:r>
            <a:endParaRPr sz="1800">
              <a:latin typeface="Arial MT"/>
              <a:cs typeface="Arial MT"/>
            </a:endParaRPr>
          </a:p>
          <a:p>
            <a:pPr lvl="1" marL="836294" marR="5080" indent="-336550">
              <a:lnSpc>
                <a:spcPct val="124500"/>
              </a:lnSpc>
              <a:spcBef>
                <a:spcPts val="30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Both </a:t>
            </a:r>
            <a:r>
              <a:rPr dirty="0" sz="1400">
                <a:latin typeface="Arial MT"/>
                <a:cs typeface="Arial MT"/>
              </a:rPr>
              <a:t>comparators &amp; </a:t>
            </a:r>
            <a:r>
              <a:rPr dirty="0" sz="1400" spc="-5">
                <a:latin typeface="Arial MT"/>
                <a:cs typeface="Arial MT"/>
              </a:rPr>
              <a:t>op amps have two input terminals </a:t>
            </a:r>
            <a:r>
              <a:rPr dirty="0" sz="1400">
                <a:latin typeface="Arial MT"/>
                <a:cs typeface="Arial MT"/>
              </a:rPr>
              <a:t>(inverting </a:t>
            </a:r>
            <a:r>
              <a:rPr dirty="0" sz="1400" spc="-5">
                <a:latin typeface="Arial MT"/>
                <a:cs typeface="Arial MT"/>
              </a:rPr>
              <a:t>and noninverting) and an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 </a:t>
            </a:r>
            <a:r>
              <a:rPr dirty="0" sz="1400">
                <a:latin typeface="Arial MT"/>
                <a:cs typeface="Arial MT"/>
              </a:rPr>
              <a:t>swings</a:t>
            </a:r>
            <a:r>
              <a:rPr dirty="0" sz="1400" spc="-5">
                <a:latin typeface="Arial MT"/>
                <a:cs typeface="Arial MT"/>
              </a:rPr>
              <a:t> from </a:t>
            </a:r>
            <a:r>
              <a:rPr dirty="0" sz="1400">
                <a:latin typeface="Arial MT"/>
                <a:cs typeface="Arial MT"/>
              </a:rPr>
              <a:t>rail</a:t>
            </a:r>
            <a:r>
              <a:rPr dirty="0" sz="1400" spc="-5">
                <a:latin typeface="Arial MT"/>
                <a:cs typeface="Arial MT"/>
              </a:rPr>
              <a:t> 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rail.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Both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have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low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offset,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high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gain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high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common-mode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rejection.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150" y="1389356"/>
            <a:ext cx="3302635" cy="909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Comparator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ts val="1650"/>
              </a:lnSpc>
              <a:spcBef>
                <a:spcPts val="1550"/>
              </a:spcBef>
            </a:pPr>
            <a:r>
              <a:rPr dirty="0" sz="1400" spc="-5">
                <a:latin typeface="Arial MT"/>
                <a:cs typeface="Arial MT"/>
              </a:rPr>
              <a:t>Gives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logic output indicating the </a:t>
            </a:r>
            <a:r>
              <a:rPr dirty="0" sz="1400">
                <a:latin typeface="Arial MT"/>
                <a:cs typeface="Arial MT"/>
              </a:rPr>
              <a:t>relative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potentials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its two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9724" y="1389356"/>
            <a:ext cx="4326890" cy="1119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ts val="1650"/>
              </a:lnSpc>
              <a:spcBef>
                <a:spcPts val="1550"/>
              </a:spcBef>
            </a:pPr>
            <a:r>
              <a:rPr dirty="0" sz="1400" spc="-5">
                <a:latin typeface="Arial MT"/>
                <a:cs typeface="Arial MT"/>
              </a:rPr>
              <a:t>Amplifies the differential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between its two inputs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it is designed always to be used in </a:t>
            </a:r>
            <a:r>
              <a:rPr dirty="0" sz="1400">
                <a:latin typeface="Arial MT"/>
                <a:cs typeface="Arial MT"/>
              </a:rPr>
              <a:t>closed-loop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applications.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75249" y="1324831"/>
            <a:ext cx="5915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recommended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comparators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3315555"/>
            <a:ext cx="8094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Despite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differences,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 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still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tempting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use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amps 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comparators.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1306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Op</a:t>
            </a:r>
            <a:r>
              <a:rPr dirty="0" u="none" sz="2800" spc="-3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Amps</a:t>
            </a:r>
            <a:r>
              <a:rPr dirty="0" u="none" sz="2800" spc="-3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as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Comparators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7399" y="1720538"/>
            <a:ext cx="3160395" cy="12865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22275" marR="5080" indent="-409575">
              <a:lnSpc>
                <a:spcPts val="1650"/>
              </a:lnSpc>
              <a:spcBef>
                <a:spcPts val="180"/>
              </a:spcBef>
              <a:tabLst>
                <a:tab pos="421640" algn="l"/>
              </a:tabLst>
            </a:pPr>
            <a:r>
              <a:rPr dirty="0" sz="1400">
                <a:latin typeface="MS PGothic"/>
                <a:cs typeface="MS PGothic"/>
              </a:rPr>
              <a:t>❏	</a:t>
            </a:r>
            <a:r>
              <a:rPr dirty="0" sz="1400" spc="-5">
                <a:latin typeface="Arial MT"/>
                <a:cs typeface="Arial MT"/>
              </a:rPr>
              <a:t>Comparators are designed to work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open-loop</a:t>
            </a:r>
            <a:endParaRPr sz="1400">
              <a:latin typeface="Arial MT"/>
              <a:cs typeface="Arial MT"/>
            </a:endParaRPr>
          </a:p>
          <a:p>
            <a:pPr marL="422275" marR="272415" indent="-409575">
              <a:lnSpc>
                <a:spcPts val="1650"/>
              </a:lnSpc>
              <a:tabLst>
                <a:tab pos="421640" algn="l"/>
              </a:tabLst>
            </a:pPr>
            <a:r>
              <a:rPr dirty="0" sz="1400">
                <a:latin typeface="MS PGothic"/>
                <a:cs typeface="MS PGothic"/>
              </a:rPr>
              <a:t>❏	</a:t>
            </a:r>
            <a:r>
              <a:rPr dirty="0" sz="1400" spc="-5">
                <a:latin typeface="Arial MT"/>
                <a:cs typeface="Arial MT"/>
              </a:rPr>
              <a:t>they are designed to drive logic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circuits</a:t>
            </a:r>
            <a:endParaRPr sz="1400">
              <a:latin typeface="Arial MT"/>
              <a:cs typeface="Arial MT"/>
            </a:endParaRPr>
          </a:p>
          <a:p>
            <a:pPr marL="422275" marR="114300" indent="-409575">
              <a:lnSpc>
                <a:spcPts val="1650"/>
              </a:lnSpc>
              <a:tabLst>
                <a:tab pos="421640" algn="l"/>
              </a:tabLst>
            </a:pPr>
            <a:r>
              <a:rPr dirty="0" sz="1400">
                <a:latin typeface="MS PGothic"/>
                <a:cs typeface="MS PGothic"/>
              </a:rPr>
              <a:t>❏	</a:t>
            </a:r>
            <a:r>
              <a:rPr dirty="0" sz="1400" spc="-5">
                <a:latin typeface="Arial MT"/>
                <a:cs typeface="Arial MT"/>
              </a:rPr>
              <a:t>they are designed to work at high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even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when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over-driven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9775" y="1720538"/>
            <a:ext cx="3110230" cy="12865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22275" marR="74295" indent="-409575">
              <a:lnSpc>
                <a:spcPts val="1650"/>
              </a:lnSpc>
              <a:spcBef>
                <a:spcPts val="180"/>
              </a:spcBef>
              <a:tabLst>
                <a:tab pos="421640" algn="l"/>
              </a:tabLst>
            </a:pPr>
            <a:r>
              <a:rPr dirty="0" sz="1400">
                <a:latin typeface="MS PGothic"/>
                <a:cs typeface="MS PGothic"/>
              </a:rPr>
              <a:t>❏	</a:t>
            </a:r>
            <a:r>
              <a:rPr dirty="0" sz="1400" spc="-5">
                <a:latin typeface="Arial MT"/>
                <a:cs typeface="Arial MT"/>
              </a:rPr>
              <a:t>Op amps are designed to work in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closed-loop</a:t>
            </a:r>
            <a:endParaRPr sz="1400">
              <a:latin typeface="Arial MT"/>
              <a:cs typeface="Arial MT"/>
            </a:endParaRPr>
          </a:p>
          <a:p>
            <a:pPr marL="422275" marR="74295" indent="-409575">
              <a:lnSpc>
                <a:spcPts val="1650"/>
              </a:lnSpc>
              <a:tabLst>
                <a:tab pos="421640" algn="l"/>
              </a:tabLst>
            </a:pPr>
            <a:r>
              <a:rPr dirty="0" sz="1400">
                <a:latin typeface="MS PGothic"/>
                <a:cs typeface="MS PGothic"/>
              </a:rPr>
              <a:t>❏	</a:t>
            </a:r>
            <a:r>
              <a:rPr dirty="0" sz="1400" spc="-5">
                <a:latin typeface="Arial MT"/>
                <a:cs typeface="Arial MT"/>
              </a:rPr>
              <a:t>they are designed to drive </a:t>
            </a:r>
            <a:r>
              <a:rPr dirty="0" sz="1400">
                <a:latin typeface="Arial MT"/>
                <a:cs typeface="Arial MT"/>
              </a:rPr>
              <a:t>simple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resistive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reactive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loads</a:t>
            </a:r>
            <a:endParaRPr sz="1400">
              <a:latin typeface="Arial MT"/>
              <a:cs typeface="Arial MT"/>
            </a:endParaRPr>
          </a:p>
          <a:p>
            <a:pPr marL="422275" marR="5080" indent="-409575">
              <a:lnSpc>
                <a:spcPts val="1650"/>
              </a:lnSpc>
              <a:tabLst>
                <a:tab pos="421640" algn="l"/>
              </a:tabLst>
            </a:pPr>
            <a:r>
              <a:rPr dirty="0" sz="1400">
                <a:latin typeface="MS PGothic"/>
                <a:cs typeface="MS PGothic"/>
              </a:rPr>
              <a:t>❏	</a:t>
            </a:r>
            <a:r>
              <a:rPr dirty="0" sz="1400" spc="-5">
                <a:latin typeface="Arial MT"/>
                <a:cs typeface="Arial MT"/>
              </a:rPr>
              <a:t>They are </a:t>
            </a:r>
            <a:r>
              <a:rPr dirty="0" sz="1400">
                <a:latin typeface="Arial MT"/>
                <a:cs typeface="Arial MT"/>
              </a:rPr>
              <a:t>slower </a:t>
            </a:r>
            <a:r>
              <a:rPr dirty="0" sz="1400" spc="-5">
                <a:latin typeface="Arial MT"/>
                <a:cs typeface="Arial MT"/>
              </a:rPr>
              <a:t>when over-driven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due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saturation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1306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Op</a:t>
            </a:r>
            <a:r>
              <a:rPr dirty="0" u="none" sz="2800" spc="-3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Amps</a:t>
            </a:r>
            <a:r>
              <a:rPr dirty="0" u="none" sz="2800" spc="-3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as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Comparators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849" y="1138756"/>
            <a:ext cx="8265159" cy="3112135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1020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Advantages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using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comparators:</a:t>
            </a:r>
            <a:endParaRPr sz="1800">
              <a:latin typeface="Arial MT"/>
              <a:cs typeface="Arial MT"/>
            </a:endParaRPr>
          </a:p>
          <a:p>
            <a:pPr lvl="1" marL="861694" indent="-33655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Font typeface="Arial MT"/>
              <a:buChar char="○"/>
              <a:tabLst>
                <a:tab pos="861694" algn="l"/>
                <a:tab pos="862330" algn="l"/>
              </a:tabLst>
            </a:pPr>
            <a:r>
              <a:rPr dirty="0" sz="1400" spc="-5" b="1">
                <a:latin typeface="Arial"/>
                <a:cs typeface="Arial"/>
              </a:rPr>
              <a:t>Convenience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and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economy</a:t>
            </a:r>
            <a:r>
              <a:rPr dirty="0" sz="1400" spc="-5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861694">
              <a:lnSpc>
                <a:spcPct val="100000"/>
              </a:lnSpc>
              <a:spcBef>
                <a:spcPts val="795"/>
              </a:spcBef>
            </a:pPr>
            <a:r>
              <a:rPr dirty="0" sz="1400" spc="-5">
                <a:latin typeface="Arial MT"/>
                <a:cs typeface="Arial MT"/>
              </a:rPr>
              <a:t>They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 </a:t>
            </a:r>
            <a:r>
              <a:rPr dirty="0" sz="1400">
                <a:latin typeface="Arial MT"/>
                <a:cs typeface="Arial MT"/>
              </a:rPr>
              <a:t>cheaper</a:t>
            </a:r>
            <a:r>
              <a:rPr dirty="0" sz="1400" spc="-5">
                <a:latin typeface="Arial MT"/>
                <a:cs typeface="Arial MT"/>
              </a:rPr>
              <a:t> 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they </a:t>
            </a:r>
            <a:r>
              <a:rPr dirty="0" sz="1400">
                <a:latin typeface="Arial MT"/>
                <a:cs typeface="Arial MT"/>
              </a:rPr>
              <a:t>come</a:t>
            </a:r>
            <a:r>
              <a:rPr dirty="0" sz="1400" spc="-5">
                <a:latin typeface="Arial MT"/>
                <a:cs typeface="Arial MT"/>
              </a:rPr>
              <a:t> usually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 packages </a:t>
            </a:r>
            <a:r>
              <a:rPr dirty="0" sz="1400">
                <a:latin typeface="Arial MT"/>
                <a:cs typeface="Arial MT"/>
              </a:rPr>
              <a:t>containing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two or four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 amps. So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 is</a:t>
            </a:r>
            <a:endParaRPr sz="1400">
              <a:latin typeface="Arial MT"/>
              <a:cs typeface="Arial MT"/>
            </a:endParaRPr>
          </a:p>
          <a:p>
            <a:pPr marL="861694" marR="176530">
              <a:lnSpc>
                <a:spcPct val="124500"/>
              </a:lnSpc>
              <a:spcBef>
                <a:spcPts val="380"/>
              </a:spcBef>
            </a:pPr>
            <a:r>
              <a:rPr dirty="0" sz="1400" spc="-5">
                <a:latin typeface="Arial MT"/>
                <a:cs typeface="Arial MT"/>
              </a:rPr>
              <a:t>better to use the </a:t>
            </a:r>
            <a:r>
              <a:rPr dirty="0" sz="1400">
                <a:latin typeface="Arial MT"/>
                <a:cs typeface="Arial MT"/>
              </a:rPr>
              <a:t>“spare” </a:t>
            </a:r>
            <a:r>
              <a:rPr dirty="0" sz="1400" spc="-5">
                <a:latin typeface="Arial MT"/>
                <a:cs typeface="Arial MT"/>
              </a:rPr>
              <a:t>op amp of the package as </a:t>
            </a:r>
            <a:r>
              <a:rPr dirty="0" sz="1400">
                <a:latin typeface="Arial MT"/>
                <a:cs typeface="Arial MT"/>
              </a:rPr>
              <a:t>comparator </a:t>
            </a:r>
            <a:r>
              <a:rPr dirty="0" sz="1400" spc="-5">
                <a:latin typeface="Arial MT"/>
                <a:cs typeface="Arial MT"/>
              </a:rPr>
              <a:t>instead of buying </a:t>
            </a:r>
            <a:r>
              <a:rPr dirty="0" sz="1400">
                <a:latin typeface="Arial MT"/>
                <a:cs typeface="Arial MT"/>
              </a:rPr>
              <a:t>a separate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comparator.</a:t>
            </a:r>
            <a:endParaRPr sz="1400">
              <a:latin typeface="Arial MT"/>
              <a:cs typeface="Arial MT"/>
            </a:endParaRPr>
          </a:p>
          <a:p>
            <a:pPr lvl="1" marL="8616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Font typeface="Arial MT"/>
              <a:buChar char="○"/>
              <a:tabLst>
                <a:tab pos="861694" algn="l"/>
                <a:tab pos="862330" algn="l"/>
              </a:tabLst>
            </a:pPr>
            <a:r>
              <a:rPr dirty="0" sz="1400" spc="-5" b="1">
                <a:latin typeface="Arial"/>
                <a:cs typeface="Arial"/>
              </a:rPr>
              <a:t>Low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Bias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Current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10" b="1">
                <a:latin typeface="Arial"/>
                <a:cs typeface="Arial"/>
              </a:rPr>
              <a:t>I</a:t>
            </a:r>
            <a:r>
              <a:rPr dirty="0" baseline="-33950" sz="1350" spc="15" b="1">
                <a:latin typeface="Arial"/>
                <a:cs typeface="Arial"/>
              </a:rPr>
              <a:t>B</a:t>
            </a:r>
            <a:r>
              <a:rPr dirty="0" baseline="-33950" sz="1350" spc="19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and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Low Offset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Voltage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15" b="1">
                <a:latin typeface="Arial"/>
                <a:cs typeface="Arial"/>
              </a:rPr>
              <a:t>V</a:t>
            </a:r>
            <a:r>
              <a:rPr dirty="0" baseline="-33950" sz="1350" spc="22" b="1">
                <a:latin typeface="Arial"/>
                <a:cs typeface="Arial"/>
              </a:rPr>
              <a:t>OS</a:t>
            </a:r>
            <a:r>
              <a:rPr dirty="0" sz="1400" spc="15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861694">
              <a:lnSpc>
                <a:spcPct val="100000"/>
              </a:lnSpc>
              <a:spcBef>
                <a:spcPts val="795"/>
              </a:spcBef>
            </a:pPr>
            <a:r>
              <a:rPr dirty="0" sz="1400" spc="-5">
                <a:latin typeface="Arial MT"/>
                <a:cs typeface="Arial MT"/>
              </a:rPr>
              <a:t>Comparators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designed 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clean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fast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switching.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As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result,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they have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worse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dc</a:t>
            </a:r>
            <a:endParaRPr sz="1400">
              <a:latin typeface="Arial MT"/>
              <a:cs typeface="Arial MT"/>
            </a:endParaRPr>
          </a:p>
          <a:p>
            <a:pPr marL="861694" marR="690880">
              <a:lnSpc>
                <a:spcPct val="124500"/>
              </a:lnSpc>
              <a:spcBef>
                <a:spcPts val="385"/>
              </a:spcBef>
            </a:pPr>
            <a:r>
              <a:rPr dirty="0" sz="1400" spc="-5">
                <a:latin typeface="Arial MT"/>
                <a:cs typeface="Arial MT"/>
              </a:rPr>
              <a:t>parameters than op amps. It is </a:t>
            </a:r>
            <a:r>
              <a:rPr dirty="0" sz="1400">
                <a:latin typeface="Arial MT"/>
                <a:cs typeface="Arial MT"/>
              </a:rPr>
              <a:t>more convenient </a:t>
            </a:r>
            <a:r>
              <a:rPr dirty="0" sz="1400" spc="-5">
                <a:latin typeface="Arial MT"/>
                <a:cs typeface="Arial MT"/>
              </a:rPr>
              <a:t>to use an op amp as </a:t>
            </a:r>
            <a:r>
              <a:rPr dirty="0" sz="1400">
                <a:latin typeface="Arial MT"/>
                <a:cs typeface="Arial MT"/>
              </a:rPr>
              <a:t>a comparator </a:t>
            </a:r>
            <a:r>
              <a:rPr dirty="0" sz="1400" spc="-5">
                <a:latin typeface="Arial MT"/>
                <a:cs typeface="Arial MT"/>
              </a:rPr>
              <a:t>in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applications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requiring</a:t>
            </a:r>
            <a:r>
              <a:rPr dirty="0" sz="1400" spc="-5">
                <a:latin typeface="Arial MT"/>
                <a:cs typeface="Arial MT"/>
              </a:rPr>
              <a:t> low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OS</a:t>
            </a:r>
            <a:r>
              <a:rPr dirty="0" sz="1400" spc="10">
                <a:latin typeface="Arial MT"/>
                <a:cs typeface="Arial MT"/>
              </a:rPr>
              <a:t>,</a:t>
            </a:r>
            <a:r>
              <a:rPr dirty="0" sz="1400" spc="-5">
                <a:latin typeface="Arial MT"/>
                <a:cs typeface="Arial MT"/>
              </a:rPr>
              <a:t> low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B</a:t>
            </a:r>
            <a:r>
              <a:rPr dirty="0" baseline="-33950" sz="1350" spc="202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wide CMR.</a:t>
            </a:r>
            <a:endParaRPr sz="1400">
              <a:latin typeface="Arial MT"/>
              <a:cs typeface="Arial MT"/>
            </a:endParaRPr>
          </a:p>
          <a:p>
            <a:pPr marL="4044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Disadvantage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using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comparators: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93" y="4233147"/>
            <a:ext cx="2880360" cy="76835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7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Slower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speed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levels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structure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>
                <a:latin typeface="Arial MT"/>
                <a:cs typeface="Arial MT"/>
              </a:rPr>
              <a:t>stability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hysteresis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1525" y="4766036"/>
            <a:ext cx="167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18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9281" y="1273831"/>
            <a:ext cx="4021977" cy="25342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3957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Speed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Problem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</a:t>
            </a:r>
            <a:r>
              <a:rPr dirty="0" u="none" sz="2800" spc="-1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Op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Amp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Comparators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249" y="1215626"/>
            <a:ext cx="5984875" cy="36055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229743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comparator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suffers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saturation </a:t>
            </a:r>
            <a:r>
              <a:rPr dirty="0" sz="1800" spc="-5">
                <a:latin typeface="Arial MT"/>
                <a:cs typeface="Arial MT"/>
              </a:rPr>
              <a:t>which </a:t>
            </a:r>
            <a:r>
              <a:rPr dirty="0" sz="1800">
                <a:latin typeface="Arial MT"/>
                <a:cs typeface="Arial MT"/>
              </a:rPr>
              <a:t>makes </a:t>
            </a:r>
            <a:r>
              <a:rPr dirty="0" sz="1800" spc="-5">
                <a:latin typeface="Arial MT"/>
                <a:cs typeface="Arial MT"/>
              </a:rPr>
              <a:t>it </a:t>
            </a:r>
            <a:r>
              <a:rPr dirty="0" sz="1800">
                <a:latin typeface="Arial MT"/>
                <a:cs typeface="Arial MT"/>
              </a:rPr>
              <a:t>slower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than the </a:t>
            </a:r>
            <a:r>
              <a:rPr dirty="0" sz="1800">
                <a:latin typeface="Arial MT"/>
                <a:cs typeface="Arial MT"/>
              </a:rPr>
              <a:t>same </a:t>
            </a:r>
            <a:r>
              <a:rPr dirty="0" sz="1800" spc="-5">
                <a:latin typeface="Arial MT"/>
                <a:cs typeface="Arial MT"/>
              </a:rPr>
              <a:t>op amp used in </a:t>
            </a:r>
            <a:r>
              <a:rPr dirty="0" sz="1800">
                <a:latin typeface="Arial MT"/>
                <a:cs typeface="Arial MT"/>
              </a:rPr>
              <a:t> closed-loop.</a:t>
            </a:r>
            <a:endParaRPr sz="1800">
              <a:latin typeface="Arial MT"/>
              <a:cs typeface="Arial MT"/>
            </a:endParaRPr>
          </a:p>
          <a:p>
            <a:pPr lvl="1" marL="836294" marR="2563495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Comparators are used with large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differential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voltages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Closed-loop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operate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their</a:t>
            </a:r>
            <a:endParaRPr sz="1400">
              <a:latin typeface="Arial MT"/>
              <a:cs typeface="Arial MT"/>
            </a:endParaRPr>
          </a:p>
          <a:p>
            <a:pPr marL="836294" marR="2235835">
              <a:lnSpc>
                <a:spcPct val="124500"/>
              </a:lnSpc>
              <a:spcBef>
                <a:spcPts val="385"/>
              </a:spcBef>
            </a:pP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minimized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negative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feedback.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When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saturates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due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overdriving,</a:t>
            </a:r>
            <a:endParaRPr sz="1400">
              <a:latin typeface="Arial MT"/>
              <a:cs typeface="Arial MT"/>
            </a:endParaRPr>
          </a:p>
          <a:p>
            <a:pPr marL="836294" marR="5080" indent="48895">
              <a:lnSpc>
                <a:spcPct val="124500"/>
              </a:lnSpc>
              <a:spcBef>
                <a:spcPts val="380"/>
              </a:spcBef>
            </a:pPr>
            <a:r>
              <a:rPr dirty="0" sz="1400">
                <a:latin typeface="Arial MT"/>
                <a:cs typeface="Arial MT"/>
              </a:rPr>
              <a:t>some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stages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saturate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certain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delay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 of </a:t>
            </a:r>
            <a:r>
              <a:rPr dirty="0" sz="1400">
                <a:latin typeface="Arial MT"/>
                <a:cs typeface="Arial MT"/>
              </a:rPr>
              <a:t>saturation.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9281" y="1273831"/>
            <a:ext cx="4021977" cy="25342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3957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Speed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Problem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</a:t>
            </a:r>
            <a:r>
              <a:rPr dirty="0" u="none" sz="2800" spc="-1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Op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Amp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Comparators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249" y="1215626"/>
            <a:ext cx="3973195" cy="316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When op amp </a:t>
            </a:r>
            <a:r>
              <a:rPr dirty="0" sz="1800">
                <a:latin typeface="Arial MT"/>
                <a:cs typeface="Arial MT"/>
              </a:rPr>
              <a:t>saturates </a:t>
            </a:r>
            <a:r>
              <a:rPr dirty="0" sz="1800" spc="-5">
                <a:latin typeface="Arial MT"/>
                <a:cs typeface="Arial MT"/>
              </a:rPr>
              <a:t>due to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overdriving,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some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stages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may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saturate </a:t>
            </a:r>
            <a:r>
              <a:rPr dirty="0" sz="1800" spc="-5">
                <a:latin typeface="Arial MT"/>
                <a:cs typeface="Arial MT"/>
              </a:rPr>
              <a:t>and it </a:t>
            </a:r>
            <a:r>
              <a:rPr dirty="0" sz="1800">
                <a:latin typeface="Arial MT"/>
                <a:cs typeface="Arial MT"/>
              </a:rPr>
              <a:t>requires a certain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delay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saturation.</a:t>
            </a:r>
            <a:endParaRPr sz="1800">
              <a:latin typeface="Arial MT"/>
              <a:cs typeface="Arial MT"/>
            </a:endParaRPr>
          </a:p>
          <a:p>
            <a:pPr marL="379095" marR="211454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desaturation time of an over-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driven op amp is longer than its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normal group delay </a:t>
            </a:r>
            <a:r>
              <a:rPr dirty="0" sz="1800">
                <a:latin typeface="Arial MT"/>
                <a:cs typeface="Arial MT"/>
              </a:rPr>
              <a:t>(the </a:t>
            </a:r>
            <a:r>
              <a:rPr dirty="0" sz="1800" spc="-5">
                <a:latin typeface="Arial MT"/>
                <a:cs typeface="Arial MT"/>
              </a:rPr>
              <a:t>time the </a:t>
            </a:r>
            <a:r>
              <a:rPr dirty="0" sz="1800">
                <a:latin typeface="Arial MT"/>
                <a:cs typeface="Arial MT"/>
              </a:rPr>
              <a:t> signal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takes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output).</a:t>
            </a:r>
            <a:endParaRPr sz="1800">
              <a:latin typeface="Arial MT"/>
              <a:cs typeface="Arial MT"/>
            </a:endParaRPr>
          </a:p>
          <a:p>
            <a:pPr marL="379095" marR="159385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Desaturation time depends on 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amount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overdrive.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811009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Op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Amps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as</a:t>
            </a:r>
            <a:r>
              <a:rPr dirty="0" u="none" sz="2800" spc="-1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Comparators:</a:t>
            </a:r>
            <a:r>
              <a:rPr dirty="0" u="none" sz="2800" spc="-2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Interface</a:t>
            </a:r>
            <a:r>
              <a:rPr dirty="0" u="none" sz="2800" spc="-2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Circuit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215626"/>
            <a:ext cx="8249920" cy="303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308864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Usually, the output of </a:t>
            </a:r>
            <a:r>
              <a:rPr dirty="0" sz="1800">
                <a:latin typeface="Arial MT"/>
                <a:cs typeface="Arial MT"/>
              </a:rPr>
              <a:t>a comparator </a:t>
            </a:r>
            <a:r>
              <a:rPr dirty="0" sz="1800" spc="-5">
                <a:latin typeface="Arial MT"/>
                <a:cs typeface="Arial MT"/>
              </a:rPr>
              <a:t>is designed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drive logic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family 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families.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rail-to-rail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maximum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positive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close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positive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supply</a:t>
            </a:r>
            <a:endParaRPr sz="1400">
              <a:latin typeface="Arial MT"/>
              <a:cs typeface="Arial MT"/>
            </a:endParaRPr>
          </a:p>
          <a:p>
            <a:pPr marL="836294">
              <a:lnSpc>
                <a:spcPct val="100000"/>
              </a:lnSpc>
              <a:spcBef>
                <a:spcPts val="409"/>
              </a:spcBef>
            </a:pP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minimum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negative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level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close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negative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supply.</a:t>
            </a:r>
            <a:endParaRPr sz="1400">
              <a:latin typeface="Arial MT"/>
              <a:cs typeface="Arial MT"/>
            </a:endParaRPr>
          </a:p>
          <a:p>
            <a:pPr marL="379095" marR="31115" indent="-367030">
              <a:lnSpc>
                <a:spcPts val="2480"/>
              </a:lnSpc>
              <a:spcBef>
                <a:spcPts val="7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If logic and op amp </a:t>
            </a:r>
            <a:r>
              <a:rPr dirty="0" sz="1800">
                <a:latin typeface="Arial MT"/>
                <a:cs typeface="Arial MT"/>
              </a:rPr>
              <a:t>share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same supply, </a:t>
            </a:r>
            <a:r>
              <a:rPr dirty="0" sz="1800" spc="-5">
                <a:latin typeface="Arial MT"/>
                <a:cs typeface="Arial MT"/>
              </a:rPr>
              <a:t>then </a:t>
            </a:r>
            <a:r>
              <a:rPr dirty="0" sz="1800">
                <a:latin typeface="Arial MT"/>
                <a:cs typeface="Arial MT"/>
              </a:rPr>
              <a:t>a rail-to-rail </a:t>
            </a:r>
            <a:r>
              <a:rPr dirty="0" sz="1800" spc="-5">
                <a:latin typeface="Arial MT"/>
                <a:cs typeface="Arial MT"/>
              </a:rPr>
              <a:t>op amp will drive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TTL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CMOS logic families.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19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Notice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that for 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 amp with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±5v </a:t>
            </a:r>
            <a:r>
              <a:rPr dirty="0" sz="1400">
                <a:latin typeface="Arial MT"/>
                <a:cs typeface="Arial MT"/>
              </a:rPr>
              <a:t>supplies,</a:t>
            </a:r>
            <a:r>
              <a:rPr dirty="0" sz="1400" spc="-5">
                <a:latin typeface="Arial MT"/>
                <a:cs typeface="Arial MT"/>
              </a:rPr>
              <a:t>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logic </a:t>
            </a:r>
            <a:r>
              <a:rPr dirty="0" sz="1400">
                <a:latin typeface="Arial MT"/>
                <a:cs typeface="Arial MT"/>
              </a:rPr>
              <a:t>may</a:t>
            </a:r>
            <a:r>
              <a:rPr dirty="0" sz="1400" spc="-5">
                <a:latin typeface="Arial MT"/>
                <a:cs typeface="Arial MT"/>
              </a:rPr>
              <a:t> be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damaged when </a:t>
            </a:r>
            <a:r>
              <a:rPr dirty="0" sz="1400">
                <a:latin typeface="Arial MT"/>
                <a:cs typeface="Arial MT"/>
              </a:rPr>
              <a:t>-5v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applied.</a:t>
            </a:r>
            <a:endParaRPr sz="1400">
              <a:latin typeface="Arial MT"/>
              <a:cs typeface="Arial MT"/>
            </a:endParaRPr>
          </a:p>
          <a:p>
            <a:pPr marL="379095" marR="5080" indent="-367030">
              <a:lnSpc>
                <a:spcPts val="2480"/>
              </a:lnSpc>
              <a:spcBef>
                <a:spcPts val="3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If logic and op amp have different </a:t>
            </a:r>
            <a:r>
              <a:rPr dirty="0" sz="1800">
                <a:latin typeface="Arial MT"/>
                <a:cs typeface="Arial MT"/>
              </a:rPr>
              <a:t>supply, </a:t>
            </a:r>
            <a:r>
              <a:rPr dirty="0" sz="1800" spc="-5">
                <a:latin typeface="Arial MT"/>
                <a:cs typeface="Arial MT"/>
              </a:rPr>
              <a:t>then an additional interface </a:t>
            </a:r>
            <a:r>
              <a:rPr dirty="0" sz="1800">
                <a:latin typeface="Arial MT"/>
                <a:cs typeface="Arial MT"/>
              </a:rPr>
              <a:t>circuit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necessary.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8525" y="1191750"/>
            <a:ext cx="2949198" cy="12779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9825" y="1648950"/>
            <a:ext cx="4495799" cy="16668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3695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Interfacing</a:t>
            </a:r>
            <a:r>
              <a:rPr dirty="0" u="none" sz="2800" spc="-4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Circuit: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Using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Inverters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2549" y="1215626"/>
            <a:ext cx="5873750" cy="2910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795" marR="243967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simplest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interface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done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inverters</a:t>
            </a:r>
            <a:endParaRPr sz="18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NPN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transistors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but</a:t>
            </a:r>
            <a:endParaRPr sz="1400">
              <a:latin typeface="Arial MT"/>
              <a:cs typeface="Arial MT"/>
            </a:endParaRPr>
          </a:p>
          <a:p>
            <a:pPr marL="848994" marR="2764155">
              <a:lnSpc>
                <a:spcPct val="124500"/>
              </a:lnSpc>
              <a:spcBef>
                <a:spcPts val="380"/>
              </a:spcBef>
            </a:pPr>
            <a:r>
              <a:rPr dirty="0" sz="1400" spc="-5">
                <a:latin typeface="Arial MT"/>
                <a:cs typeface="Arial MT"/>
              </a:rPr>
              <a:t>they </a:t>
            </a:r>
            <a:r>
              <a:rPr dirty="0" sz="1400">
                <a:latin typeface="Arial MT"/>
                <a:cs typeface="Arial MT"/>
              </a:rPr>
              <a:t>consume </a:t>
            </a:r>
            <a:r>
              <a:rPr dirty="0" sz="1400" spc="-5">
                <a:latin typeface="Arial MT"/>
                <a:cs typeface="Arial MT"/>
              </a:rPr>
              <a:t>base </a:t>
            </a:r>
            <a:r>
              <a:rPr dirty="0" sz="1400">
                <a:latin typeface="Arial MT"/>
                <a:cs typeface="Arial MT"/>
              </a:rPr>
              <a:t>current.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NMOS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more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convenient.</a:t>
            </a:r>
            <a:endParaRPr sz="1400">
              <a:latin typeface="Arial MT"/>
              <a:cs typeface="Arial MT"/>
            </a:endParaRPr>
          </a:p>
          <a:p>
            <a:pPr marL="513080">
              <a:lnSpc>
                <a:spcPct val="100000"/>
              </a:lnSpc>
              <a:spcBef>
                <a:spcPts val="655"/>
              </a:spcBef>
              <a:tabLst>
                <a:tab pos="848994" algn="l"/>
              </a:tabLst>
            </a:pPr>
            <a:r>
              <a:rPr dirty="0" sz="1400" spc="-555">
                <a:solidFill>
                  <a:srgbClr val="595959"/>
                </a:solidFill>
                <a:latin typeface="Arial MT"/>
                <a:cs typeface="Arial MT"/>
              </a:rPr>
              <a:t>○	</a:t>
            </a:r>
            <a:r>
              <a:rPr dirty="0" sz="1400" spc="5">
                <a:latin typeface="Arial MT"/>
                <a:cs typeface="Arial MT"/>
              </a:rPr>
              <a:t>+V</a:t>
            </a:r>
            <a:r>
              <a:rPr dirty="0" baseline="-33950" sz="1350" spc="7">
                <a:latin typeface="Arial MT"/>
                <a:cs typeface="Arial MT"/>
              </a:rPr>
              <a:t>A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must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more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positive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than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-V</a:t>
            </a:r>
            <a:r>
              <a:rPr dirty="0" baseline="-33950" sz="1350" spc="7">
                <a:latin typeface="Arial MT"/>
                <a:cs typeface="Arial MT"/>
              </a:rPr>
              <a:t>L</a:t>
            </a:r>
            <a:endParaRPr baseline="-33950" sz="1350">
              <a:latin typeface="Arial MT"/>
              <a:cs typeface="Arial MT"/>
            </a:endParaRPr>
          </a:p>
          <a:p>
            <a:pPr marL="848994" marR="2388870">
              <a:lnSpc>
                <a:spcPct val="124500"/>
              </a:lnSpc>
              <a:spcBef>
                <a:spcPts val="385"/>
              </a:spcBef>
            </a:pPr>
            <a:r>
              <a:rPr dirty="0" sz="1400" spc="-5">
                <a:latin typeface="Arial MT"/>
                <a:cs typeface="Arial MT"/>
              </a:rPr>
              <a:t>by </a:t>
            </a:r>
            <a:r>
              <a:rPr dirty="0" sz="1400">
                <a:latin typeface="Arial MT"/>
                <a:cs typeface="Arial MT"/>
              </a:rPr>
              <a:t>a voltage </a:t>
            </a:r>
            <a:r>
              <a:rPr dirty="0" sz="1400" spc="-5">
                <a:latin typeface="Arial MT"/>
                <a:cs typeface="Arial MT"/>
              </a:rPr>
              <a:t>difference enough to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turn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NMOS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transistor.</a:t>
            </a:r>
            <a:endParaRPr sz="1400">
              <a:latin typeface="Arial MT"/>
              <a:cs typeface="Arial MT"/>
            </a:endParaRPr>
          </a:p>
          <a:p>
            <a:pPr lvl="1" marL="898525" indent="-385445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97890" algn="l"/>
                <a:tab pos="898525" algn="l"/>
              </a:tabLst>
            </a:pPr>
            <a:r>
              <a:rPr dirty="0" sz="1400" spc="5">
                <a:latin typeface="Arial MT"/>
                <a:cs typeface="Arial MT"/>
              </a:rPr>
              <a:t>-V</a:t>
            </a:r>
            <a:r>
              <a:rPr dirty="0" baseline="-33950" sz="1350" spc="7">
                <a:latin typeface="Arial MT"/>
                <a:cs typeface="Arial MT"/>
              </a:rPr>
              <a:t>A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must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less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than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-V</a:t>
            </a:r>
            <a:r>
              <a:rPr dirty="0" baseline="-33950" sz="1350" spc="7">
                <a:latin typeface="Arial MT"/>
                <a:cs typeface="Arial MT"/>
              </a:rPr>
              <a:t>L</a:t>
            </a:r>
            <a:endParaRPr baseline="-33950" sz="135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B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base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R</a:t>
            </a:r>
            <a:r>
              <a:rPr dirty="0" baseline="-33950" sz="1350" spc="15">
                <a:latin typeface="Arial MT"/>
                <a:cs typeface="Arial MT"/>
              </a:rPr>
              <a:t>L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collector/drain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0558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Interfacing</a:t>
            </a:r>
            <a:r>
              <a:rPr dirty="0" u="none" sz="2800" spc="-4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Circuit: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Using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CMOS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49" y="1215626"/>
            <a:ext cx="5239385" cy="2473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9895" marR="105664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CMOS </a:t>
            </a:r>
            <a:r>
              <a:rPr dirty="0" sz="1800">
                <a:latin typeface="Arial MT"/>
                <a:cs typeface="Arial MT"/>
              </a:rPr>
              <a:t>can </a:t>
            </a:r>
            <a:r>
              <a:rPr dirty="0" sz="1800" spc="-5">
                <a:latin typeface="Arial MT"/>
                <a:cs typeface="Arial MT"/>
              </a:rPr>
              <a:t>be used as inverter in 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interfacing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endParaRPr sz="1800">
              <a:latin typeface="Arial MT"/>
              <a:cs typeface="Arial MT"/>
            </a:endParaRPr>
          </a:p>
          <a:p>
            <a:pPr lvl="1" marL="887094" marR="136525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 spc="-5">
                <a:latin typeface="Arial MT"/>
                <a:cs typeface="Arial MT"/>
              </a:rPr>
              <a:t>It draws no </a:t>
            </a:r>
            <a:r>
              <a:rPr dirty="0" sz="1400">
                <a:latin typeface="Arial MT"/>
                <a:cs typeface="Arial MT"/>
              </a:rPr>
              <a:t>standby current, </a:t>
            </a:r>
            <a:r>
              <a:rPr dirty="0" sz="1400" spc="-5">
                <a:latin typeface="Arial MT"/>
                <a:cs typeface="Arial MT"/>
              </a:rPr>
              <a:t>hence it has lower power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dissipation</a:t>
            </a:r>
            <a:endParaRPr sz="1400">
              <a:latin typeface="Arial MT"/>
              <a:cs typeface="Arial MT"/>
            </a:endParaRPr>
          </a:p>
          <a:p>
            <a:pPr marL="429895" marR="68580" indent="-367030">
              <a:lnSpc>
                <a:spcPts val="2480"/>
              </a:lnSpc>
              <a:spcBef>
                <a:spcPts val="70"/>
              </a:spcBef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positive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supply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+V</a:t>
            </a:r>
            <a:r>
              <a:rPr dirty="0" baseline="-32407" sz="1800" spc="7">
                <a:latin typeface="Arial MT"/>
                <a:cs typeface="Arial MT"/>
              </a:rPr>
              <a:t>A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must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equal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 greater than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+V</a:t>
            </a:r>
            <a:r>
              <a:rPr dirty="0" baseline="-32407" sz="1800" spc="7">
                <a:latin typeface="Arial MT"/>
                <a:cs typeface="Arial MT"/>
              </a:rPr>
              <a:t>L</a:t>
            </a:r>
            <a:endParaRPr baseline="-32407" sz="18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spcBef>
                <a:spcPts val="175"/>
              </a:spcBef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negative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supply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-V</a:t>
            </a:r>
            <a:r>
              <a:rPr dirty="0" baseline="-32407" sz="1800" spc="7">
                <a:latin typeface="Arial MT"/>
                <a:cs typeface="Arial MT"/>
              </a:rPr>
              <a:t>A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must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endParaRPr sz="1800">
              <a:latin typeface="Arial MT"/>
              <a:cs typeface="Arial MT"/>
            </a:endParaRPr>
          </a:p>
          <a:p>
            <a:pPr marL="429895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latin typeface="Arial MT"/>
                <a:cs typeface="Arial MT"/>
              </a:rPr>
              <a:t>equal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smaller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-V</a:t>
            </a:r>
            <a:r>
              <a:rPr dirty="0" baseline="-32407" sz="1800" spc="7">
                <a:latin typeface="Arial MT"/>
                <a:cs typeface="Arial MT"/>
              </a:rPr>
              <a:t>L</a:t>
            </a:r>
            <a:endParaRPr baseline="-32407"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4000" y="1760353"/>
            <a:ext cx="3158299" cy="22969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634480"/>
            <a:chOff x="0" y="0"/>
            <a:chExt cx="9144000" cy="66344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187" y="685787"/>
              <a:ext cx="7575931" cy="59249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04339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5"/>
              <a:t>Emitter</a:t>
            </a:r>
            <a:r>
              <a:rPr dirty="0" spc="-75"/>
              <a:t> </a:t>
            </a:r>
            <a:r>
              <a:rPr dirty="0"/>
              <a:t>Coupled</a:t>
            </a:r>
            <a:r>
              <a:rPr dirty="0" spc="-85"/>
              <a:t> </a:t>
            </a:r>
            <a:r>
              <a:rPr dirty="0"/>
              <a:t>Logic</a:t>
            </a:r>
            <a:r>
              <a:rPr dirty="0" spc="-45"/>
              <a:t> </a:t>
            </a:r>
            <a:r>
              <a:rPr dirty="0" spc="-5"/>
              <a:t>(ECL)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1749" y="1215626"/>
            <a:ext cx="8034020" cy="366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3278504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The interface between op amp </a:t>
            </a:r>
            <a:r>
              <a:rPr dirty="0" sz="1800">
                <a:latin typeface="Arial MT"/>
                <a:cs typeface="Arial MT"/>
              </a:rPr>
              <a:t>comparator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ECL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logic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family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requires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3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resistors.</a:t>
            </a:r>
            <a:endParaRPr sz="1800">
              <a:latin typeface="Arial MT"/>
              <a:cs typeface="Arial MT"/>
            </a:endParaRPr>
          </a:p>
          <a:p>
            <a:pPr marL="442595" marR="3315335" indent="-367030">
              <a:lnSpc>
                <a:spcPct val="114599"/>
              </a:lnSpc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ratio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1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2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3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respect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following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requirement:</a:t>
            </a:r>
            <a:endParaRPr sz="1800">
              <a:latin typeface="Arial MT"/>
              <a:cs typeface="Arial MT"/>
            </a:endParaRPr>
          </a:p>
          <a:p>
            <a:pPr lvl="1" marL="899794" marR="3110865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when the op amp output is at </a:t>
            </a:r>
            <a:r>
              <a:rPr dirty="0" sz="1400" spc="5">
                <a:latin typeface="Arial MT"/>
                <a:cs typeface="Arial MT"/>
              </a:rPr>
              <a:t>+V</a:t>
            </a:r>
            <a:r>
              <a:rPr dirty="0" baseline="-33950" sz="1350" spc="7">
                <a:latin typeface="Arial MT"/>
                <a:cs typeface="Arial MT"/>
              </a:rPr>
              <a:t>A</a:t>
            </a:r>
            <a:r>
              <a:rPr dirty="0" sz="1400" spc="5">
                <a:latin typeface="Arial MT"/>
                <a:cs typeface="Arial MT"/>
              </a:rPr>
              <a:t>,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level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ECL input 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-0.8v.</a:t>
            </a:r>
            <a:endParaRPr sz="1400">
              <a:latin typeface="Arial MT"/>
              <a:cs typeface="Arial MT"/>
            </a:endParaRPr>
          </a:p>
          <a:p>
            <a:pPr lvl="1" marL="899794" marR="3155315" indent="-336550">
              <a:lnSpc>
                <a:spcPts val="2480"/>
              </a:lnSpc>
              <a:spcBef>
                <a:spcPts val="70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when the op amp output is at </a:t>
            </a:r>
            <a:r>
              <a:rPr dirty="0" sz="1400" spc="5">
                <a:latin typeface="Arial MT"/>
                <a:cs typeface="Arial MT"/>
              </a:rPr>
              <a:t>-V</a:t>
            </a:r>
            <a:r>
              <a:rPr dirty="0" baseline="-33950" sz="1350" spc="7">
                <a:latin typeface="Arial MT"/>
                <a:cs typeface="Arial MT"/>
              </a:rPr>
              <a:t>A</a:t>
            </a:r>
            <a:r>
              <a:rPr dirty="0" sz="1400" spc="5">
                <a:latin typeface="Arial MT"/>
                <a:cs typeface="Arial MT"/>
              </a:rPr>
              <a:t>,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level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ECL input 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-1.8v.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595959"/>
              </a:buClr>
              <a:buFont typeface="Arial MT"/>
              <a:buChar char="○"/>
            </a:pPr>
            <a:endParaRPr sz="15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95959"/>
              </a:buClr>
              <a:buFont typeface="Arial MT"/>
              <a:buChar char="○"/>
            </a:pPr>
            <a:endParaRPr sz="2200">
              <a:latin typeface="Arial MT"/>
              <a:cs typeface="Arial MT"/>
            </a:endParaRPr>
          </a:p>
          <a:p>
            <a:pPr marL="442595" marR="17780" indent="-367030">
              <a:lnSpc>
                <a:spcPct val="114599"/>
              </a:lnSpc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Why there aren’t </a:t>
            </a:r>
            <a:r>
              <a:rPr dirty="0" sz="1800">
                <a:latin typeface="Arial MT"/>
                <a:cs typeface="Arial MT"/>
              </a:rPr>
              <a:t>many </a:t>
            </a:r>
            <a:r>
              <a:rPr dirty="0" sz="1800" spc="-5">
                <a:latin typeface="Arial MT"/>
                <a:cs typeface="Arial MT"/>
              </a:rPr>
              <a:t>applications in which op amp </a:t>
            </a:r>
            <a:r>
              <a:rPr dirty="0" sz="1800">
                <a:latin typeface="Arial MT"/>
                <a:cs typeface="Arial MT"/>
              </a:rPr>
              <a:t>comparators </a:t>
            </a:r>
            <a:r>
              <a:rPr dirty="0" sz="1800" spc="-5">
                <a:latin typeface="Arial MT"/>
                <a:cs typeface="Arial MT"/>
              </a:rPr>
              <a:t>are used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drive ECL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logic </a:t>
            </a:r>
            <a:r>
              <a:rPr dirty="0" sz="1800">
                <a:latin typeface="Arial MT"/>
                <a:cs typeface="Arial MT"/>
              </a:rPr>
              <a:t>circuits?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679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Interfacing</a:t>
            </a:r>
            <a:r>
              <a:rPr dirty="0" u="none" sz="2800" spc="-4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Circuit: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Using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ECL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8094" y="1469421"/>
            <a:ext cx="3230030" cy="184945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119476"/>
            <a:ext cx="8473440" cy="38246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377317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Some older types of op amps </a:t>
            </a:r>
            <a:r>
              <a:rPr dirty="0" sz="1800">
                <a:latin typeface="Arial MT"/>
                <a:cs typeface="Arial MT"/>
              </a:rPr>
              <a:t>suffer </a:t>
            </a:r>
            <a:r>
              <a:rPr dirty="0" sz="1800" spc="-5">
                <a:latin typeface="Arial MT"/>
                <a:cs typeface="Arial MT"/>
              </a:rPr>
              <a:t>from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phenomenon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called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“phase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inversion”</a:t>
            </a:r>
            <a:endParaRPr sz="1800">
              <a:latin typeface="Arial MT"/>
              <a:cs typeface="Arial MT"/>
            </a:endParaRPr>
          </a:p>
          <a:p>
            <a:pPr lvl="1" marL="836294" marR="3500754" indent="-336550">
              <a:lnSpc>
                <a:spcPts val="2480"/>
              </a:lnSpc>
              <a:spcBef>
                <a:spcPts val="1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This happens when the input </a:t>
            </a:r>
            <a:r>
              <a:rPr dirty="0" sz="1400">
                <a:latin typeface="Arial MT"/>
                <a:cs typeface="Arial MT"/>
              </a:rPr>
              <a:t>common-mode voltage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(average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V+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V-)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exceeded.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One</a:t>
            </a:r>
            <a:endParaRPr sz="1400">
              <a:latin typeface="Arial MT"/>
              <a:cs typeface="Arial MT"/>
            </a:endParaRPr>
          </a:p>
          <a:p>
            <a:pPr marL="836294" marR="3719195">
              <a:lnSpc>
                <a:spcPct val="124500"/>
              </a:lnSpc>
              <a:spcBef>
                <a:spcPts val="160"/>
              </a:spcBef>
            </a:pPr>
            <a:r>
              <a:rPr dirty="0" sz="1400" spc="-5">
                <a:latin typeface="Arial MT"/>
                <a:cs typeface="Arial MT"/>
              </a:rPr>
              <a:t>of the internal </a:t>
            </a:r>
            <a:r>
              <a:rPr dirty="0" sz="1400">
                <a:latin typeface="Arial MT"/>
                <a:cs typeface="Arial MT"/>
              </a:rPr>
              <a:t>stages </a:t>
            </a:r>
            <a:r>
              <a:rPr dirty="0" sz="1400" spc="-5">
                <a:latin typeface="Arial MT"/>
                <a:cs typeface="Arial MT"/>
              </a:rPr>
              <a:t>of the op amp no longer has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sufficient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5">
                <a:latin typeface="Arial MT"/>
                <a:cs typeface="Arial MT"/>
              </a:rPr>
              <a:t> 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turns off.</a:t>
            </a:r>
            <a:endParaRPr sz="1400">
              <a:latin typeface="Arial MT"/>
              <a:cs typeface="Arial MT"/>
            </a:endParaRPr>
          </a:p>
          <a:p>
            <a:pPr marL="379095" marR="3503295" indent="-367030">
              <a:lnSpc>
                <a:spcPts val="2470"/>
              </a:lnSpc>
              <a:spcBef>
                <a:spcPts val="8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output </a:t>
            </a:r>
            <a:r>
              <a:rPr dirty="0" sz="1800">
                <a:latin typeface="Arial MT"/>
                <a:cs typeface="Arial MT"/>
              </a:rPr>
              <a:t>voltage swings </a:t>
            </a:r>
            <a:r>
              <a:rPr dirty="0" sz="1800" spc="-5">
                <a:latin typeface="Arial MT"/>
                <a:cs typeface="Arial MT"/>
              </a:rPr>
              <a:t>to the opposite </a:t>
            </a:r>
            <a:r>
              <a:rPr dirty="0" sz="1800">
                <a:latin typeface="Arial MT"/>
                <a:cs typeface="Arial MT"/>
              </a:rPr>
              <a:t>rail </a:t>
            </a:r>
            <a:r>
              <a:rPr dirty="0" sz="1800" spc="-49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until the input </a:t>
            </a:r>
            <a:r>
              <a:rPr dirty="0" sz="1800">
                <a:latin typeface="Arial MT"/>
                <a:cs typeface="Arial MT"/>
              </a:rPr>
              <a:t>comes </a:t>
            </a:r>
            <a:r>
              <a:rPr dirty="0" sz="1800" spc="-5">
                <a:latin typeface="Arial MT"/>
                <a:cs typeface="Arial MT"/>
              </a:rPr>
              <a:t>back within the </a:t>
            </a:r>
            <a:r>
              <a:rPr dirty="0" sz="1800">
                <a:latin typeface="Arial MT"/>
                <a:cs typeface="Arial MT"/>
              </a:rPr>
              <a:t> common-mode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range.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9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important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ensure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amp</a:t>
            </a:r>
            <a:endParaRPr sz="1800">
              <a:latin typeface="Arial MT"/>
              <a:cs typeface="Arial MT"/>
            </a:endParaRPr>
          </a:p>
          <a:p>
            <a:pPr marL="379095" marR="227329">
              <a:lnSpc>
                <a:spcPts val="2480"/>
              </a:lnSpc>
              <a:spcBef>
                <a:spcPts val="130"/>
              </a:spcBef>
            </a:pPr>
            <a:r>
              <a:rPr dirty="0" sz="1800">
                <a:latin typeface="Arial MT"/>
                <a:cs typeface="Arial MT"/>
              </a:rPr>
              <a:t>comparator </a:t>
            </a:r>
            <a:r>
              <a:rPr dirty="0" sz="1800" spc="-5">
                <a:latin typeface="Arial MT"/>
                <a:cs typeface="Arial MT"/>
              </a:rPr>
              <a:t>is free from phase inversion or that the </a:t>
            </a:r>
            <a:r>
              <a:rPr dirty="0" sz="1800">
                <a:latin typeface="Arial MT"/>
                <a:cs typeface="Arial MT"/>
              </a:rPr>
              <a:t>system </a:t>
            </a:r>
            <a:r>
              <a:rPr dirty="0" sz="1800" spc="-5">
                <a:latin typeface="Arial MT"/>
                <a:cs typeface="Arial MT"/>
              </a:rPr>
              <a:t>is designed to </a:t>
            </a:r>
            <a:r>
              <a:rPr dirty="0" sz="1800">
                <a:latin typeface="Arial MT"/>
                <a:cs typeface="Arial MT"/>
              </a:rPr>
              <a:t>so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comparator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never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approach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region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which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causes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inversion.</a:t>
            </a:r>
            <a:endParaRPr sz="1800">
              <a:latin typeface="Arial MT"/>
              <a:cs typeface="Arial MT"/>
            </a:endParaRPr>
          </a:p>
          <a:p>
            <a:pPr algn="r" marR="5080">
              <a:lnSpc>
                <a:spcPts val="595"/>
              </a:lnSpc>
            </a:pP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25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3815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Problem</a:t>
            </a:r>
            <a:r>
              <a:rPr dirty="0" u="none" sz="2800" spc="-3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of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Phase</a:t>
            </a:r>
            <a:r>
              <a:rPr dirty="0" u="none" sz="2800" spc="-3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Inversion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4650" y="1217800"/>
            <a:ext cx="2927799" cy="235985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215626"/>
            <a:ext cx="8187055" cy="316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333121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Op amp </a:t>
            </a:r>
            <a:r>
              <a:rPr dirty="0" sz="1800">
                <a:latin typeface="Arial MT"/>
                <a:cs typeface="Arial MT"/>
              </a:rPr>
              <a:t>comparators </a:t>
            </a:r>
            <a:r>
              <a:rPr dirty="0" sz="1800" spc="-5">
                <a:latin typeface="Arial MT"/>
                <a:cs typeface="Arial MT"/>
              </a:rPr>
              <a:t>work at their full open-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loop gain and </a:t>
            </a:r>
            <a:r>
              <a:rPr dirty="0" sz="1800">
                <a:latin typeface="Arial MT"/>
                <a:cs typeface="Arial MT"/>
              </a:rPr>
              <a:t>may suffer </a:t>
            </a:r>
            <a:r>
              <a:rPr dirty="0" sz="1800" spc="-5">
                <a:latin typeface="Arial MT"/>
                <a:cs typeface="Arial MT"/>
              </a:rPr>
              <a:t>from instability due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feedback from </a:t>
            </a:r>
            <a:r>
              <a:rPr dirty="0" sz="1800">
                <a:latin typeface="Arial MT"/>
                <a:cs typeface="Arial MT"/>
              </a:rPr>
              <a:t>stray capacity </a:t>
            </a:r>
            <a:r>
              <a:rPr dirty="0" sz="1800" spc="-5">
                <a:latin typeface="Arial MT"/>
                <a:cs typeface="Arial MT"/>
              </a:rPr>
              <a:t>or due to </a:t>
            </a:r>
            <a:r>
              <a:rPr dirty="0" sz="1800">
                <a:latin typeface="Arial MT"/>
                <a:cs typeface="Arial MT"/>
              </a:rPr>
              <a:t> common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ground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impedances.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2300">
              <a:latin typeface="Arial MT"/>
              <a:cs typeface="Arial MT"/>
            </a:endParaRPr>
          </a:p>
          <a:p>
            <a:pPr marL="379095" marR="15875" indent="-367030">
              <a:lnSpc>
                <a:spcPct val="114599"/>
              </a:lnSpc>
              <a:spcBef>
                <a:spcPts val="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Arial MT"/>
                <a:cs typeface="Arial MT"/>
              </a:rPr>
              <a:t>A comparator </a:t>
            </a:r>
            <a:r>
              <a:rPr dirty="0" sz="1800" spc="-5">
                <a:latin typeface="Arial MT"/>
                <a:cs typeface="Arial MT"/>
              </a:rPr>
              <a:t>normally </a:t>
            </a:r>
            <a:r>
              <a:rPr dirty="0" sz="1800">
                <a:latin typeface="Arial MT"/>
                <a:cs typeface="Arial MT"/>
              </a:rPr>
              <a:t>changes </a:t>
            </a:r>
            <a:r>
              <a:rPr dirty="0" sz="1800" spc="-5">
                <a:latin typeface="Arial MT"/>
                <a:cs typeface="Arial MT"/>
              </a:rPr>
              <a:t>its output </a:t>
            </a:r>
            <a:r>
              <a:rPr dirty="0" sz="1800">
                <a:latin typeface="Arial MT"/>
                <a:cs typeface="Arial MT"/>
              </a:rPr>
              <a:t>state </a:t>
            </a:r>
            <a:r>
              <a:rPr dirty="0" sz="1800" spc="-5">
                <a:latin typeface="Arial MT"/>
                <a:cs typeface="Arial MT"/>
              </a:rPr>
              <a:t>when the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between its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crosses</a:t>
            </a:r>
            <a:r>
              <a:rPr dirty="0" sz="1800" spc="-5">
                <a:latin typeface="Arial MT"/>
                <a:cs typeface="Arial MT"/>
              </a:rPr>
              <a:t> through approximately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zero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volts.</a:t>
            </a:r>
            <a:endParaRPr sz="180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When the input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difference is near 0, any noise </a:t>
            </a:r>
            <a:r>
              <a:rPr dirty="0" sz="1800">
                <a:latin typeface="Arial MT"/>
                <a:cs typeface="Arial MT"/>
              </a:rPr>
              <a:t>can cause </a:t>
            </a:r>
            <a:r>
              <a:rPr dirty="0" sz="1800" spc="-5">
                <a:latin typeface="Arial MT"/>
                <a:cs typeface="Arial MT"/>
              </a:rPr>
              <a:t>undesirable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rapid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change</a:t>
            </a:r>
            <a:r>
              <a:rPr dirty="0" sz="1800" spc="-5">
                <a:latin typeface="Arial MT"/>
                <a:cs typeface="Arial MT"/>
              </a:rPr>
              <a:t> of the output.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9503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Instability</a:t>
            </a:r>
            <a:r>
              <a:rPr dirty="0" u="none" sz="2800" spc="-5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and</a:t>
            </a:r>
            <a:r>
              <a:rPr dirty="0" u="none" sz="2800" spc="-4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Hysteresis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1525" y="4766036"/>
            <a:ext cx="167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26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0925" y="1286214"/>
            <a:ext cx="3135267" cy="1659853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9503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Instability</a:t>
            </a:r>
            <a:r>
              <a:rPr dirty="0" u="none" sz="2800" spc="-5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and</a:t>
            </a:r>
            <a:r>
              <a:rPr dirty="0" u="none" sz="2800" spc="-4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Hysteresis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1525" y="4766036"/>
            <a:ext cx="167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27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762" y="1222125"/>
            <a:ext cx="3590686" cy="33095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8614" y="1115550"/>
            <a:ext cx="3801910" cy="34715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03784" y="4630313"/>
            <a:ext cx="2077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Single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reference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voltage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26000" y="4630313"/>
            <a:ext cx="339280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range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of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reference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voltages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(hysteresis)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3637" y="2230180"/>
            <a:ext cx="34607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tage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215626"/>
            <a:ext cx="8261984" cy="2473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To prevent output oscillation, </a:t>
            </a:r>
            <a:r>
              <a:rPr dirty="0" sz="1800">
                <a:latin typeface="Arial MT"/>
                <a:cs typeface="Arial MT"/>
              </a:rPr>
              <a:t>a small </a:t>
            </a:r>
            <a:r>
              <a:rPr dirty="0" sz="1800" spc="-5">
                <a:latin typeface="Arial MT"/>
                <a:cs typeface="Arial MT"/>
              </a:rPr>
              <a:t>hysteresis of few </a:t>
            </a:r>
            <a:r>
              <a:rPr dirty="0" sz="1800">
                <a:latin typeface="Arial MT"/>
                <a:cs typeface="Arial MT"/>
              </a:rPr>
              <a:t>millivolts </a:t>
            </a:r>
            <a:r>
              <a:rPr dirty="0" sz="1800" spc="-5">
                <a:latin typeface="Arial MT"/>
                <a:cs typeface="Arial MT"/>
              </a:rPr>
              <a:t>are integrated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comparator.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Instead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switching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point,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hysteresis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introduces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two: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rising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(positive)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falling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(negative)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</a:t>
            </a:r>
            <a:endParaRPr sz="1400">
              <a:latin typeface="Arial MT"/>
              <a:cs typeface="Arial MT"/>
            </a:endParaRPr>
          </a:p>
          <a:p>
            <a:pPr marL="379095" marR="3837304" indent="-367030">
              <a:lnSpc>
                <a:spcPts val="2480"/>
              </a:lnSpc>
              <a:spcBef>
                <a:spcPts val="2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Positive feedback is used to produce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hysteresis. The amount of hysteresis is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predictable and is </a:t>
            </a:r>
            <a:r>
              <a:rPr dirty="0" sz="1800">
                <a:latin typeface="Arial MT"/>
                <a:cs typeface="Arial MT"/>
              </a:rPr>
              <a:t>controlled </a:t>
            </a:r>
            <a:r>
              <a:rPr dirty="0" sz="1800" spc="-5">
                <a:latin typeface="Arial MT"/>
                <a:cs typeface="Arial MT"/>
              </a:rPr>
              <a:t>by the </a:t>
            </a:r>
            <a:r>
              <a:rPr dirty="0" sz="1800">
                <a:latin typeface="Arial MT"/>
                <a:cs typeface="Arial MT"/>
              </a:rPr>
              <a:t>ratio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positive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feedback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0850" y="2162634"/>
            <a:ext cx="3592149" cy="19350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9503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Instability</a:t>
            </a:r>
            <a:r>
              <a:rPr dirty="0" u="none" sz="2800" spc="-5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and</a:t>
            </a:r>
            <a:r>
              <a:rPr dirty="0" u="none" sz="2800" spc="-4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Hysteresis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234930"/>
            <a:ext cx="5386705" cy="226314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379095" marR="5080" indent="-367030">
              <a:lnSpc>
                <a:spcPct val="116100"/>
              </a:lnSpc>
              <a:spcBef>
                <a:spcPts val="150"/>
              </a:spcBef>
              <a:buSzPct val="112500"/>
              <a:buChar char="●"/>
              <a:tabLst>
                <a:tab pos="379095" algn="l"/>
                <a:tab pos="379730" algn="l"/>
              </a:tabLst>
            </a:pP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Schmitt Trigger is </a:t>
            </a:r>
            <a:r>
              <a:rPr dirty="0" sz="1600">
                <a:latin typeface="Arial MT"/>
                <a:cs typeface="Arial MT"/>
              </a:rPr>
              <a:t>a comparator circuit </a:t>
            </a:r>
            <a:r>
              <a:rPr dirty="0" sz="1600" spc="-5">
                <a:latin typeface="Arial MT"/>
                <a:cs typeface="Arial MT"/>
              </a:rPr>
              <a:t>with hysteresis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implemented by applying positive feedback to the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noninverting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input of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 op amp.</a:t>
            </a:r>
            <a:endParaRPr sz="1600">
              <a:latin typeface="Arial MT"/>
              <a:cs typeface="Arial MT"/>
            </a:endParaRPr>
          </a:p>
          <a:p>
            <a:pPr marL="379095" marR="474980">
              <a:lnSpc>
                <a:spcPct val="113300"/>
              </a:lnSpc>
            </a:pPr>
            <a:r>
              <a:rPr dirty="0" sz="1600" spc="-5">
                <a:latin typeface="Arial MT"/>
                <a:cs typeface="Arial MT"/>
              </a:rPr>
              <a:t>The output </a:t>
            </a:r>
            <a:r>
              <a:rPr dirty="0" sz="1600">
                <a:latin typeface="Arial MT"/>
                <a:cs typeface="Arial MT"/>
              </a:rPr>
              <a:t>retains </a:t>
            </a:r>
            <a:r>
              <a:rPr dirty="0" sz="1600" spc="-5">
                <a:latin typeface="Arial MT"/>
                <a:cs typeface="Arial MT"/>
              </a:rPr>
              <a:t>its </a:t>
            </a:r>
            <a:r>
              <a:rPr dirty="0" sz="1600">
                <a:latin typeface="Arial MT"/>
                <a:cs typeface="Arial MT"/>
              </a:rPr>
              <a:t>value </a:t>
            </a:r>
            <a:r>
              <a:rPr dirty="0" sz="1600" spc="-5">
                <a:latin typeface="Arial MT"/>
                <a:cs typeface="Arial MT"/>
              </a:rPr>
              <a:t>until the input </a:t>
            </a:r>
            <a:r>
              <a:rPr dirty="0" sz="1600">
                <a:latin typeface="Arial MT"/>
                <a:cs typeface="Arial MT"/>
              </a:rPr>
              <a:t>changes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sufficiently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 trigger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change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 MT"/>
              <a:cs typeface="Arial MT"/>
            </a:endParaRPr>
          </a:p>
          <a:p>
            <a:pPr marL="379095" marR="2091055" indent="-351790">
              <a:lnSpc>
                <a:spcPct val="113300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600" spc="-5">
                <a:latin typeface="Arial MT"/>
                <a:cs typeface="Arial MT"/>
              </a:rPr>
              <a:t>Two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threshold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voltages: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Positive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negative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voltages.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9503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Instability</a:t>
            </a:r>
            <a:r>
              <a:rPr dirty="0" u="none" sz="2800" spc="-5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and</a:t>
            </a:r>
            <a:r>
              <a:rPr dirty="0" u="none" sz="2800" spc="-45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Hysteresis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11825" y="1471575"/>
            <a:ext cx="4204335" cy="3192145"/>
            <a:chOff x="4211825" y="1471575"/>
            <a:chExt cx="4204335" cy="3192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5741" y="1471575"/>
              <a:ext cx="2089917" cy="29985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1825" y="2813250"/>
              <a:ext cx="2119499" cy="18499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4288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0C343D"/>
                </a:solidFill>
                <a:latin typeface="Arial MT"/>
                <a:cs typeface="Arial MT"/>
              </a:rPr>
              <a:t>Schmitt</a:t>
            </a:r>
            <a:r>
              <a:rPr dirty="0" u="none" sz="2800" spc="-90">
                <a:solidFill>
                  <a:srgbClr val="0C343D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0C343D"/>
                </a:solidFill>
                <a:latin typeface="Arial MT"/>
                <a:cs typeface="Arial MT"/>
              </a:rPr>
              <a:t>Trigger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7175" y="1191750"/>
            <a:ext cx="3314700" cy="3406140"/>
            <a:chOff x="817175" y="1191750"/>
            <a:chExt cx="3314700" cy="34061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5255" y="2610540"/>
              <a:ext cx="2583377" cy="19872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175" y="1191750"/>
              <a:ext cx="3314699" cy="142874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022300" y="1110787"/>
            <a:ext cx="3352800" cy="3563620"/>
            <a:chOff x="5022300" y="1110787"/>
            <a:chExt cx="3352800" cy="35636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4287" y="2684917"/>
              <a:ext cx="2568825" cy="19890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2300" y="1110787"/>
              <a:ext cx="3352799" cy="15906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27843" y="4713280"/>
            <a:ext cx="151638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5">
                <a:latin typeface="Arial MT"/>
                <a:cs typeface="Arial MT"/>
              </a:rPr>
              <a:t>An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inverting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Circuit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42643" y="4713280"/>
            <a:ext cx="17735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non-inverting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Circuit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2462" y="1881758"/>
            <a:ext cx="765111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5200" spc="-5">
                <a:latin typeface="Arial MT"/>
                <a:cs typeface="Arial MT"/>
              </a:rPr>
              <a:t>Data</a:t>
            </a:r>
            <a:r>
              <a:rPr dirty="0" u="none" sz="5200" spc="-55">
                <a:latin typeface="Arial MT"/>
                <a:cs typeface="Arial MT"/>
              </a:rPr>
              <a:t> </a:t>
            </a:r>
            <a:r>
              <a:rPr dirty="0" u="none" sz="5200" spc="-5">
                <a:latin typeface="Arial MT"/>
                <a:cs typeface="Arial MT"/>
              </a:rPr>
              <a:t>Conversion</a:t>
            </a:r>
            <a:r>
              <a:rPr dirty="0" u="none" sz="5200" spc="-50">
                <a:latin typeface="Arial MT"/>
                <a:cs typeface="Arial MT"/>
              </a:rPr>
              <a:t> </a:t>
            </a:r>
            <a:r>
              <a:rPr dirty="0" u="none" sz="5200" spc="-10">
                <a:latin typeface="Arial MT"/>
                <a:cs typeface="Arial MT"/>
              </a:rPr>
              <a:t>Systems</a:t>
            </a:r>
            <a:endParaRPr sz="5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3355" y="2892926"/>
            <a:ext cx="3949065" cy="733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595959"/>
                </a:solidFill>
                <a:latin typeface="Arial MT"/>
                <a:cs typeface="Arial MT"/>
              </a:rPr>
              <a:t>Digital</a:t>
            </a:r>
            <a:r>
              <a:rPr dirty="0" sz="28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2800" spc="-10">
                <a:solidFill>
                  <a:srgbClr val="595959"/>
                </a:solidFill>
                <a:latin typeface="Arial MT"/>
                <a:cs typeface="Arial MT"/>
              </a:rPr>
              <a:t>Electronic</a:t>
            </a:r>
            <a:r>
              <a:rPr dirty="0" sz="28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595959"/>
                </a:solidFill>
                <a:latin typeface="Arial MT"/>
                <a:cs typeface="Arial MT"/>
              </a:rPr>
              <a:t>Circuits</a:t>
            </a:r>
            <a:endParaRPr sz="2800">
              <a:latin typeface="Arial MT"/>
              <a:cs typeface="Arial MT"/>
            </a:endParaRPr>
          </a:p>
          <a:p>
            <a:pPr algn="ctr" marL="6350">
              <a:lnSpc>
                <a:spcPct val="100000"/>
              </a:lnSpc>
              <a:spcBef>
                <a:spcPts val="55"/>
              </a:spcBef>
            </a:pP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Manar</a:t>
            </a:r>
            <a:r>
              <a:rPr dirty="0" sz="1800" spc="-5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Arial MT"/>
                <a:cs typeface="Arial MT"/>
              </a:rPr>
              <a:t>Qamhieh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3975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Digital-to-Analog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(DAC)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049" y="1190200"/>
            <a:ext cx="7878445" cy="259588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DACs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accept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digital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provide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analog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outputs.</a:t>
            </a:r>
            <a:endParaRPr sz="1800">
              <a:latin typeface="Arial MT"/>
              <a:cs typeface="Arial MT"/>
            </a:endParaRPr>
          </a:p>
          <a:p>
            <a:pPr marL="379095" marR="15494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number of their digital input lines </a:t>
            </a:r>
            <a:r>
              <a:rPr dirty="0" sz="1800">
                <a:latin typeface="Arial MT"/>
                <a:cs typeface="Arial MT"/>
              </a:rPr>
              <a:t>varies </a:t>
            </a:r>
            <a:r>
              <a:rPr dirty="0" sz="1800" spc="-5">
                <a:latin typeface="Arial MT"/>
                <a:cs typeface="Arial MT"/>
              </a:rPr>
              <a:t>between </a:t>
            </a:r>
            <a:r>
              <a:rPr dirty="0" sz="1800">
                <a:latin typeface="Arial MT"/>
                <a:cs typeface="Arial MT"/>
              </a:rPr>
              <a:t>6 (low cost) </a:t>
            </a:r>
            <a:r>
              <a:rPr dirty="0" sz="1800" spc="-5">
                <a:latin typeface="Arial MT"/>
                <a:cs typeface="Arial MT"/>
              </a:rPr>
              <a:t>and 16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lines </a:t>
            </a:r>
            <a:r>
              <a:rPr dirty="0" sz="1800">
                <a:latin typeface="Arial MT"/>
                <a:cs typeface="Arial MT"/>
              </a:rPr>
              <a:t>(expensive</a:t>
            </a:r>
            <a:r>
              <a:rPr dirty="0" sz="1800" spc="-5">
                <a:latin typeface="Arial MT"/>
                <a:cs typeface="Arial MT"/>
              </a:rPr>
              <a:t> DACs).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●"/>
            </a:pPr>
            <a:endParaRPr sz="2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Application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DC </a:t>
            </a:r>
            <a:r>
              <a:rPr dirty="0" sz="1400">
                <a:latin typeface="Arial MT"/>
                <a:cs typeface="Arial MT"/>
              </a:rPr>
              <a:t>motor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depends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current)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applied 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its field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windings.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system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control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speed.</a:t>
            </a:r>
            <a:endParaRPr sz="1400">
              <a:latin typeface="Arial MT"/>
              <a:cs typeface="Arial MT"/>
            </a:endParaRPr>
          </a:p>
          <a:p>
            <a:pPr lvl="1" marL="836294" marR="489584" indent="-336550">
              <a:lnSpc>
                <a:spcPct val="116100"/>
              </a:lnSpc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 DAC </a:t>
            </a:r>
            <a:r>
              <a:rPr dirty="0" sz="1400">
                <a:latin typeface="Arial MT"/>
                <a:cs typeface="Arial MT"/>
              </a:rPr>
              <a:t>should </a:t>
            </a:r>
            <a:r>
              <a:rPr dirty="0" sz="1400" spc="-5">
                <a:latin typeface="Arial MT"/>
                <a:cs typeface="Arial MT"/>
              </a:rPr>
              <a:t>output </a:t>
            </a:r>
            <a:r>
              <a:rPr dirty="0" sz="1400">
                <a:latin typeface="Arial MT"/>
                <a:cs typeface="Arial MT"/>
              </a:rPr>
              <a:t>a continuous range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>
                <a:latin typeface="Arial MT"/>
                <a:cs typeface="Arial MT"/>
              </a:rPr>
              <a:t>voltages </a:t>
            </a:r>
            <a:r>
              <a:rPr dirty="0" sz="1400" spc="-5">
                <a:latin typeface="Arial MT"/>
                <a:cs typeface="Arial MT"/>
              </a:rPr>
              <a:t>from </a:t>
            </a:r>
            <a:r>
              <a:rPr dirty="0" sz="1400">
                <a:latin typeface="Arial MT"/>
                <a:cs typeface="Arial MT"/>
              </a:rPr>
              <a:t>zero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some </a:t>
            </a:r>
            <a:r>
              <a:rPr dirty="0" sz="1400" spc="-5">
                <a:latin typeface="Arial MT"/>
                <a:cs typeface="Arial MT"/>
              </a:rPr>
              <a:t>full-scale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maximum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be used as an input 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DC </a:t>
            </a:r>
            <a:r>
              <a:rPr dirty="0" sz="1400" spc="-15">
                <a:latin typeface="Arial MT"/>
                <a:cs typeface="Arial MT"/>
              </a:rPr>
              <a:t>motor.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0580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DAC</a:t>
            </a:r>
            <a:r>
              <a:rPr dirty="0" u="none" sz="2800" spc="-9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System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129" y="1612742"/>
            <a:ext cx="8301093" cy="27818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4021" y="1861794"/>
            <a:ext cx="6961505" cy="4338955"/>
            <a:chOff x="954021" y="1861794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2088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9497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8425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958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8425" y="4256287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898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898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4323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638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0032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997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638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6458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6458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2145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997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852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560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1110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1110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971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971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908738" y="6260968"/>
            <a:ext cx="1511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A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17163" y="6267223"/>
            <a:ext cx="1511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38665" y="6267223"/>
            <a:ext cx="101219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09701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00929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50417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46184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13468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83680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93195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53208" y="5086552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47088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86549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6259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79444" y="3399290"/>
            <a:ext cx="1487170" cy="6635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Q7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20">
                <a:latin typeface="Microsoft Sans Serif"/>
                <a:cs typeface="Microsoft Sans Serif"/>
              </a:rPr>
              <a:t>NOR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03400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85898" y="4057151"/>
            <a:ext cx="3263900" cy="956944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  <a:p>
            <a:pPr marL="501015" marR="5080" indent="-469900">
              <a:lnSpc>
                <a:spcPct val="100000"/>
              </a:lnSpc>
              <a:spcBef>
                <a:spcPts val="685"/>
              </a:spcBef>
            </a:pP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VBB: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bias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voltage, mid-point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dirty="0" sz="1800" spc="-39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logic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swing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16878" y="856310"/>
            <a:ext cx="22777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Emitter</a:t>
            </a:r>
            <a:r>
              <a:rPr dirty="0" sz="1800" spc="-5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Follower</a:t>
            </a: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096000" y="1219200"/>
            <a:ext cx="2133600" cy="228600"/>
          </a:xfrm>
          <a:custGeom>
            <a:avLst/>
            <a:gdLst/>
            <a:ahLst/>
            <a:cxnLst/>
            <a:rect l="l" t="t" r="r" b="b"/>
            <a:pathLst>
              <a:path w="2133600" h="228600">
                <a:moveTo>
                  <a:pt x="0" y="228600"/>
                </a:moveTo>
                <a:lnTo>
                  <a:pt x="1494" y="184112"/>
                </a:lnTo>
                <a:lnTo>
                  <a:pt x="5572" y="147780"/>
                </a:lnTo>
                <a:lnTo>
                  <a:pt x="11626" y="123283"/>
                </a:lnTo>
                <a:lnTo>
                  <a:pt x="19050" y="114300"/>
                </a:lnTo>
                <a:lnTo>
                  <a:pt x="1047750" y="114300"/>
                </a:lnTo>
                <a:lnTo>
                  <a:pt x="1055173" y="105316"/>
                </a:lnTo>
                <a:lnTo>
                  <a:pt x="1061227" y="80819"/>
                </a:lnTo>
                <a:lnTo>
                  <a:pt x="1065305" y="44487"/>
                </a:lnTo>
                <a:lnTo>
                  <a:pt x="1066800" y="0"/>
                </a:lnTo>
                <a:lnTo>
                  <a:pt x="1068294" y="44487"/>
                </a:lnTo>
                <a:lnTo>
                  <a:pt x="1072372" y="80819"/>
                </a:lnTo>
                <a:lnTo>
                  <a:pt x="1078426" y="105316"/>
                </a:lnTo>
                <a:lnTo>
                  <a:pt x="1085850" y="114300"/>
                </a:lnTo>
                <a:lnTo>
                  <a:pt x="2114550" y="114300"/>
                </a:lnTo>
                <a:lnTo>
                  <a:pt x="2121973" y="123283"/>
                </a:lnTo>
                <a:lnTo>
                  <a:pt x="2128027" y="147780"/>
                </a:lnTo>
                <a:lnTo>
                  <a:pt x="2132105" y="184112"/>
                </a:lnTo>
                <a:lnTo>
                  <a:pt x="2133600" y="22860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514600" y="1219200"/>
            <a:ext cx="2133600" cy="228600"/>
          </a:xfrm>
          <a:custGeom>
            <a:avLst/>
            <a:gdLst/>
            <a:ahLst/>
            <a:cxnLst/>
            <a:rect l="l" t="t" r="r" b="b"/>
            <a:pathLst>
              <a:path w="2133600" h="228600">
                <a:moveTo>
                  <a:pt x="0" y="228600"/>
                </a:moveTo>
                <a:lnTo>
                  <a:pt x="1494" y="184112"/>
                </a:lnTo>
                <a:lnTo>
                  <a:pt x="5572" y="147780"/>
                </a:lnTo>
                <a:lnTo>
                  <a:pt x="11626" y="123283"/>
                </a:lnTo>
                <a:lnTo>
                  <a:pt x="19050" y="114300"/>
                </a:lnTo>
                <a:lnTo>
                  <a:pt x="1047750" y="114300"/>
                </a:lnTo>
                <a:lnTo>
                  <a:pt x="1055173" y="105316"/>
                </a:lnTo>
                <a:lnTo>
                  <a:pt x="1061227" y="80819"/>
                </a:lnTo>
                <a:lnTo>
                  <a:pt x="1065305" y="44487"/>
                </a:lnTo>
                <a:lnTo>
                  <a:pt x="1066800" y="0"/>
                </a:lnTo>
                <a:lnTo>
                  <a:pt x="1068294" y="44487"/>
                </a:lnTo>
                <a:lnTo>
                  <a:pt x="1072372" y="80819"/>
                </a:lnTo>
                <a:lnTo>
                  <a:pt x="1078426" y="105316"/>
                </a:lnTo>
                <a:lnTo>
                  <a:pt x="1085850" y="114300"/>
                </a:lnTo>
                <a:lnTo>
                  <a:pt x="2114550" y="114300"/>
                </a:lnTo>
                <a:lnTo>
                  <a:pt x="2121973" y="123283"/>
                </a:lnTo>
                <a:lnTo>
                  <a:pt x="2128027" y="147780"/>
                </a:lnTo>
                <a:lnTo>
                  <a:pt x="2132105" y="184112"/>
                </a:lnTo>
                <a:lnTo>
                  <a:pt x="2133600" y="22860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2327529" y="877570"/>
            <a:ext cx="2491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C00000"/>
                </a:solidFill>
                <a:latin typeface="Calibri"/>
                <a:cs typeface="Calibri"/>
              </a:rPr>
              <a:t>Differential</a:t>
            </a:r>
            <a:r>
              <a:rPr dirty="0" sz="1800" spc="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Input</a:t>
            </a:r>
            <a:r>
              <a:rPr dirty="0" sz="1800" spc="3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amplifier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50078" y="5887923"/>
            <a:ext cx="3697604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Use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of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VCC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as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ground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and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VEE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at</a:t>
            </a:r>
            <a:r>
              <a:rPr dirty="0" sz="1800" spc="4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-5.2 </a:t>
            </a:r>
            <a:r>
              <a:rPr dirty="0" sz="1800" b="1"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alibri"/>
                <a:cs typeface="Calibri"/>
              </a:rPr>
              <a:t>results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in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best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noise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immunity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0580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DAC</a:t>
            </a:r>
            <a:r>
              <a:rPr dirty="0" u="none" sz="2800" spc="-9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System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8099" y="1190200"/>
            <a:ext cx="3943985" cy="2225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transfer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curve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DAC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shows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graph of the analog output </a:t>
            </a:r>
            <a:r>
              <a:rPr dirty="0" sz="1800">
                <a:latin typeface="Arial MT"/>
                <a:cs typeface="Arial MT"/>
              </a:rPr>
              <a:t> voltage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vs.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binary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inputs.</a:t>
            </a:r>
            <a:endParaRPr sz="1800">
              <a:latin typeface="Arial MT"/>
              <a:cs typeface="Arial MT"/>
            </a:endParaRPr>
          </a:p>
          <a:p>
            <a:pPr marL="379095" marR="12700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As the binary input increases, 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analog output </a:t>
            </a:r>
            <a:r>
              <a:rPr dirty="0" sz="1800">
                <a:latin typeface="Arial MT"/>
                <a:cs typeface="Arial MT"/>
              </a:rPr>
              <a:t>steps </a:t>
            </a:r>
            <a:r>
              <a:rPr dirty="0" sz="1800" spc="-5">
                <a:latin typeface="Arial MT"/>
                <a:cs typeface="Arial MT"/>
              </a:rPr>
              <a:t>up in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staircase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fashion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(</a:t>
            </a:r>
            <a:r>
              <a:rPr dirty="0" sz="1800" spc="-5" b="1">
                <a:latin typeface="Arial"/>
                <a:cs typeface="Arial"/>
              </a:rPr>
              <a:t>monotonicity</a:t>
            </a:r>
            <a:r>
              <a:rPr dirty="0" sz="1800" spc="-5">
                <a:latin typeface="Arial MT"/>
                <a:cs typeface="Arial MT"/>
              </a:rPr>
              <a:t>).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size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each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step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175" y="3620980"/>
            <a:ext cx="3612515" cy="1012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60070">
              <a:lnSpc>
                <a:spcPts val="76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n</a:t>
            </a:r>
            <a:endParaRPr sz="1200">
              <a:latin typeface="Arial MT"/>
              <a:cs typeface="Arial MT"/>
            </a:endParaRPr>
          </a:p>
          <a:p>
            <a:pPr marL="1130935">
              <a:lnSpc>
                <a:spcPts val="1475"/>
              </a:lnSpc>
            </a:pPr>
            <a:r>
              <a:rPr dirty="0" sz="1800">
                <a:latin typeface="Arial MT"/>
                <a:cs typeface="Arial MT"/>
              </a:rPr>
              <a:t>step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size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FS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905"/>
              </a:spcBef>
            </a:pPr>
            <a:r>
              <a:rPr dirty="0" sz="1400" spc="-5">
                <a:latin typeface="Arial MT"/>
                <a:cs typeface="Arial MT"/>
              </a:rPr>
              <a:t>where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0" b="1">
                <a:latin typeface="Arial"/>
                <a:cs typeface="Arial"/>
              </a:rPr>
              <a:t>V</a:t>
            </a:r>
            <a:r>
              <a:rPr dirty="0" baseline="-33950" sz="1350" spc="15" b="1">
                <a:latin typeface="Arial"/>
                <a:cs typeface="Arial"/>
              </a:rPr>
              <a:t>FS</a:t>
            </a:r>
            <a:r>
              <a:rPr dirty="0" baseline="-33950" sz="1350" spc="187" b="1">
                <a:latin typeface="Arial"/>
                <a:cs typeface="Arial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full-scale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70"/>
              </a:spcBef>
            </a:pPr>
            <a:r>
              <a:rPr dirty="0" sz="1400" b="1">
                <a:latin typeface="Arial"/>
                <a:cs typeface="Arial"/>
              </a:rPr>
              <a:t>n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number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binary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bits.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5400" y="775625"/>
            <a:ext cx="4087279" cy="35836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68419" y="4431525"/>
            <a:ext cx="10058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A</a:t>
            </a:r>
            <a:r>
              <a:rPr dirty="0" sz="1400" spc="-9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3-bit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DAC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0580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DAC</a:t>
            </a:r>
            <a:r>
              <a:rPr dirty="0" u="none" sz="2800" spc="-9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System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4349" y="1176158"/>
            <a:ext cx="7970520" cy="85725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 lvl="1" marL="848994" marR="55880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certain</a:t>
            </a:r>
            <a:r>
              <a:rPr dirty="0" sz="1400" spc="-5">
                <a:latin typeface="Arial MT"/>
                <a:cs typeface="Arial MT"/>
              </a:rPr>
              <a:t> 8-bit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DAC has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FS</a:t>
            </a:r>
            <a:r>
              <a:rPr dirty="0" baseline="-33950" sz="1350" spc="202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5v.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Calculate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step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size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maximum</a:t>
            </a:r>
            <a:r>
              <a:rPr dirty="0" sz="1400" spc="-5">
                <a:latin typeface="Arial MT"/>
                <a:cs typeface="Arial MT"/>
              </a:rPr>
              <a:t> output</a:t>
            </a:r>
            <a:r>
              <a:rPr dirty="0" sz="1400" spc="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this DAC.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4993" y="2255223"/>
            <a:ext cx="2298065" cy="76835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70"/>
              </a:spcBef>
              <a:buFont typeface="Arial MT"/>
              <a:buChar char="○"/>
              <a:tabLst>
                <a:tab pos="347980" algn="l"/>
                <a:tab pos="349250" algn="l"/>
              </a:tabLst>
            </a:pPr>
            <a:r>
              <a:rPr dirty="0" sz="1400" spc="-5" b="1">
                <a:latin typeface="Arial"/>
                <a:cs typeface="Arial"/>
              </a:rPr>
              <a:t>Solution:</a:t>
            </a:r>
            <a:endParaRPr sz="1400">
              <a:latin typeface="Arial"/>
              <a:cs typeface="Arial"/>
            </a:endParaRPr>
          </a:p>
          <a:p>
            <a:pPr marL="348615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latin typeface="Arial MT"/>
                <a:cs typeface="Arial MT"/>
              </a:rPr>
              <a:t>Step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size</a:t>
            </a:r>
            <a:endParaRPr sz="1400">
              <a:latin typeface="Arial MT"/>
              <a:cs typeface="Arial MT"/>
            </a:endParaRPr>
          </a:p>
          <a:p>
            <a:pPr marL="348615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latin typeface="Arial MT"/>
                <a:cs typeface="Arial MT"/>
              </a:rPr>
              <a:t>Maximum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6125" y="2502873"/>
            <a:ext cx="2350135" cy="5207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70"/>
              </a:spcBef>
              <a:tabLst>
                <a:tab pos="1434465" algn="l"/>
              </a:tabLst>
            </a:pP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5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2</a:t>
            </a:r>
            <a:r>
              <a:rPr dirty="0" baseline="30864" sz="1350" spc="15">
                <a:latin typeface="Arial MT"/>
                <a:cs typeface="Arial MT"/>
              </a:rPr>
              <a:t>8	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19.53mV</a:t>
            </a:r>
            <a:endParaRPr sz="14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255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*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19.53mV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4.98V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0125" y="2750523"/>
            <a:ext cx="182054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0029">
              <a:lnSpc>
                <a:spcPct val="1161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This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corresponds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 spc="-37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step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1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bit)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latin typeface="Arial MT"/>
                <a:cs typeface="Arial MT"/>
              </a:rPr>
              <a:t>less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than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full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scale.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049" y="3471683"/>
            <a:ext cx="6875145" cy="60960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Increasing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number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binary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bits,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step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size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will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decrease.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Resolution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same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step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size.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0580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DAC</a:t>
            </a:r>
            <a:r>
              <a:rPr dirty="0" u="none" sz="2800" spc="-9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System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291" y="1023758"/>
            <a:ext cx="7780020" cy="358140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47040" indent="-409575">
              <a:lnSpc>
                <a:spcPct val="100000"/>
              </a:lnSpc>
              <a:spcBef>
                <a:spcPts val="525"/>
              </a:spcBef>
              <a:buSzPct val="88888"/>
              <a:buAutoNum type="arabicParenR"/>
              <a:tabLst>
                <a:tab pos="447040" algn="l"/>
                <a:tab pos="447675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accuracy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DAC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depends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several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factors:</a:t>
            </a:r>
            <a:endParaRPr sz="1800">
              <a:latin typeface="Arial MT"/>
              <a:cs typeface="Arial MT"/>
            </a:endParaRPr>
          </a:p>
          <a:p>
            <a:pPr lvl="1" marL="447040" marR="2972435">
              <a:lnSpc>
                <a:spcPct val="116100"/>
              </a:lnSpc>
              <a:spcBef>
                <a:spcPts val="60"/>
              </a:spcBef>
              <a:buFont typeface="Arial MT"/>
              <a:buAutoNum type="arabicParenR"/>
              <a:tabLst>
                <a:tab pos="655320" algn="l"/>
              </a:tabLst>
            </a:pPr>
            <a:r>
              <a:rPr dirty="0" sz="1400" spc="-5" b="1">
                <a:latin typeface="Arial"/>
                <a:cs typeface="Arial"/>
              </a:rPr>
              <a:t>Quantization error: </a:t>
            </a:r>
            <a:r>
              <a:rPr dirty="0" sz="1400" spc="-5">
                <a:latin typeface="Arial MT"/>
                <a:cs typeface="Arial MT"/>
              </a:rPr>
              <a:t>fractional </a:t>
            </a:r>
            <a:r>
              <a:rPr dirty="0" sz="1400">
                <a:latin typeface="Arial MT"/>
                <a:cs typeface="Arial MT"/>
              </a:rPr>
              <a:t>steps </a:t>
            </a:r>
            <a:r>
              <a:rPr dirty="0" sz="1400" spc="-5">
                <a:latin typeface="Arial MT"/>
                <a:cs typeface="Arial MT"/>
              </a:rPr>
              <a:t>are not possible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when an output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>
                <a:latin typeface="Arial MT"/>
                <a:cs typeface="Arial MT"/>
              </a:rPr>
              <a:t>required, </a:t>
            </a:r>
            <a:r>
              <a:rPr dirty="0" sz="1400" spc="-5">
                <a:latin typeface="Arial MT"/>
                <a:cs typeface="Arial MT"/>
              </a:rPr>
              <a:t>which </a:t>
            </a:r>
            <a:r>
              <a:rPr dirty="0" sz="1400">
                <a:latin typeface="Arial MT"/>
                <a:cs typeface="Arial MT"/>
              </a:rPr>
              <a:t>causes a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worst-case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error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±1/2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LSB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(least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significant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bit).</a:t>
            </a:r>
            <a:endParaRPr sz="1400">
              <a:latin typeface="Arial MT"/>
              <a:cs typeface="Arial MT"/>
            </a:endParaRPr>
          </a:p>
          <a:p>
            <a:pPr marL="447040" marR="2941320">
              <a:lnSpc>
                <a:spcPct val="116100"/>
              </a:lnSpc>
            </a:pPr>
            <a:r>
              <a:rPr dirty="0" sz="1400" spc="-5">
                <a:latin typeface="Arial MT"/>
                <a:cs typeface="Arial MT"/>
              </a:rPr>
              <a:t>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8-bit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FS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5V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produce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steps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 spc="-37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19.53mV.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4v,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205 </a:t>
            </a:r>
            <a:r>
              <a:rPr dirty="0" sz="1400">
                <a:latin typeface="Arial MT"/>
                <a:cs typeface="Arial MT"/>
              </a:rPr>
              <a:t>steps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required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(instead </a:t>
            </a:r>
            <a:r>
              <a:rPr dirty="0" sz="1400" spc="-5">
                <a:latin typeface="Arial MT"/>
                <a:cs typeface="Arial MT"/>
              </a:rPr>
              <a:t>of 204.8 </a:t>
            </a:r>
            <a:r>
              <a:rPr dirty="0" sz="1400">
                <a:latin typeface="Arial MT"/>
                <a:cs typeface="Arial MT"/>
              </a:rPr>
              <a:t>steps) </a:t>
            </a:r>
            <a:r>
              <a:rPr dirty="0" sz="1400" spc="-5">
                <a:latin typeface="Arial MT"/>
                <a:cs typeface="Arial MT"/>
              </a:rPr>
              <a:t>which </a:t>
            </a:r>
            <a:r>
              <a:rPr dirty="0" sz="1400">
                <a:latin typeface="Arial MT"/>
                <a:cs typeface="Arial MT"/>
              </a:rPr>
              <a:t>corresponds </a:t>
            </a:r>
            <a:r>
              <a:rPr dirty="0" sz="1400" spc="-5">
                <a:latin typeface="Arial MT"/>
                <a:cs typeface="Arial MT"/>
              </a:rPr>
              <a:t>to 4.004V </a:t>
            </a:r>
            <a:r>
              <a:rPr dirty="0" sz="1400">
                <a:latin typeface="Arial MT"/>
                <a:cs typeface="Arial MT"/>
              </a:rPr>
              <a:t> (4mV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error).</a:t>
            </a:r>
            <a:endParaRPr sz="1400">
              <a:latin typeface="Arial MT"/>
              <a:cs typeface="Arial MT"/>
            </a:endParaRPr>
          </a:p>
          <a:p>
            <a:pPr lvl="1" marL="654685" indent="-208279">
              <a:lnSpc>
                <a:spcPct val="100000"/>
              </a:lnSpc>
              <a:spcBef>
                <a:spcPts val="270"/>
              </a:spcBef>
              <a:buFont typeface="Arial MT"/>
              <a:buAutoNum type="arabicParenR" startAt="2"/>
              <a:tabLst>
                <a:tab pos="655320" algn="l"/>
              </a:tabLst>
            </a:pPr>
            <a:r>
              <a:rPr dirty="0" sz="1400" spc="-5" b="1">
                <a:latin typeface="Arial"/>
                <a:cs typeface="Arial"/>
              </a:rPr>
              <a:t>Offset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and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gain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errors:</a:t>
            </a:r>
            <a:endParaRPr sz="1400">
              <a:latin typeface="Arial"/>
              <a:cs typeface="Arial"/>
            </a:endParaRPr>
          </a:p>
          <a:p>
            <a:pPr marL="447040" marR="3124200">
              <a:lnSpc>
                <a:spcPct val="116100"/>
              </a:lnSpc>
              <a:buFont typeface="Arial"/>
              <a:buChar char="-"/>
              <a:tabLst>
                <a:tab pos="556260" algn="l"/>
              </a:tabLst>
            </a:pPr>
            <a:r>
              <a:rPr dirty="0" sz="1400" spc="-10">
                <a:latin typeface="Arial MT"/>
                <a:cs typeface="Arial MT"/>
              </a:rPr>
              <a:t>Offset </a:t>
            </a:r>
            <a:r>
              <a:rPr dirty="0" sz="1400" spc="-5">
                <a:latin typeface="Arial MT"/>
                <a:cs typeface="Arial MT"/>
              </a:rPr>
              <a:t>error: when the binary input is 0, the output of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DAC </a:t>
            </a:r>
            <a:r>
              <a:rPr dirty="0" sz="1400">
                <a:latin typeface="Arial MT"/>
                <a:cs typeface="Arial MT"/>
              </a:rPr>
              <a:t>may</a:t>
            </a:r>
            <a:r>
              <a:rPr dirty="0" sz="1400" spc="-5">
                <a:latin typeface="Arial MT"/>
                <a:cs typeface="Arial MT"/>
              </a:rPr>
              <a:t> not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 0.</a:t>
            </a:r>
            <a:endParaRPr sz="1400">
              <a:latin typeface="Arial MT"/>
              <a:cs typeface="Arial MT"/>
            </a:endParaRPr>
          </a:p>
          <a:p>
            <a:pPr marL="447040" marR="43180">
              <a:lnSpc>
                <a:spcPct val="116100"/>
              </a:lnSpc>
              <a:buFont typeface="Arial"/>
              <a:buChar char="-"/>
              <a:tabLst>
                <a:tab pos="556260" algn="l"/>
              </a:tabLst>
            </a:pPr>
            <a:r>
              <a:rPr dirty="0" sz="1400" spc="-5">
                <a:latin typeface="Arial MT"/>
                <a:cs typeface="Arial MT"/>
              </a:rPr>
              <a:t>Gain errors: they </a:t>
            </a:r>
            <a:r>
              <a:rPr dirty="0" sz="1400">
                <a:latin typeface="Arial MT"/>
                <a:cs typeface="Arial MT"/>
              </a:rPr>
              <a:t>cause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slope </a:t>
            </a:r>
            <a:r>
              <a:rPr dirty="0" sz="1400" spc="-5">
                <a:latin typeface="Arial MT"/>
                <a:cs typeface="Arial MT"/>
              </a:rPr>
              <a:t>of the transfer </a:t>
            </a:r>
            <a:r>
              <a:rPr dirty="0" sz="1400">
                <a:latin typeface="Arial MT"/>
                <a:cs typeface="Arial MT"/>
              </a:rPr>
              <a:t>curve </a:t>
            </a:r>
            <a:r>
              <a:rPr dirty="0" sz="1400" spc="-5">
                <a:latin typeface="Arial MT"/>
                <a:cs typeface="Arial MT"/>
              </a:rPr>
              <a:t>to bend upward or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downward due to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imbalances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 DAC.</a:t>
            </a:r>
            <a:endParaRPr sz="1400">
              <a:latin typeface="Arial MT"/>
              <a:cs typeface="Arial MT"/>
            </a:endParaRPr>
          </a:p>
          <a:p>
            <a:pPr marL="555625" indent="-109220">
              <a:lnSpc>
                <a:spcPct val="100000"/>
              </a:lnSpc>
              <a:spcBef>
                <a:spcPts val="270"/>
              </a:spcBef>
              <a:buFont typeface="Arial"/>
              <a:buChar char="-"/>
              <a:tabLst>
                <a:tab pos="556260" algn="l"/>
              </a:tabLst>
            </a:pPr>
            <a:r>
              <a:rPr dirty="0" sz="1400" spc="-5">
                <a:latin typeface="Arial MT"/>
                <a:cs typeface="Arial MT"/>
              </a:rPr>
              <a:t>Both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errors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nulled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via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external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potentiometer.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8400" y="1351050"/>
            <a:ext cx="3536999" cy="24312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6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0580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DAC</a:t>
            </a:r>
            <a:r>
              <a:rPr dirty="0" u="none" sz="2800" spc="-9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System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049" y="1041601"/>
            <a:ext cx="7852409" cy="3463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3846829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accuracy of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DAC depends on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several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factors: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●"/>
            </a:pPr>
            <a:endParaRPr sz="2200">
              <a:latin typeface="Arial MT"/>
              <a:cs typeface="Arial MT"/>
            </a:endParaRPr>
          </a:p>
          <a:p>
            <a:pPr lvl="1" marL="379095" marR="3536950">
              <a:lnSpc>
                <a:spcPct val="113300"/>
              </a:lnSpc>
              <a:buFont typeface="Arial MT"/>
              <a:buAutoNum type="arabicParenR" startAt="3"/>
              <a:tabLst>
                <a:tab pos="616585" algn="l"/>
              </a:tabLst>
            </a:pPr>
            <a:r>
              <a:rPr dirty="0" sz="1600" spc="-5" b="1">
                <a:latin typeface="Arial"/>
                <a:cs typeface="Arial"/>
              </a:rPr>
              <a:t>Nonlinearity: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>
                <a:latin typeface="Arial MT"/>
                <a:cs typeface="Arial MT"/>
              </a:rPr>
              <a:t>maximum </a:t>
            </a:r>
            <a:r>
              <a:rPr dirty="0" sz="1600" spc="-5">
                <a:latin typeface="Arial MT"/>
                <a:cs typeface="Arial MT"/>
              </a:rPr>
              <a:t>deviation of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 transfer </a:t>
            </a:r>
            <a:r>
              <a:rPr dirty="0" sz="1600">
                <a:latin typeface="Arial MT"/>
                <a:cs typeface="Arial MT"/>
              </a:rPr>
              <a:t>curve </a:t>
            </a:r>
            <a:r>
              <a:rPr dirty="0" sz="1600" spc="-5">
                <a:latin typeface="Arial MT"/>
                <a:cs typeface="Arial MT"/>
              </a:rPr>
              <a:t>from </a:t>
            </a:r>
            <a:r>
              <a:rPr dirty="0" sz="1600">
                <a:latin typeface="Arial MT"/>
                <a:cs typeface="Arial MT"/>
              </a:rPr>
              <a:t>a straight </a:t>
            </a:r>
            <a:r>
              <a:rPr dirty="0" sz="1600" spc="-5">
                <a:latin typeface="Arial MT"/>
                <a:cs typeface="Arial MT"/>
              </a:rPr>
              <a:t>line drawn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between </a:t>
            </a:r>
            <a:r>
              <a:rPr dirty="0" sz="1600">
                <a:latin typeface="Arial MT"/>
                <a:cs typeface="Arial MT"/>
              </a:rPr>
              <a:t>zero </a:t>
            </a:r>
            <a:r>
              <a:rPr dirty="0" sz="1600" spc="-5">
                <a:latin typeface="Arial MT"/>
                <a:cs typeface="Arial MT"/>
              </a:rPr>
              <a:t>and full </a:t>
            </a:r>
            <a:r>
              <a:rPr dirty="0" sz="1600">
                <a:latin typeface="Arial MT"/>
                <a:cs typeface="Arial MT"/>
              </a:rPr>
              <a:t>scale. </a:t>
            </a:r>
            <a:r>
              <a:rPr dirty="0" sz="1600" spc="-5">
                <a:latin typeface="Arial MT"/>
                <a:cs typeface="Arial MT"/>
              </a:rPr>
              <a:t>It is due to the </a:t>
            </a:r>
            <a:r>
              <a:rPr dirty="0" sz="1600">
                <a:latin typeface="Arial MT"/>
                <a:cs typeface="Arial MT"/>
              </a:rPr>
              <a:t> mismatching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components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within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DAC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cannot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easily </a:t>
            </a:r>
            <a:r>
              <a:rPr dirty="0" sz="1600">
                <a:latin typeface="Arial MT"/>
                <a:cs typeface="Arial MT"/>
              </a:rPr>
              <a:t>removed.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AutoNum type="arabicParenR" startAt="3"/>
            </a:pPr>
            <a:endParaRPr sz="2100">
              <a:latin typeface="Arial MT"/>
              <a:cs typeface="Arial MT"/>
            </a:endParaRPr>
          </a:p>
          <a:p>
            <a:pPr lvl="1" marL="615950" indent="-237490">
              <a:lnSpc>
                <a:spcPct val="100000"/>
              </a:lnSpc>
              <a:buFont typeface="Arial MT"/>
              <a:buAutoNum type="arabicParenR" startAt="3"/>
              <a:tabLst>
                <a:tab pos="616585" algn="l"/>
              </a:tabLst>
            </a:pPr>
            <a:r>
              <a:rPr dirty="0" sz="1600" spc="-5" b="1">
                <a:latin typeface="Arial"/>
                <a:cs typeface="Arial"/>
              </a:rPr>
              <a:t>Settling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line:</a:t>
            </a:r>
            <a:r>
              <a:rPr dirty="0" sz="1600" spc="15" b="1">
                <a:latin typeface="Arial"/>
                <a:cs typeface="Arial"/>
              </a:rPr>
              <a:t> </a:t>
            </a:r>
            <a:r>
              <a:rPr dirty="0" sz="1600" spc="-5">
                <a:latin typeface="Arial MT"/>
                <a:cs typeface="Arial MT"/>
              </a:rPr>
              <a:t>this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time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required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by</a:t>
            </a:r>
            <a:endParaRPr sz="1600">
              <a:latin typeface="Arial MT"/>
              <a:cs typeface="Arial MT"/>
            </a:endParaRPr>
          </a:p>
          <a:p>
            <a:pPr marL="379095" marR="5080">
              <a:lnSpc>
                <a:spcPct val="113300"/>
              </a:lnSpc>
            </a:pPr>
            <a:r>
              <a:rPr dirty="0" sz="1600" spc="-5">
                <a:latin typeface="Arial MT"/>
                <a:cs typeface="Arial MT"/>
              </a:rPr>
              <a:t>the DAC to </a:t>
            </a:r>
            <a:r>
              <a:rPr dirty="0" sz="1600">
                <a:latin typeface="Arial MT"/>
                <a:cs typeface="Arial MT"/>
              </a:rPr>
              <a:t>settle </a:t>
            </a:r>
            <a:r>
              <a:rPr dirty="0" sz="1600" spc="-5">
                <a:latin typeface="Arial MT"/>
                <a:cs typeface="Arial MT"/>
              </a:rPr>
              <a:t>to within </a:t>
            </a:r>
            <a:r>
              <a:rPr dirty="0" sz="1600">
                <a:latin typeface="Arial MT"/>
                <a:cs typeface="Arial MT"/>
              </a:rPr>
              <a:t>½ </a:t>
            </a:r>
            <a:r>
              <a:rPr dirty="0" sz="1600" spc="-5">
                <a:latin typeface="Arial MT"/>
                <a:cs typeface="Arial MT"/>
              </a:rPr>
              <a:t>LSB after </a:t>
            </a:r>
            <a:r>
              <a:rPr dirty="0" sz="1600">
                <a:latin typeface="Arial MT"/>
                <a:cs typeface="Arial MT"/>
              </a:rPr>
              <a:t>receipt </a:t>
            </a:r>
            <a:r>
              <a:rPr dirty="0" sz="1600" spc="-5">
                <a:latin typeface="Arial MT"/>
                <a:cs typeface="Arial MT"/>
              </a:rPr>
              <a:t>of the binary input. It </a:t>
            </a:r>
            <a:r>
              <a:rPr dirty="0" sz="1600">
                <a:latin typeface="Arial MT"/>
                <a:cs typeface="Arial MT"/>
              </a:rPr>
              <a:t>ranges </a:t>
            </a:r>
            <a:r>
              <a:rPr dirty="0" sz="1600" spc="-5">
                <a:latin typeface="Arial MT"/>
                <a:cs typeface="Arial MT"/>
              </a:rPr>
              <a:t>from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less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than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100ns for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some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high-speed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DACs to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more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than 1µs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for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low-cost </a:t>
            </a:r>
            <a:r>
              <a:rPr dirty="0" sz="1600">
                <a:latin typeface="Arial MT"/>
                <a:cs typeface="Arial MT"/>
              </a:rPr>
              <a:t>versions.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8262" y="1042975"/>
            <a:ext cx="3800474" cy="2752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7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5728" y="1151904"/>
            <a:ext cx="7044382" cy="36228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5459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5">
                <a:latin typeface="Arial MT"/>
                <a:cs typeface="Arial MT"/>
              </a:rPr>
              <a:t>Switched-Voltage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R-2R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DAC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33925" y="3954238"/>
            <a:ext cx="440817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8100" marR="3048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latin typeface="Arial"/>
                <a:cs typeface="Arial"/>
              </a:rPr>
              <a:t>Digital input consists of </a:t>
            </a:r>
            <a:r>
              <a:rPr dirty="0" sz="1400" b="1">
                <a:latin typeface="Arial"/>
                <a:cs typeface="Arial"/>
              </a:rPr>
              <a:t>three </a:t>
            </a:r>
            <a:r>
              <a:rPr dirty="0" sz="1400" spc="-5" b="1">
                <a:latin typeface="Arial"/>
                <a:cs typeface="Arial"/>
              </a:rPr>
              <a:t>switches </a:t>
            </a:r>
            <a:r>
              <a:rPr dirty="0" sz="1400" b="1">
                <a:latin typeface="Arial"/>
                <a:cs typeface="Arial"/>
              </a:rPr>
              <a:t>that </a:t>
            </a:r>
            <a:r>
              <a:rPr dirty="0" sz="1400" spc="-5" b="1">
                <a:latin typeface="Arial"/>
                <a:cs typeface="Arial"/>
              </a:rPr>
              <a:t>may be </a:t>
            </a:r>
            <a:r>
              <a:rPr dirty="0" sz="1400" spc="-37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connected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either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GND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(logic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0)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or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15" b="1">
                <a:latin typeface="Arial"/>
                <a:cs typeface="Arial"/>
              </a:rPr>
              <a:t>V</a:t>
            </a:r>
            <a:r>
              <a:rPr dirty="0" baseline="-33950" sz="1350" spc="22" b="1">
                <a:latin typeface="Arial"/>
                <a:cs typeface="Arial"/>
              </a:rPr>
              <a:t>REF</a:t>
            </a:r>
            <a:r>
              <a:rPr dirty="0" baseline="-33950" sz="1350" spc="19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(logic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1)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5459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5">
                <a:latin typeface="Arial MT"/>
                <a:cs typeface="Arial MT"/>
              </a:rPr>
              <a:t>Switched-Voltage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R-2R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DAC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775" y="1427050"/>
            <a:ext cx="7010399" cy="21335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09587" y="3728737"/>
            <a:ext cx="285051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16865" marR="5080" indent="-30480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latin typeface="Arial"/>
                <a:cs typeface="Arial"/>
              </a:rPr>
              <a:t>Equivalent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circuit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at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node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when </a:t>
            </a:r>
            <a:r>
              <a:rPr dirty="0" sz="1400" spc="-37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switch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D0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(only)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is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closed.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89676" y="3728737"/>
            <a:ext cx="216662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14629" marR="5080" indent="-202565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latin typeface="Arial"/>
                <a:cs typeface="Arial"/>
              </a:rPr>
              <a:t>At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each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node,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current </a:t>
            </a:r>
            <a:r>
              <a:rPr dirty="0" sz="1400" spc="-37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splits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exactly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in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half.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5459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5">
                <a:latin typeface="Arial MT"/>
                <a:cs typeface="Arial MT"/>
              </a:rPr>
              <a:t>Switched-Voltage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R-2R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DAC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4349" y="1184057"/>
            <a:ext cx="7098030" cy="9074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459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 lvl="1" marL="848994" marR="17780" indent="-351790">
              <a:lnSpc>
                <a:spcPct val="113300"/>
              </a:lnSpc>
              <a:spcBef>
                <a:spcPts val="7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600" spc="-5">
                <a:latin typeface="Arial MT"/>
                <a:cs typeface="Arial MT"/>
              </a:rPr>
              <a:t>Assume that the DAC in the previous figure has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binary input of 101.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Calculate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 output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voltage</a:t>
            </a:r>
            <a:r>
              <a:rPr dirty="0" sz="1600" spc="-5">
                <a:latin typeface="Arial MT"/>
                <a:cs typeface="Arial MT"/>
              </a:rPr>
              <a:t> if </a:t>
            </a:r>
            <a:r>
              <a:rPr dirty="0" sz="1600" spc="5">
                <a:latin typeface="Arial MT"/>
                <a:cs typeface="Arial MT"/>
              </a:rPr>
              <a:t>V</a:t>
            </a:r>
            <a:r>
              <a:rPr dirty="0" baseline="-31746" sz="1575" spc="7">
                <a:latin typeface="Arial MT"/>
                <a:cs typeface="Arial MT"/>
              </a:rPr>
              <a:t>REF</a:t>
            </a:r>
            <a:r>
              <a:rPr dirty="0" baseline="-31746" sz="1575" spc="217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=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45">
                <a:latin typeface="Arial MT"/>
                <a:cs typeface="Arial MT"/>
              </a:rPr>
              <a:t>3v,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=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1kΩ and </a:t>
            </a:r>
            <a:r>
              <a:rPr dirty="0" sz="1600" spc="10">
                <a:latin typeface="Arial MT"/>
                <a:cs typeface="Arial MT"/>
              </a:rPr>
              <a:t>R</a:t>
            </a:r>
            <a:r>
              <a:rPr dirty="0" baseline="-31746" sz="1575" spc="15">
                <a:latin typeface="Arial MT"/>
                <a:cs typeface="Arial MT"/>
              </a:rPr>
              <a:t>F</a:t>
            </a:r>
            <a:r>
              <a:rPr dirty="0" baseline="-31746" sz="1575" spc="217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=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10kΩ.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5525" y="2689563"/>
            <a:ext cx="3600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9841" sz="2100" spc="7">
                <a:solidFill>
                  <a:srgbClr val="434343"/>
                </a:solidFill>
                <a:latin typeface="Arial MT"/>
                <a:cs typeface="Arial MT"/>
              </a:rPr>
              <a:t>V</a:t>
            </a:r>
            <a:r>
              <a:rPr dirty="0" sz="900" spc="5">
                <a:solidFill>
                  <a:srgbClr val="434343"/>
                </a:solidFill>
                <a:latin typeface="Arial MT"/>
                <a:cs typeface="Arial MT"/>
              </a:rPr>
              <a:t>out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4993" y="2340948"/>
            <a:ext cx="3530600" cy="76835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70"/>
              </a:spcBef>
              <a:buChar char="○"/>
              <a:tabLst>
                <a:tab pos="347980" algn="l"/>
                <a:tab pos="349250" algn="l"/>
              </a:tabLst>
            </a:pP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I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=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3v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/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[(2R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||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2R)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+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2R]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=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 3v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/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3k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=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1mA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400" spc="-555">
                <a:solidFill>
                  <a:srgbClr val="434343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400" spc="-555">
                <a:solidFill>
                  <a:srgbClr val="434343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8125" y="2588598"/>
            <a:ext cx="3199130" cy="5207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=</a:t>
            </a:r>
            <a:r>
              <a:rPr dirty="0" sz="1400" spc="-1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-(1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*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1m/8</a:t>
            </a:r>
            <a:r>
              <a:rPr dirty="0" sz="1400" spc="-1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+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0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*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1m/4</a:t>
            </a:r>
            <a:r>
              <a:rPr dirty="0" sz="1400" spc="-1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+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1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*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1m/2)</a:t>
            </a:r>
            <a:r>
              <a:rPr dirty="0" sz="1400" spc="-1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*</a:t>
            </a:r>
            <a:r>
              <a:rPr dirty="0" sz="1400" spc="-1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10k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=</a:t>
            </a:r>
            <a:r>
              <a:rPr dirty="0" sz="1400" spc="-5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-6.25v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5225" y="937725"/>
            <a:ext cx="4568353" cy="30382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2256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DAC</a:t>
            </a:r>
            <a:r>
              <a:rPr dirty="0" u="none" sz="2800" spc="-2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0800:</a:t>
            </a:r>
            <a:r>
              <a:rPr dirty="0" u="none" sz="2800" spc="-25">
                <a:latin typeface="Arial MT"/>
                <a:cs typeface="Arial MT"/>
              </a:rPr>
              <a:t> </a:t>
            </a:r>
            <a:r>
              <a:rPr dirty="0" u="none" sz="2800" spc="-10">
                <a:latin typeface="Arial MT"/>
                <a:cs typeface="Arial MT"/>
              </a:rPr>
              <a:t>Switched-Current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Multiplying</a:t>
            </a:r>
            <a:r>
              <a:rPr dirty="0" u="none" sz="2800" spc="-2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DAC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749" y="1190200"/>
            <a:ext cx="6984365" cy="320548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8-bit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DAC.</a:t>
            </a:r>
            <a:endParaRPr sz="1800">
              <a:latin typeface="Arial MT"/>
              <a:cs typeface="Arial MT"/>
            </a:endParaRPr>
          </a:p>
          <a:p>
            <a:pPr marL="3917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switched-current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R-2R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DAC</a:t>
            </a:r>
            <a:endParaRPr sz="1800">
              <a:latin typeface="Arial MT"/>
              <a:cs typeface="Arial MT"/>
            </a:endParaRPr>
          </a:p>
          <a:p>
            <a:pPr lvl="1" marL="848994" marR="3481070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It uses </a:t>
            </a:r>
            <a:r>
              <a:rPr dirty="0" sz="1400">
                <a:latin typeface="Arial MT"/>
                <a:cs typeface="Arial MT"/>
              </a:rPr>
              <a:t>a constant-current source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establish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reference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current.</a:t>
            </a:r>
            <a:endParaRPr sz="1400">
              <a:latin typeface="Arial MT"/>
              <a:cs typeface="Arial MT"/>
            </a:endParaRPr>
          </a:p>
          <a:p>
            <a:pPr lvl="1" marL="848994" marR="3462654" indent="-336550">
              <a:lnSpc>
                <a:spcPct val="116100"/>
              </a:lnSpc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Each data </a:t>
            </a:r>
            <a:r>
              <a:rPr dirty="0" sz="1400">
                <a:latin typeface="Arial MT"/>
                <a:cs typeface="Arial MT"/>
              </a:rPr>
              <a:t>switch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>
                <a:latin typeface="Arial MT"/>
                <a:cs typeface="Arial MT"/>
              </a:rPr>
              <a:t>connected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(actual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virtual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through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op-</a:t>
            </a:r>
            <a:endParaRPr sz="1400">
              <a:latin typeface="Arial MT"/>
              <a:cs typeface="Arial MT"/>
            </a:endParaRPr>
          </a:p>
          <a:p>
            <a:pPr marL="848994" marR="2802890">
              <a:lnSpc>
                <a:spcPct val="116100"/>
              </a:lnSpc>
            </a:pPr>
            <a:r>
              <a:rPr dirty="0" sz="1400" spc="-5">
                <a:latin typeface="Arial MT"/>
                <a:cs typeface="Arial MT"/>
              </a:rPr>
              <a:t>amp).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each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path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constant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independent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digital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input.</a:t>
            </a:r>
            <a:endParaRPr sz="1400">
              <a:latin typeface="Arial MT"/>
              <a:cs typeface="Arial MT"/>
            </a:endParaRPr>
          </a:p>
          <a:p>
            <a:pPr marL="391795" indent="-367030">
              <a:lnSpc>
                <a:spcPct val="100000"/>
              </a:lnSpc>
              <a:spcBef>
                <a:spcPts val="250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multiplying</a:t>
            </a:r>
            <a:r>
              <a:rPr dirty="0" sz="1800" spc="-5">
                <a:latin typeface="Arial MT"/>
                <a:cs typeface="Arial MT"/>
              </a:rPr>
              <a:t> DAC</a:t>
            </a:r>
            <a:endParaRPr sz="18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334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I</a:t>
            </a:r>
            <a:r>
              <a:rPr dirty="0" baseline="-33950" sz="1350" spc="22">
                <a:latin typeface="Arial MT"/>
                <a:cs typeface="Arial MT"/>
              </a:rPr>
              <a:t>OUT</a:t>
            </a:r>
            <a:r>
              <a:rPr dirty="0" baseline="-33950" sz="1350" spc="202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equal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product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digital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endParaRPr sz="1400">
              <a:latin typeface="Arial MT"/>
              <a:cs typeface="Arial MT"/>
            </a:endParaRPr>
          </a:p>
          <a:p>
            <a:pPr marL="848994" marR="55880">
              <a:lnSpc>
                <a:spcPct val="116100"/>
              </a:lnSpc>
            </a:pPr>
            <a:r>
              <a:rPr dirty="0" sz="1400" spc="-5">
                <a:latin typeface="Arial MT"/>
                <a:cs typeface="Arial MT"/>
              </a:rPr>
              <a:t>and the </a:t>
            </a:r>
            <a:r>
              <a:rPr dirty="0" sz="1400">
                <a:latin typeface="Arial MT"/>
                <a:cs typeface="Arial MT"/>
              </a:rPr>
              <a:t>reference current. </a:t>
            </a:r>
            <a:r>
              <a:rPr dirty="0" sz="1400" spc="-5" b="1">
                <a:latin typeface="Arial"/>
                <a:cs typeface="Arial"/>
              </a:rPr>
              <a:t>Example: </a:t>
            </a:r>
            <a:r>
              <a:rPr dirty="0" sz="1400" spc="-5">
                <a:latin typeface="Arial MT"/>
                <a:cs typeface="Arial MT"/>
              </a:rPr>
              <a:t>if input is </a:t>
            </a:r>
            <a:r>
              <a:rPr dirty="0" sz="1400" spc="-20">
                <a:latin typeface="Arial MT"/>
                <a:cs typeface="Arial MT"/>
              </a:rPr>
              <a:t>11001001 </a:t>
            </a:r>
            <a:r>
              <a:rPr dirty="0" sz="1400">
                <a:latin typeface="Arial MT"/>
                <a:cs typeface="Arial MT"/>
              </a:rPr>
              <a:t>(201) </a:t>
            </a:r>
            <a:r>
              <a:rPr dirty="0" sz="1400" spc="-5">
                <a:latin typeface="Arial MT"/>
                <a:cs typeface="Arial MT"/>
              </a:rPr>
              <a:t>and </a:t>
            </a:r>
            <a:r>
              <a:rPr dirty="0" sz="1400">
                <a:latin typeface="Arial MT"/>
                <a:cs typeface="Arial MT"/>
              </a:rPr>
              <a:t>reference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2mA. </a:t>
            </a:r>
            <a:r>
              <a:rPr dirty="0" sz="1400" spc="15">
                <a:latin typeface="Arial MT"/>
                <a:cs typeface="Arial MT"/>
              </a:rPr>
              <a:t>I</a:t>
            </a:r>
            <a:r>
              <a:rPr dirty="0" baseline="-33950" sz="1350" spc="22">
                <a:latin typeface="Arial MT"/>
                <a:cs typeface="Arial MT"/>
              </a:rPr>
              <a:t>OUT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equal 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(201/256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*</a:t>
            </a:r>
            <a:r>
              <a:rPr dirty="0" sz="1400" spc="-5">
                <a:latin typeface="Arial MT"/>
                <a:cs typeface="Arial MT"/>
              </a:rPr>
              <a:t> 2mA)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5">
                <a:latin typeface="Arial MT"/>
                <a:cs typeface="Arial MT"/>
              </a:rPr>
              <a:t> 1.57mA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6221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DAC</a:t>
            </a:r>
            <a:r>
              <a:rPr dirty="0" u="none" sz="2800" spc="-3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0800: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Interfacing</a:t>
            </a:r>
            <a:r>
              <a:rPr dirty="0" u="none" sz="2800" spc="-3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Circuit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7484" y="1061323"/>
            <a:ext cx="6975779" cy="39456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9600" y="2735288"/>
            <a:ext cx="1388745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8100" marR="304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Zener</a:t>
            </a:r>
            <a:r>
              <a:rPr dirty="0" sz="1400" spc="-5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diode</a:t>
            </a:r>
            <a:r>
              <a:rPr dirty="0" sz="1400" spc="-4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with </a:t>
            </a:r>
            <a:r>
              <a:rPr dirty="0" sz="1400" spc="-37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434343"/>
                </a:solidFill>
                <a:latin typeface="Arial MT"/>
                <a:cs typeface="Arial MT"/>
              </a:rPr>
              <a:t>R</a:t>
            </a:r>
            <a:r>
              <a:rPr dirty="0" baseline="-33950" sz="1350" spc="7">
                <a:solidFill>
                  <a:srgbClr val="434343"/>
                </a:solidFill>
                <a:latin typeface="Arial MT"/>
                <a:cs typeface="Arial MT"/>
              </a:rPr>
              <a:t>1</a:t>
            </a:r>
            <a:r>
              <a:rPr dirty="0" baseline="-33950" sz="1350" spc="1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&amp; </a:t>
            </a:r>
            <a:r>
              <a:rPr dirty="0" sz="1400" spc="5">
                <a:solidFill>
                  <a:srgbClr val="434343"/>
                </a:solidFill>
                <a:latin typeface="Arial MT"/>
                <a:cs typeface="Arial MT"/>
              </a:rPr>
              <a:t>R</a:t>
            </a:r>
            <a:r>
              <a:rPr dirty="0" baseline="-33950" sz="1350" spc="7">
                <a:solidFill>
                  <a:srgbClr val="434343"/>
                </a:solidFill>
                <a:latin typeface="Arial MT"/>
                <a:cs typeface="Arial MT"/>
              </a:rPr>
              <a:t>2 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provide </a:t>
            </a:r>
            <a:r>
              <a:rPr dirty="0" sz="1400" spc="-37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a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 2m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A</a:t>
            </a:r>
            <a:r>
              <a:rPr dirty="0" sz="1400" spc="-8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reference  current</a:t>
            </a:r>
            <a:r>
              <a:rPr dirty="0" sz="1400" spc="-8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(5v/2.5k)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000" y="1213613"/>
            <a:ext cx="1417955" cy="10769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1N914 diodes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help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minimizing </a:t>
            </a:r>
            <a:r>
              <a:rPr dirty="0" sz="1400" spc="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changes</a:t>
            </a:r>
            <a:r>
              <a:rPr dirty="0" sz="1400" spc="-3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in</a:t>
            </a:r>
            <a:r>
              <a:rPr dirty="0" sz="1400" spc="-3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the</a:t>
            </a:r>
            <a:r>
              <a:rPr dirty="0" sz="1400" spc="-3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5v </a:t>
            </a:r>
            <a:r>
              <a:rPr dirty="0" sz="1400" spc="-37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reference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with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temperature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5049" y="3315599"/>
            <a:ext cx="2994025" cy="93662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156845" rIns="0" bIns="0" rtlCol="0" vert="horz">
            <a:spAutoFit/>
          </a:bodyPr>
          <a:lstStyle/>
          <a:p>
            <a:pPr algn="just" marL="85725" marR="259715">
              <a:lnSpc>
                <a:spcPts val="1650"/>
              </a:lnSpc>
              <a:spcBef>
                <a:spcPts val="1235"/>
              </a:spcBef>
            </a:pP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Multiplied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output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current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is forced </a:t>
            </a:r>
            <a:r>
              <a:rPr dirty="0" sz="1400" spc="-37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by the op amp to flow through </a:t>
            </a:r>
            <a:r>
              <a:rPr dirty="0" sz="1400" spc="15">
                <a:solidFill>
                  <a:srgbClr val="434343"/>
                </a:solidFill>
                <a:latin typeface="Arial MT"/>
                <a:cs typeface="Arial MT"/>
              </a:rPr>
              <a:t>R</a:t>
            </a:r>
            <a:r>
              <a:rPr dirty="0" baseline="-33950" sz="1350" spc="22">
                <a:solidFill>
                  <a:srgbClr val="434343"/>
                </a:solidFill>
                <a:latin typeface="Arial MT"/>
                <a:cs typeface="Arial MT"/>
              </a:rPr>
              <a:t>F</a:t>
            </a:r>
            <a:r>
              <a:rPr dirty="0" sz="1400" spc="15">
                <a:solidFill>
                  <a:srgbClr val="434343"/>
                </a:solidFill>
                <a:latin typeface="Arial MT"/>
                <a:cs typeface="Arial MT"/>
              </a:rPr>
              <a:t>. </a:t>
            </a:r>
            <a:r>
              <a:rPr dirty="0" sz="1400" spc="-37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434343"/>
                </a:solidFill>
                <a:latin typeface="Arial MT"/>
                <a:cs typeface="Arial MT"/>
              </a:rPr>
              <a:t>V</a:t>
            </a:r>
            <a:r>
              <a:rPr dirty="0" baseline="-33950" sz="1350" spc="15">
                <a:solidFill>
                  <a:srgbClr val="434343"/>
                </a:solidFill>
                <a:latin typeface="Arial MT"/>
                <a:cs typeface="Arial MT"/>
              </a:rPr>
              <a:t>OUT</a:t>
            </a:r>
            <a:r>
              <a:rPr dirty="0" baseline="-33950" sz="1350" spc="19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=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434343"/>
                </a:solidFill>
                <a:latin typeface="Arial MT"/>
                <a:cs typeface="Arial MT"/>
              </a:rPr>
              <a:t>I</a:t>
            </a:r>
            <a:r>
              <a:rPr dirty="0" baseline="-33950" sz="1350" spc="15">
                <a:solidFill>
                  <a:srgbClr val="434343"/>
                </a:solidFill>
                <a:latin typeface="Arial MT"/>
                <a:cs typeface="Arial MT"/>
              </a:rPr>
              <a:t>O</a:t>
            </a:r>
            <a:r>
              <a:rPr dirty="0" baseline="-33950" sz="1350" spc="19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34343"/>
                </a:solidFill>
                <a:latin typeface="Arial MT"/>
                <a:cs typeface="Arial MT"/>
              </a:rPr>
              <a:t>*</a:t>
            </a:r>
            <a:r>
              <a:rPr dirty="0" sz="1400" spc="-5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434343"/>
                </a:solidFill>
                <a:latin typeface="Arial MT"/>
                <a:cs typeface="Arial MT"/>
              </a:rPr>
              <a:t>R</a:t>
            </a:r>
            <a:r>
              <a:rPr dirty="0" baseline="-33950" sz="1350" spc="15">
                <a:solidFill>
                  <a:srgbClr val="434343"/>
                </a:solidFill>
                <a:latin typeface="Arial MT"/>
                <a:cs typeface="Arial MT"/>
              </a:rPr>
              <a:t>F</a:t>
            </a:r>
            <a:endParaRPr baseline="-33950"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2256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DAC</a:t>
            </a:r>
            <a:r>
              <a:rPr dirty="0" u="none" sz="2800" spc="-2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0800:</a:t>
            </a:r>
            <a:r>
              <a:rPr dirty="0" u="none" sz="2800" spc="-25">
                <a:latin typeface="Arial MT"/>
                <a:cs typeface="Arial MT"/>
              </a:rPr>
              <a:t> </a:t>
            </a:r>
            <a:r>
              <a:rPr dirty="0" u="none" sz="2800" spc="-10">
                <a:latin typeface="Arial MT"/>
                <a:cs typeface="Arial MT"/>
              </a:rPr>
              <a:t>Switched-Current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Multiplying</a:t>
            </a:r>
            <a:r>
              <a:rPr dirty="0" u="none" sz="2800" spc="-2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DAC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349" y="1176158"/>
            <a:ext cx="7825740" cy="290512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171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 lvl="1" marL="874394" marR="299085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74394" algn="l"/>
                <a:tab pos="875030" algn="l"/>
              </a:tabLst>
            </a:pPr>
            <a:r>
              <a:rPr dirty="0" sz="1400" spc="-5">
                <a:latin typeface="Arial MT"/>
                <a:cs typeface="Arial MT"/>
              </a:rPr>
              <a:t>Calculate the full-scale output </a:t>
            </a:r>
            <a:r>
              <a:rPr dirty="0" sz="1400">
                <a:latin typeface="Arial MT"/>
                <a:cs typeface="Arial MT"/>
              </a:rPr>
              <a:t>voltage, maximum </a:t>
            </a:r>
            <a:r>
              <a:rPr dirty="0" sz="1400" spc="-5">
                <a:latin typeface="Arial MT"/>
                <a:cs typeface="Arial MT"/>
              </a:rPr>
              <a:t>output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and </a:t>
            </a:r>
            <a:r>
              <a:rPr dirty="0" sz="1400">
                <a:latin typeface="Arial MT"/>
                <a:cs typeface="Arial MT"/>
              </a:rPr>
              <a:t>resolution </a:t>
            </a:r>
            <a:r>
              <a:rPr dirty="0" sz="1400" spc="-5">
                <a:latin typeface="Arial MT"/>
                <a:cs typeface="Arial MT"/>
              </a:rPr>
              <a:t>of 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0800 interface </a:t>
            </a:r>
            <a:r>
              <a:rPr dirty="0" sz="1400">
                <a:latin typeface="Arial MT"/>
                <a:cs typeface="Arial MT"/>
              </a:rPr>
              <a:t>(presented</a:t>
            </a:r>
            <a:r>
              <a:rPr dirty="0" sz="1400" spc="-5">
                <a:latin typeface="Arial MT"/>
                <a:cs typeface="Arial MT"/>
              </a:rPr>
              <a:t> 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previous </a:t>
            </a:r>
            <a:r>
              <a:rPr dirty="0" sz="1400">
                <a:latin typeface="Arial MT"/>
                <a:cs typeface="Arial MT"/>
              </a:rPr>
              <a:t>slide).</a:t>
            </a:r>
            <a:endParaRPr sz="1400">
              <a:latin typeface="Arial MT"/>
              <a:cs typeface="Arial MT"/>
            </a:endParaRPr>
          </a:p>
          <a:p>
            <a:pPr lvl="2" marL="1331595" indent="-313690">
              <a:lnSpc>
                <a:spcPct val="100000"/>
              </a:lnSpc>
              <a:spcBef>
                <a:spcPts val="270"/>
              </a:spcBef>
              <a:buSzPct val="78571"/>
              <a:buChar char="■"/>
              <a:tabLst>
                <a:tab pos="1331595" algn="l"/>
                <a:tab pos="13322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full-scale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I</a:t>
            </a:r>
            <a:r>
              <a:rPr dirty="0" baseline="-33950" sz="1350" spc="30">
                <a:latin typeface="Arial MT"/>
                <a:cs typeface="Arial MT"/>
              </a:rPr>
              <a:t>REF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2mA</a:t>
            </a:r>
            <a:endParaRPr sz="1400">
              <a:latin typeface="Arial MT"/>
              <a:cs typeface="Arial MT"/>
            </a:endParaRPr>
          </a:p>
          <a:p>
            <a:pPr lvl="2" marL="1331595" indent="-313690">
              <a:lnSpc>
                <a:spcPct val="100000"/>
              </a:lnSpc>
              <a:spcBef>
                <a:spcPts val="270"/>
              </a:spcBef>
              <a:buSzPct val="78571"/>
              <a:buChar char="■"/>
              <a:tabLst>
                <a:tab pos="1331595" algn="l"/>
                <a:tab pos="1332230" algn="l"/>
              </a:tabLst>
            </a:pPr>
            <a:r>
              <a:rPr dirty="0" sz="1400" spc="-5">
                <a:latin typeface="Arial MT"/>
                <a:cs typeface="Arial MT"/>
              </a:rPr>
              <a:t>Full-scale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2mA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*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5k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10v</a:t>
            </a:r>
            <a:endParaRPr sz="1400">
              <a:latin typeface="Arial MT"/>
              <a:cs typeface="Arial MT"/>
            </a:endParaRPr>
          </a:p>
          <a:p>
            <a:pPr lvl="2" marL="1331595" indent="-313690">
              <a:lnSpc>
                <a:spcPct val="100000"/>
              </a:lnSpc>
              <a:spcBef>
                <a:spcPts val="270"/>
              </a:spcBef>
              <a:buSzPct val="78571"/>
              <a:buChar char="■"/>
              <a:tabLst>
                <a:tab pos="1331595" algn="l"/>
                <a:tab pos="1332230" algn="l"/>
              </a:tabLst>
            </a:pPr>
            <a:r>
              <a:rPr dirty="0" sz="1400">
                <a:latin typeface="Arial MT"/>
                <a:cs typeface="Arial MT"/>
              </a:rPr>
              <a:t>Maximum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255/256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*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9.96v</a:t>
            </a:r>
            <a:endParaRPr sz="1400">
              <a:latin typeface="Arial MT"/>
              <a:cs typeface="Arial MT"/>
            </a:endParaRPr>
          </a:p>
          <a:p>
            <a:pPr lvl="2" marL="1331595" indent="-313690">
              <a:lnSpc>
                <a:spcPct val="100000"/>
              </a:lnSpc>
              <a:spcBef>
                <a:spcPts val="270"/>
              </a:spcBef>
              <a:buSzPct val="78571"/>
              <a:buChar char="■"/>
              <a:tabLst>
                <a:tab pos="1331595" algn="l"/>
                <a:tab pos="1332230" algn="l"/>
              </a:tabLst>
            </a:pPr>
            <a:r>
              <a:rPr dirty="0" sz="1400" spc="-5">
                <a:latin typeface="Arial MT"/>
                <a:cs typeface="Arial MT"/>
              </a:rPr>
              <a:t>Resolution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(contribution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1bit)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1/256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*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39mv</a:t>
            </a:r>
            <a:endParaRPr sz="14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Font typeface="Arial MT"/>
              <a:buChar char="■"/>
            </a:pPr>
            <a:endParaRPr sz="1900">
              <a:latin typeface="Arial MT"/>
              <a:cs typeface="Arial MT"/>
            </a:endParaRPr>
          </a:p>
          <a:p>
            <a:pPr marL="417195" indent="-367030">
              <a:lnSpc>
                <a:spcPct val="100000"/>
              </a:lnSpc>
              <a:buChar char="●"/>
              <a:tabLst>
                <a:tab pos="417195" algn="l"/>
                <a:tab pos="417830" algn="l"/>
              </a:tabLst>
            </a:pPr>
            <a:r>
              <a:rPr dirty="0" sz="1800">
                <a:latin typeface="Arial MT"/>
                <a:cs typeface="Arial MT"/>
              </a:rPr>
              <a:t>Many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DACs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switched-current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rather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switched-voltage.</a:t>
            </a:r>
            <a:endParaRPr sz="1800">
              <a:latin typeface="Arial MT"/>
              <a:cs typeface="Arial MT"/>
            </a:endParaRPr>
          </a:p>
          <a:p>
            <a:pPr lvl="1" marL="874394" marR="17780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74394" algn="l"/>
                <a:tab pos="875030" algn="l"/>
              </a:tabLst>
            </a:pPr>
            <a:r>
              <a:rPr dirty="0" sz="1400" spc="-5">
                <a:latin typeface="Arial MT"/>
                <a:cs typeface="Arial MT"/>
              </a:rPr>
              <a:t>Switched-current DACs provide faster </a:t>
            </a:r>
            <a:r>
              <a:rPr dirty="0" sz="1400">
                <a:latin typeface="Arial MT"/>
                <a:cs typeface="Arial MT"/>
              </a:rPr>
              <a:t>settling </a:t>
            </a:r>
            <a:r>
              <a:rPr dirty="0" sz="1400" spc="-5">
                <a:latin typeface="Arial MT"/>
                <a:cs typeface="Arial MT"/>
              </a:rPr>
              <a:t>time because the junction </a:t>
            </a:r>
            <a:r>
              <a:rPr dirty="0" sz="1400">
                <a:latin typeface="Arial MT"/>
                <a:cs typeface="Arial MT"/>
              </a:rPr>
              <a:t>capacitances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resistors</a:t>
            </a:r>
            <a:r>
              <a:rPr dirty="0" sz="1400" spc="-5">
                <a:latin typeface="Arial MT"/>
                <a:cs typeface="Arial MT"/>
              </a:rPr>
              <a:t> need not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 </a:t>
            </a:r>
            <a:r>
              <a:rPr dirty="0" sz="1400">
                <a:latin typeface="Arial MT"/>
                <a:cs typeface="Arial MT"/>
              </a:rPr>
              <a:t>continually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charged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discharged.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3475" y="1861794"/>
            <a:ext cx="6961505" cy="4338955"/>
            <a:chOff x="953475" y="1861794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1542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951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879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412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7879" y="4256287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352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352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3777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092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9486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450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092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5912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5912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599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450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06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014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0564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0564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425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425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209155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08192" y="6278744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A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16617" y="6284999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38119" y="6284999"/>
            <a:ext cx="101219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0382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49871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5638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5352" y="4128019"/>
            <a:ext cx="960119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12922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83134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92649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52662" y="5086552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46542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600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047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78897" y="3399290"/>
            <a:ext cx="1487170" cy="6635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Q7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20">
                <a:latin typeface="Microsoft Sans Serif"/>
                <a:cs typeface="Microsoft Sans Serif"/>
              </a:rPr>
              <a:t>NOR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02853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1305" y="2093274"/>
            <a:ext cx="3866702" cy="25463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1306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Synthesizing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a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 spc="-10">
                <a:latin typeface="Arial MT"/>
                <a:cs typeface="Arial MT"/>
              </a:rPr>
              <a:t>Sine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 spc="-35">
                <a:latin typeface="Arial MT"/>
                <a:cs typeface="Arial MT"/>
              </a:rPr>
              <a:t>Wave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4349" y="1190200"/>
            <a:ext cx="7562850" cy="302450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>
                <a:latin typeface="Arial MT"/>
                <a:cs typeface="Arial MT"/>
              </a:rPr>
              <a:t>Microcontrollers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programmed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play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music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other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sounds.</a:t>
            </a:r>
            <a:endParaRPr sz="1800">
              <a:latin typeface="Arial MT"/>
              <a:cs typeface="Arial MT"/>
            </a:endParaRPr>
          </a:p>
          <a:p>
            <a:pPr marL="391795" marR="17780" indent="-367030">
              <a:lnSpc>
                <a:spcPct val="114599"/>
              </a:lnSpc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samples </a:t>
            </a:r>
            <a:r>
              <a:rPr dirty="0" sz="1800" spc="-5">
                <a:latin typeface="Arial MT"/>
                <a:cs typeface="Arial MT"/>
              </a:rPr>
              <a:t>of the waveform to be produced </a:t>
            </a:r>
            <a:r>
              <a:rPr dirty="0" sz="1800">
                <a:latin typeface="Arial MT"/>
                <a:cs typeface="Arial MT"/>
              </a:rPr>
              <a:t>must </a:t>
            </a:r>
            <a:r>
              <a:rPr dirty="0" sz="1800" spc="-5">
                <a:latin typeface="Arial MT"/>
                <a:cs typeface="Arial MT"/>
              </a:rPr>
              <a:t>be </a:t>
            </a:r>
            <a:r>
              <a:rPr dirty="0" sz="1800">
                <a:latin typeface="Arial MT"/>
                <a:cs typeface="Arial MT"/>
              </a:rPr>
              <a:t>stored </a:t>
            </a:r>
            <a:r>
              <a:rPr dirty="0" sz="1800" spc="-5">
                <a:latin typeface="Arial MT"/>
                <a:cs typeface="Arial MT"/>
              </a:rPr>
              <a:t>in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table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 at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periodic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rate</a:t>
            </a:r>
            <a:r>
              <a:rPr dirty="0" sz="1800" spc="-5">
                <a:latin typeface="Arial MT"/>
                <a:cs typeface="Arial MT"/>
              </a:rPr>
              <a:t> to the DAC.</a:t>
            </a:r>
            <a:endParaRPr sz="1800">
              <a:latin typeface="Arial MT"/>
              <a:cs typeface="Arial MT"/>
            </a:endParaRPr>
          </a:p>
          <a:p>
            <a:pPr marL="3917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Example: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synthesized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version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sine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wave</a:t>
            </a:r>
            <a:endParaRPr sz="1400">
              <a:latin typeface="Arial MT"/>
              <a:cs typeface="Arial MT"/>
            </a:endParaRPr>
          </a:p>
          <a:p>
            <a:pPr marL="391795" marR="3598545">
              <a:lnSpc>
                <a:spcPct val="116100"/>
              </a:lnSpc>
              <a:spcBef>
                <a:spcPts val="60"/>
              </a:spcBef>
            </a:pPr>
            <a:r>
              <a:rPr dirty="0" sz="1400" spc="-5">
                <a:latin typeface="Arial MT"/>
                <a:cs typeface="Arial MT"/>
              </a:rPr>
              <a:t>of 6v peak-peak produced from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5v DC level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obtained from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DAC that is programmed to </a:t>
            </a:r>
            <a:r>
              <a:rPr dirty="0" sz="1400">
                <a:latin typeface="Arial MT"/>
                <a:cs typeface="Arial MT"/>
              </a:rPr>
              <a:t> receive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sample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every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30°.</a:t>
            </a:r>
            <a:endParaRPr sz="1400">
              <a:latin typeface="Arial MT"/>
              <a:cs typeface="Arial MT"/>
            </a:endParaRPr>
          </a:p>
          <a:p>
            <a:pPr lvl="1" marL="848994" marR="4690110" indent="-336550">
              <a:lnSpc>
                <a:spcPct val="116100"/>
              </a:lnSpc>
              <a:buChar char="○"/>
              <a:tabLst>
                <a:tab pos="848994" algn="l"/>
                <a:tab pos="849630" algn="l"/>
              </a:tabLst>
            </a:pP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OUT</a:t>
            </a:r>
            <a:r>
              <a:rPr dirty="0" baseline="-33950" sz="1350" spc="22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 </a:t>
            </a:r>
            <a:r>
              <a:rPr dirty="0" sz="1400" spc="-5">
                <a:latin typeface="Arial MT"/>
                <a:cs typeface="Arial MT"/>
              </a:rPr>
              <a:t>5v </a:t>
            </a:r>
            <a:r>
              <a:rPr dirty="0" sz="1400">
                <a:latin typeface="Arial MT"/>
                <a:cs typeface="Arial MT"/>
              </a:rPr>
              <a:t>+ </a:t>
            </a:r>
            <a:r>
              <a:rPr dirty="0" sz="1400" spc="-5">
                <a:latin typeface="Arial MT"/>
                <a:cs typeface="Arial MT"/>
              </a:rPr>
              <a:t>3v </a:t>
            </a:r>
            <a:r>
              <a:rPr dirty="0" sz="1400">
                <a:latin typeface="Arial MT"/>
                <a:cs typeface="Arial MT"/>
              </a:rPr>
              <a:t>* sin </a:t>
            </a:r>
            <a:r>
              <a:rPr dirty="0" sz="1400" spc="-625">
                <a:latin typeface="Arial MT"/>
                <a:cs typeface="Arial MT"/>
              </a:rPr>
              <a:t>θ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wher</a:t>
            </a:r>
            <a:r>
              <a:rPr dirty="0" sz="1400">
                <a:latin typeface="Arial MT"/>
                <a:cs typeface="Arial MT"/>
              </a:rPr>
              <a:t>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625">
                <a:latin typeface="Arial MT"/>
                <a:cs typeface="Arial MT"/>
              </a:rPr>
              <a:t>θ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5">
                <a:latin typeface="Arial MT"/>
                <a:cs typeface="Arial MT"/>
              </a:rPr>
              <a:t> 0°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5">
                <a:latin typeface="Arial MT"/>
                <a:cs typeface="Arial MT"/>
              </a:rPr>
              <a:t> 30°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5">
                <a:latin typeface="Arial MT"/>
                <a:cs typeface="Arial MT"/>
              </a:rPr>
              <a:t> 60°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FS</a:t>
            </a:r>
            <a:r>
              <a:rPr dirty="0" baseline="-33950" sz="1350" spc="172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10v</a:t>
            </a:r>
            <a:endParaRPr sz="1400">
              <a:latin typeface="Arial MT"/>
              <a:cs typeface="Arial MT"/>
            </a:endParaRPr>
          </a:p>
          <a:p>
            <a:pPr marL="848994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HEX(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[V</a:t>
            </a:r>
            <a:r>
              <a:rPr dirty="0" baseline="-33950" sz="1350" spc="15">
                <a:latin typeface="Arial MT"/>
                <a:cs typeface="Arial MT"/>
              </a:rPr>
              <a:t>OUT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*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256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]/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FS</a:t>
            </a:r>
            <a:r>
              <a:rPr dirty="0" sz="1400" spc="1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1306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Synthesizing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a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 spc="-10">
                <a:latin typeface="Arial MT"/>
                <a:cs typeface="Arial MT"/>
              </a:rPr>
              <a:t>Sine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 spc="-35">
                <a:latin typeface="Arial MT"/>
                <a:cs typeface="Arial MT"/>
              </a:rPr>
              <a:t>Wave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049" y="1190200"/>
            <a:ext cx="4416425" cy="297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14795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1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complete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table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filled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w.r.t.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previous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equations</a:t>
            </a:r>
            <a:endParaRPr sz="180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frequency of the output waveform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produced by this DAC depends on the </a:t>
            </a:r>
            <a:r>
              <a:rPr dirty="0" sz="1800">
                <a:latin typeface="Arial MT"/>
                <a:cs typeface="Arial MT"/>
              </a:rPr>
              <a:t> speed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which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software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table.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 lvl="1" marL="836294" marR="35560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for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1KHz frequency </a:t>
            </a:r>
            <a:r>
              <a:rPr dirty="0" sz="1400">
                <a:latin typeface="Arial MT"/>
                <a:cs typeface="Arial MT"/>
              </a:rPr>
              <a:t>(1000µs </a:t>
            </a:r>
            <a:r>
              <a:rPr dirty="0" sz="1400" spc="-5">
                <a:latin typeface="Arial MT"/>
                <a:cs typeface="Arial MT"/>
              </a:rPr>
              <a:t>period),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new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sample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must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 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every</a:t>
            </a:r>
            <a:endParaRPr sz="1400">
              <a:latin typeface="Arial MT"/>
              <a:cs typeface="Arial MT"/>
            </a:endParaRPr>
          </a:p>
          <a:p>
            <a:pPr marL="836294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latin typeface="Arial MT"/>
                <a:cs typeface="Arial MT"/>
              </a:rPr>
              <a:t>1000µ/12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sample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83.3µs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9612" y="1104900"/>
            <a:ext cx="3190874" cy="29336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5651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Analog-to-Digital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Converters</a:t>
            </a:r>
            <a:r>
              <a:rPr dirty="0" u="none" sz="2800" spc="-40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(ADC)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049" y="1190200"/>
            <a:ext cx="7840980" cy="191135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ADCs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integrated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part 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data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acquisition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systems.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accept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analog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provide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digital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outputs.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Resolution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ADCs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gets better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increasing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number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digital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lines.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15">
                <a:latin typeface="Arial MT"/>
                <a:cs typeface="Arial MT"/>
              </a:rPr>
              <a:t>Typical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ADCs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have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8,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10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12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bits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digital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lines.</a:t>
            </a:r>
            <a:endParaRPr sz="1800">
              <a:latin typeface="Arial MT"/>
              <a:cs typeface="Arial MT"/>
            </a:endParaRPr>
          </a:p>
          <a:p>
            <a:pPr marL="379095" marR="54991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ADC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provide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range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digital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correspond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variations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analog </a:t>
            </a:r>
            <a:r>
              <a:rPr dirty="0" sz="1800">
                <a:latin typeface="Arial MT"/>
                <a:cs typeface="Arial MT"/>
              </a:rPr>
              <a:t>signal</a:t>
            </a:r>
            <a:r>
              <a:rPr dirty="0" sz="1800" spc="-5">
                <a:latin typeface="Arial MT"/>
                <a:cs typeface="Arial MT"/>
              </a:rPr>
              <a:t> being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monitored.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503825"/>
            <a:ext cx="59442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Arial MT"/>
                <a:cs typeface="Arial MT"/>
              </a:rPr>
              <a:t>Multichannel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Data</a:t>
            </a:r>
            <a:r>
              <a:rPr dirty="0" sz="2800" spc="-185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Acquisition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System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850" y="1834287"/>
            <a:ext cx="8296274" cy="32003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3875" y="1283878"/>
            <a:ext cx="6106160" cy="57023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5" b="1">
                <a:latin typeface="Arial"/>
                <a:cs typeface="Arial"/>
              </a:rPr>
              <a:t>An amplifier is necessary because usually </a:t>
            </a:r>
            <a:r>
              <a:rPr dirty="0" sz="1200" b="1">
                <a:latin typeface="Arial"/>
                <a:cs typeface="Arial"/>
              </a:rPr>
              <a:t>the </a:t>
            </a:r>
            <a:r>
              <a:rPr dirty="0" sz="1200" spc="-5" b="1">
                <a:latin typeface="Arial"/>
                <a:cs typeface="Arial"/>
              </a:rPr>
              <a:t>input signal </a:t>
            </a:r>
            <a:r>
              <a:rPr dirty="0" sz="1200" b="1">
                <a:latin typeface="Arial"/>
                <a:cs typeface="Arial"/>
              </a:rPr>
              <a:t>(from </a:t>
            </a:r>
            <a:r>
              <a:rPr dirty="0" sz="1200" spc="-5" b="1">
                <a:latin typeface="Arial"/>
                <a:cs typeface="Arial"/>
              </a:rPr>
              <a:t>sensors) are small.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Amplifier should have high input impedance so as </a:t>
            </a:r>
            <a:r>
              <a:rPr dirty="0" sz="1200" b="1">
                <a:latin typeface="Arial"/>
                <a:cs typeface="Arial"/>
              </a:rPr>
              <a:t>the </a:t>
            </a:r>
            <a:r>
              <a:rPr dirty="0" sz="1200" spc="-5" b="1">
                <a:latin typeface="Arial"/>
                <a:cs typeface="Arial"/>
              </a:rPr>
              <a:t>ADC circuit does not </a:t>
            </a:r>
            <a:r>
              <a:rPr dirty="0" sz="1200" b="1">
                <a:latin typeface="Arial"/>
                <a:cs typeface="Arial"/>
              </a:rPr>
              <a:t>to </a:t>
            </a:r>
            <a:r>
              <a:rPr dirty="0" sz="1200" spc="-5" b="1">
                <a:latin typeface="Arial"/>
                <a:cs typeface="Arial"/>
              </a:rPr>
              <a:t>affect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signal being measured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83028" y="4380579"/>
            <a:ext cx="1926589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99695">
              <a:lnSpc>
                <a:spcPts val="1430"/>
              </a:lnSpc>
              <a:spcBef>
                <a:spcPts val="155"/>
              </a:spcBef>
            </a:pPr>
            <a:r>
              <a:rPr dirty="0" sz="1200" spc="-5" b="1">
                <a:latin typeface="Arial"/>
                <a:cs typeface="Arial"/>
              </a:rPr>
              <a:t>Necessary if </a:t>
            </a:r>
            <a:r>
              <a:rPr dirty="0" sz="1200" b="1">
                <a:latin typeface="Arial"/>
                <a:cs typeface="Arial"/>
              </a:rPr>
              <a:t>the </a:t>
            </a:r>
            <a:r>
              <a:rPr dirty="0" sz="1200" spc="-5" b="1">
                <a:latin typeface="Arial"/>
                <a:cs typeface="Arial"/>
              </a:rPr>
              <a:t>analog </a:t>
            </a:r>
            <a:r>
              <a:rPr dirty="0" sz="120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signal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is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changing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rapidly.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301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Analog-to-Digita</a:t>
            </a:r>
            <a:r>
              <a:rPr dirty="0" u="none" sz="2800">
                <a:latin typeface="Arial MT"/>
                <a:cs typeface="Arial MT"/>
              </a:rPr>
              <a:t>l</a:t>
            </a:r>
            <a:r>
              <a:rPr dirty="0" u="none" sz="2800" spc="-1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</a:t>
            </a:r>
            <a:r>
              <a:rPr dirty="0" u="none" sz="2800">
                <a:latin typeface="Arial MT"/>
                <a:cs typeface="Arial MT"/>
              </a:rPr>
              <a:t>r</a:t>
            </a:r>
            <a:r>
              <a:rPr dirty="0" u="none" sz="2800" spc="-16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ADC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1125" y="1230205"/>
            <a:ext cx="8032750" cy="302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5300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494665" algn="l"/>
                <a:tab pos="49530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resolution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ADC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determined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step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size,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which is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●"/>
            </a:pPr>
            <a:endParaRPr sz="1600">
              <a:latin typeface="Arial MT"/>
              <a:cs typeface="Arial MT"/>
            </a:endParaRPr>
          </a:p>
          <a:p>
            <a:pPr algn="ctr" marL="28575">
              <a:lnSpc>
                <a:spcPts val="1720"/>
              </a:lnSpc>
              <a:tabLst>
                <a:tab pos="1602105" algn="l"/>
              </a:tabLst>
            </a:pPr>
            <a:r>
              <a:rPr dirty="0" sz="1800">
                <a:latin typeface="Arial MT"/>
                <a:cs typeface="Arial MT"/>
              </a:rPr>
              <a:t>step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size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	/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</a:t>
            </a:r>
            <a:r>
              <a:rPr dirty="0" baseline="30092" sz="1800">
                <a:latin typeface="Arial MT"/>
                <a:cs typeface="Arial MT"/>
              </a:rPr>
              <a:t>n</a:t>
            </a:r>
            <a:endParaRPr baseline="30092" sz="1800">
              <a:latin typeface="Arial MT"/>
              <a:cs typeface="Arial MT"/>
            </a:endParaRPr>
          </a:p>
          <a:p>
            <a:pPr algn="ctr" marL="941069">
              <a:lnSpc>
                <a:spcPts val="994"/>
              </a:lnSpc>
            </a:pPr>
            <a:r>
              <a:rPr dirty="0" sz="1200" spc="-5">
                <a:latin typeface="Arial MT"/>
                <a:cs typeface="Arial MT"/>
              </a:rPr>
              <a:t>FS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</a:pPr>
            <a:r>
              <a:rPr dirty="0" sz="1400" spc="-5">
                <a:latin typeface="Arial MT"/>
                <a:cs typeface="Arial MT"/>
              </a:rPr>
              <a:t>where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 i="1">
                <a:latin typeface="Arial"/>
                <a:cs typeface="Arial"/>
              </a:rPr>
              <a:t>V</a:t>
            </a:r>
            <a:r>
              <a:rPr dirty="0" baseline="-33950" sz="1350" spc="15" i="1">
                <a:latin typeface="Arial"/>
                <a:cs typeface="Arial"/>
              </a:rPr>
              <a:t>FS</a:t>
            </a:r>
            <a:r>
              <a:rPr dirty="0" baseline="-33950" sz="1350" spc="195" i="1">
                <a:latin typeface="Arial"/>
                <a:cs typeface="Arial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full-scale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reference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i="1">
                <a:latin typeface="Arial"/>
                <a:cs typeface="Arial"/>
              </a:rPr>
              <a:t>n</a:t>
            </a:r>
            <a:r>
              <a:rPr dirty="0" sz="1400" spc="-10" i="1">
                <a:latin typeface="Arial"/>
                <a:cs typeface="Arial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number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bits.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al MT"/>
              <a:cs typeface="Arial MT"/>
            </a:endParaRPr>
          </a:p>
          <a:p>
            <a:pPr marL="495300" indent="-367030">
              <a:lnSpc>
                <a:spcPct val="100000"/>
              </a:lnSpc>
              <a:buChar char="●"/>
              <a:tabLst>
                <a:tab pos="494665" algn="l"/>
                <a:tab pos="495300" algn="l"/>
              </a:tabLst>
            </a:pPr>
            <a:r>
              <a:rPr dirty="0" sz="1800" spc="-5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 lvl="1" marL="952500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951865" algn="l"/>
                <a:tab pos="952500" algn="l"/>
              </a:tabLst>
            </a:pP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 10-bit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ADC with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V</a:t>
            </a:r>
            <a:r>
              <a:rPr dirty="0" baseline="-33950" sz="1350" spc="22">
                <a:latin typeface="Arial MT"/>
                <a:cs typeface="Arial MT"/>
              </a:rPr>
              <a:t>FS</a:t>
            </a:r>
            <a:r>
              <a:rPr dirty="0" baseline="-33950" sz="1350" spc="202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5v,</a:t>
            </a:r>
            <a:r>
              <a:rPr dirty="0" sz="1400" spc="-5">
                <a:latin typeface="Arial MT"/>
                <a:cs typeface="Arial MT"/>
              </a:rPr>
              <a:t> its </a:t>
            </a:r>
            <a:r>
              <a:rPr dirty="0" sz="1400">
                <a:latin typeface="Arial MT"/>
                <a:cs typeface="Arial MT"/>
              </a:rPr>
              <a:t>resolution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equal to 5/1024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4.88mV.</a:t>
            </a:r>
            <a:endParaRPr sz="1400">
              <a:latin typeface="Arial MT"/>
              <a:cs typeface="Arial MT"/>
            </a:endParaRPr>
          </a:p>
          <a:p>
            <a:pPr lvl="1" marL="952500" marR="609600" indent="-336550">
              <a:lnSpc>
                <a:spcPct val="116100"/>
              </a:lnSpc>
              <a:buChar char="○"/>
              <a:tabLst>
                <a:tab pos="951865" algn="l"/>
                <a:tab pos="952500" algn="l"/>
              </a:tabLst>
            </a:pPr>
            <a:r>
              <a:rPr dirty="0" sz="1400" spc="-5">
                <a:latin typeface="Arial MT"/>
                <a:cs typeface="Arial MT"/>
              </a:rPr>
              <a:t>This </a:t>
            </a:r>
            <a:r>
              <a:rPr dirty="0" sz="1400">
                <a:latin typeface="Arial MT"/>
                <a:cs typeface="Arial MT"/>
              </a:rPr>
              <a:t>means </a:t>
            </a:r>
            <a:r>
              <a:rPr dirty="0" sz="1400" spc="-5">
                <a:latin typeface="Arial MT"/>
                <a:cs typeface="Arial MT"/>
              </a:rPr>
              <a:t>that the input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has to </a:t>
            </a:r>
            <a:r>
              <a:rPr dirty="0" sz="1400">
                <a:latin typeface="Arial MT"/>
                <a:cs typeface="Arial MT"/>
              </a:rPr>
              <a:t>change </a:t>
            </a:r>
            <a:r>
              <a:rPr dirty="0" sz="1400" spc="-5">
                <a:latin typeface="Arial MT"/>
                <a:cs typeface="Arial MT"/>
              </a:rPr>
              <a:t>by at least 4.88mV for the ADC to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distinguish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new input level.</a:t>
            </a:r>
            <a:endParaRPr sz="1400">
              <a:latin typeface="Arial MT"/>
              <a:cs typeface="Arial MT"/>
            </a:endParaRPr>
          </a:p>
          <a:p>
            <a:pPr lvl="1" marL="951865" marR="68580" indent="-951865">
              <a:lnSpc>
                <a:spcPct val="116100"/>
              </a:lnSpc>
              <a:buChar char="○"/>
              <a:tabLst>
                <a:tab pos="951865" algn="l"/>
                <a:tab pos="952500" algn="l"/>
              </a:tabLst>
            </a:pPr>
            <a:r>
              <a:rPr dirty="0" sz="1400" spc="-5">
                <a:latin typeface="Arial MT"/>
                <a:cs typeface="Arial MT"/>
              </a:rPr>
              <a:t>An input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of 2.5v is equivalent to 512 </a:t>
            </a:r>
            <a:r>
              <a:rPr dirty="0" sz="1400">
                <a:latin typeface="Arial MT"/>
                <a:cs typeface="Arial MT"/>
              </a:rPr>
              <a:t>steps (corresponds </a:t>
            </a:r>
            <a:r>
              <a:rPr dirty="0" sz="1400" spc="-5">
                <a:latin typeface="Arial MT"/>
                <a:cs typeface="Arial MT"/>
              </a:rPr>
              <a:t>to 1000000000</a:t>
            </a:r>
            <a:r>
              <a:rPr dirty="0" baseline="-33950" sz="1350" spc="-7">
                <a:latin typeface="Arial MT"/>
                <a:cs typeface="Arial MT"/>
              </a:rPr>
              <a:t>B</a:t>
            </a:r>
            <a:r>
              <a:rPr dirty="0" sz="1400" spc="-5">
                <a:latin typeface="Arial MT"/>
                <a:cs typeface="Arial MT"/>
              </a:rPr>
              <a:t>), where: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Binary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5">
                <a:latin typeface="Arial MT"/>
                <a:cs typeface="Arial MT"/>
              </a:rPr>
              <a:t> BINARY(V</a:t>
            </a:r>
            <a:r>
              <a:rPr dirty="0" baseline="-33950" sz="1350" spc="-7">
                <a:latin typeface="Arial MT"/>
                <a:cs typeface="Arial MT"/>
              </a:rPr>
              <a:t>IN</a:t>
            </a:r>
            <a:r>
              <a:rPr dirty="0" baseline="-33950" sz="1350" spc="202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5">
                <a:latin typeface="Arial MT"/>
                <a:cs typeface="Arial MT"/>
              </a:rPr>
              <a:t> Step Size)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1040" y="709124"/>
            <a:ext cx="3841859" cy="3496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4504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ADC:</a:t>
            </a:r>
            <a:r>
              <a:rPr dirty="0" u="none" sz="2800" spc="-9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Sampling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2421" y="1198837"/>
            <a:ext cx="7459345" cy="333502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dirty="0" sz="1600" spc="-5" b="1">
                <a:latin typeface="Arial"/>
                <a:cs typeface="Arial"/>
              </a:rPr>
              <a:t>Conversion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time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(aperture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time):</a:t>
            </a:r>
            <a:endParaRPr sz="1600">
              <a:latin typeface="Arial"/>
              <a:cs typeface="Arial"/>
            </a:endParaRPr>
          </a:p>
          <a:p>
            <a:pPr marL="363855" marR="3261995">
              <a:lnSpc>
                <a:spcPct val="113300"/>
              </a:lnSpc>
            </a:pPr>
            <a:r>
              <a:rPr dirty="0" sz="1600" spc="-5">
                <a:latin typeface="Arial MT"/>
                <a:cs typeface="Arial MT"/>
              </a:rPr>
              <a:t>ADCs </a:t>
            </a:r>
            <a:r>
              <a:rPr dirty="0" sz="1600">
                <a:latin typeface="Arial MT"/>
                <a:cs typeface="Arial MT"/>
              </a:rPr>
              <a:t>require a </a:t>
            </a:r>
            <a:r>
              <a:rPr dirty="0" sz="1600" spc="-5">
                <a:latin typeface="Arial MT"/>
                <a:cs typeface="Arial MT"/>
              </a:rPr>
              <a:t>period of time to </a:t>
            </a:r>
            <a:r>
              <a:rPr dirty="0" sz="1600">
                <a:latin typeface="Arial MT"/>
                <a:cs typeface="Arial MT"/>
              </a:rPr>
              <a:t>convert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their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analog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input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into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its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digital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equivalent.</a:t>
            </a:r>
            <a:endParaRPr sz="1600">
              <a:latin typeface="Arial MT"/>
              <a:cs typeface="Arial MT"/>
            </a:endParaRPr>
          </a:p>
          <a:p>
            <a:pPr marL="363855" marR="3270250" indent="-351790">
              <a:lnSpc>
                <a:spcPct val="113300"/>
              </a:lnSpc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 spc="-10">
                <a:latin typeface="Arial MT"/>
                <a:cs typeface="Arial MT"/>
              </a:rPr>
              <a:t>effect </a:t>
            </a:r>
            <a:r>
              <a:rPr dirty="0" sz="1600" spc="-5">
                <a:latin typeface="Arial MT"/>
                <a:cs typeface="Arial MT"/>
              </a:rPr>
              <a:t>of this </a:t>
            </a:r>
            <a:r>
              <a:rPr dirty="0" sz="1600">
                <a:latin typeface="Arial MT"/>
                <a:cs typeface="Arial MT"/>
              </a:rPr>
              <a:t>conversion </a:t>
            </a:r>
            <a:r>
              <a:rPr dirty="0" sz="1600" spc="-5">
                <a:latin typeface="Arial MT"/>
                <a:cs typeface="Arial MT"/>
              </a:rPr>
              <a:t>time is to limit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 ADC to taking </a:t>
            </a:r>
            <a:r>
              <a:rPr dirty="0" sz="1600">
                <a:latin typeface="Arial MT"/>
                <a:cs typeface="Arial MT"/>
              </a:rPr>
              <a:t>samples </a:t>
            </a:r>
            <a:r>
              <a:rPr dirty="0" sz="1600" spc="-5">
                <a:latin typeface="Arial MT"/>
                <a:cs typeface="Arial MT"/>
              </a:rPr>
              <a:t>of the input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waveform instead of one </a:t>
            </a:r>
            <a:r>
              <a:rPr dirty="0" sz="1600">
                <a:latin typeface="Arial MT"/>
                <a:cs typeface="Arial MT"/>
              </a:rPr>
              <a:t>continuous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conversion.</a:t>
            </a:r>
            <a:endParaRPr sz="1600">
              <a:latin typeface="Arial MT"/>
              <a:cs typeface="Arial MT"/>
            </a:endParaRPr>
          </a:p>
          <a:p>
            <a:pPr marL="363855" marR="3171190" indent="-351790">
              <a:lnSpc>
                <a:spcPct val="113300"/>
              </a:lnSpc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dirty="0" sz="1600" spc="-5" b="1">
                <a:latin typeface="Arial"/>
                <a:cs typeface="Arial"/>
              </a:rPr>
              <a:t>Sample-and-hold circuit </a:t>
            </a:r>
            <a:r>
              <a:rPr dirty="0" sz="1600" spc="-5">
                <a:latin typeface="Arial MT"/>
                <a:cs typeface="Arial MT"/>
              </a:rPr>
              <a:t>is used to </a:t>
            </a:r>
            <a:r>
              <a:rPr dirty="0" sz="1600">
                <a:latin typeface="Arial MT"/>
                <a:cs typeface="Arial MT"/>
              </a:rPr>
              <a:t>reduce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errors due to the </a:t>
            </a:r>
            <a:r>
              <a:rPr dirty="0" sz="1600">
                <a:latin typeface="Arial MT"/>
                <a:cs typeface="Arial MT"/>
              </a:rPr>
              <a:t>change </a:t>
            </a:r>
            <a:r>
              <a:rPr dirty="0" sz="1600" spc="-5">
                <a:latin typeface="Arial MT"/>
                <a:cs typeface="Arial MT"/>
              </a:rPr>
              <a:t>of input </a:t>
            </a:r>
            <a:r>
              <a:rPr dirty="0" sz="1600">
                <a:latin typeface="Arial MT"/>
                <a:cs typeface="Arial MT"/>
              </a:rPr>
              <a:t>signal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during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conversion</a:t>
            </a:r>
            <a:r>
              <a:rPr dirty="0" sz="1600" spc="-5">
                <a:latin typeface="Arial MT"/>
                <a:cs typeface="Arial MT"/>
              </a:rPr>
              <a:t> time.</a:t>
            </a:r>
            <a:endParaRPr sz="1600">
              <a:latin typeface="Arial MT"/>
              <a:cs typeface="Arial MT"/>
            </a:endParaRPr>
          </a:p>
          <a:p>
            <a:pPr lvl="1" marL="821055" indent="-352425">
              <a:lnSpc>
                <a:spcPct val="100000"/>
              </a:lnSpc>
              <a:spcBef>
                <a:spcPts val="450"/>
              </a:spcBef>
              <a:buSzPct val="114285"/>
              <a:buChar char="○"/>
              <a:tabLst>
                <a:tab pos="821055" algn="l"/>
                <a:tab pos="821690" algn="l"/>
              </a:tabLst>
            </a:pP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consists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capacitor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switch.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capacitor</a:t>
            </a:r>
            <a:endParaRPr sz="14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495"/>
              </a:spcBef>
            </a:pPr>
            <a:r>
              <a:rPr dirty="0" sz="1400" spc="-5">
                <a:latin typeface="Arial MT"/>
                <a:cs typeface="Arial MT"/>
              </a:rPr>
              <a:t>holds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steady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enough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 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accurate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conversion</a:t>
            </a:r>
            <a:r>
              <a:rPr dirty="0" sz="1400" spc="-5">
                <a:latin typeface="Arial MT"/>
                <a:cs typeface="Arial MT"/>
              </a:rPr>
              <a:t> 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take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place.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4504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ADC:</a:t>
            </a:r>
            <a:r>
              <a:rPr dirty="0" u="none" sz="2800" spc="-9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Sampling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049" y="1190200"/>
            <a:ext cx="7881620" cy="3091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If </a:t>
            </a:r>
            <a:r>
              <a:rPr dirty="0" sz="1800">
                <a:latin typeface="Arial MT"/>
                <a:cs typeface="Arial MT"/>
              </a:rPr>
              <a:t>sampling </a:t>
            </a:r>
            <a:r>
              <a:rPr dirty="0" sz="1800" spc="-5">
                <a:latin typeface="Arial MT"/>
                <a:cs typeface="Arial MT"/>
              </a:rPr>
              <a:t>occurs at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fast enough </a:t>
            </a:r>
            <a:r>
              <a:rPr dirty="0" sz="1800">
                <a:latin typeface="Arial MT"/>
                <a:cs typeface="Arial MT"/>
              </a:rPr>
              <a:t>rate,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sampled signal </a:t>
            </a:r>
            <a:r>
              <a:rPr dirty="0" sz="1800" spc="-5">
                <a:latin typeface="Arial MT"/>
                <a:cs typeface="Arial MT"/>
              </a:rPr>
              <a:t>will be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good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representation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the input.</a:t>
            </a:r>
            <a:endParaRPr sz="1800">
              <a:latin typeface="Arial MT"/>
              <a:cs typeface="Arial MT"/>
            </a:endParaRPr>
          </a:p>
          <a:p>
            <a:pPr marL="379095" marR="93853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If the </a:t>
            </a:r>
            <a:r>
              <a:rPr dirty="0" sz="1800">
                <a:latin typeface="Arial MT"/>
                <a:cs typeface="Arial MT"/>
              </a:rPr>
              <a:t>sampling </a:t>
            </a:r>
            <a:r>
              <a:rPr dirty="0" sz="1800" spc="-5">
                <a:latin typeface="Arial MT"/>
                <a:cs typeface="Arial MT"/>
              </a:rPr>
              <a:t>is done too </a:t>
            </a:r>
            <a:r>
              <a:rPr dirty="0" sz="1800" spc="-20">
                <a:latin typeface="Arial MT"/>
                <a:cs typeface="Arial MT"/>
              </a:rPr>
              <a:t>slowly,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false </a:t>
            </a:r>
            <a:r>
              <a:rPr dirty="0" sz="1800">
                <a:latin typeface="Arial MT"/>
                <a:cs typeface="Arial MT"/>
              </a:rPr>
              <a:t>(or </a:t>
            </a:r>
            <a:r>
              <a:rPr dirty="0" sz="1800" spc="-5">
                <a:latin typeface="Arial MT"/>
                <a:cs typeface="Arial MT"/>
              </a:rPr>
              <a:t>alias) </a:t>
            </a:r>
            <a:r>
              <a:rPr dirty="0" sz="1800">
                <a:latin typeface="Arial MT"/>
                <a:cs typeface="Arial MT"/>
              </a:rPr>
              <a:t>signal may </a:t>
            </a:r>
            <a:r>
              <a:rPr dirty="0" sz="1800" spc="-5">
                <a:latin typeface="Arial MT"/>
                <a:cs typeface="Arial MT"/>
              </a:rPr>
              <a:t>be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detected.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Nyquist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criterion:</a:t>
            </a:r>
            <a:endParaRPr sz="1800">
              <a:latin typeface="Arial MT"/>
              <a:cs typeface="Arial MT"/>
            </a:endParaRPr>
          </a:p>
          <a:p>
            <a:pPr lvl="1" marL="836294" marR="4729480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If the input is </a:t>
            </a:r>
            <a:r>
              <a:rPr dirty="0" sz="1400">
                <a:latin typeface="Arial MT"/>
                <a:cs typeface="Arial MT"/>
              </a:rPr>
              <a:t>sampled </a:t>
            </a:r>
            <a:r>
              <a:rPr dirty="0" sz="1400" spc="-5">
                <a:latin typeface="Arial MT"/>
                <a:cs typeface="Arial MT"/>
              </a:rPr>
              <a:t>at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frequency that is greater than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twice that of the input, the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original waveform </a:t>
            </a:r>
            <a:r>
              <a:rPr dirty="0" sz="1400">
                <a:latin typeface="Arial MT"/>
                <a:cs typeface="Arial MT"/>
              </a:rPr>
              <a:t>can </a:t>
            </a:r>
            <a:r>
              <a:rPr dirty="0" sz="1400" spc="-5">
                <a:latin typeface="Arial MT"/>
                <a:cs typeface="Arial MT"/>
              </a:rPr>
              <a:t>be </a:t>
            </a:r>
            <a:r>
              <a:rPr dirty="0" sz="1400">
                <a:latin typeface="Arial MT"/>
                <a:cs typeface="Arial MT"/>
              </a:rPr>
              <a:t> reproduced</a:t>
            </a:r>
            <a:r>
              <a:rPr dirty="0" sz="1400" spc="-15">
                <a:latin typeface="Arial MT"/>
                <a:cs typeface="Arial MT"/>
              </a:rPr>
              <a:t> accurately.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Sampling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rates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typical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ADCs 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limited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100 </a:t>
            </a:r>
            <a:r>
              <a:rPr dirty="0" sz="1400">
                <a:latin typeface="Arial MT"/>
                <a:cs typeface="Arial MT"/>
              </a:rPr>
              <a:t>kHz.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7025" y="2359790"/>
            <a:ext cx="4845875" cy="159580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20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069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A-to-D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Conversion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Methods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049" y="1665176"/>
            <a:ext cx="4255770" cy="128270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Open-Loop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Flash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Converters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latin typeface="Arial MT"/>
                <a:cs typeface="Arial MT"/>
              </a:rPr>
              <a:t>Tracking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Converters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Successive-Approximation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Converters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Integrating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Converters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1849" y="706213"/>
            <a:ext cx="4384992" cy="229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15360" y="3070588"/>
            <a:ext cx="25317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0-v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4-v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2-bit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flash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converter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240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Open-Loop</a:t>
            </a:r>
            <a:r>
              <a:rPr dirty="0" u="none" sz="2800" spc="-5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Flash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049" y="1114000"/>
            <a:ext cx="3503295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1841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converts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analog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digital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very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quickly.</a:t>
            </a:r>
            <a:endParaRPr sz="1800">
              <a:latin typeface="Arial MT"/>
              <a:cs typeface="Arial MT"/>
            </a:endParaRPr>
          </a:p>
          <a:p>
            <a:pPr algn="just" lvl="1" marL="836294" marR="101600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Just </a:t>
            </a:r>
            <a:r>
              <a:rPr dirty="0" sz="1400" spc="-5">
                <a:latin typeface="Arial MT"/>
                <a:cs typeface="Arial MT"/>
              </a:rPr>
              <a:t>the propagation delay times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through the analog </a:t>
            </a:r>
            <a:r>
              <a:rPr dirty="0" sz="1400">
                <a:latin typeface="Arial MT"/>
                <a:cs typeface="Arial MT"/>
              </a:rPr>
              <a:t>comparators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logic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gates.</a:t>
            </a:r>
            <a:endParaRPr sz="1400">
              <a:latin typeface="Arial MT"/>
              <a:cs typeface="Arial MT"/>
            </a:endParaRPr>
          </a:p>
          <a:p>
            <a:pPr marL="429895" indent="-417830">
              <a:lnSpc>
                <a:spcPct val="100000"/>
              </a:lnSpc>
              <a:spcBef>
                <a:spcPts val="254"/>
              </a:spcBef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All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comparators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open-loop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4993" y="2807673"/>
            <a:ext cx="273875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marR="5080" indent="-336550">
              <a:lnSpc>
                <a:spcPct val="116100"/>
              </a:lnSpc>
              <a:spcBef>
                <a:spcPts val="100"/>
              </a:spcBef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There is no feedback between </a:t>
            </a:r>
            <a:r>
              <a:rPr dirty="0" sz="1400" spc="-38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949" y="3281183"/>
            <a:ext cx="7678420" cy="123063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171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There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</a:t>
            </a:r>
            <a:r>
              <a:rPr dirty="0" baseline="30092" sz="1800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-1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comparators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n-bit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converter.</a:t>
            </a:r>
            <a:endParaRPr sz="1800">
              <a:latin typeface="Arial MT"/>
              <a:cs typeface="Arial MT"/>
            </a:endParaRPr>
          </a:p>
          <a:p>
            <a:pPr lvl="1" marL="8743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74394" algn="l"/>
                <a:tab pos="87503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separate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comparator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each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step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detected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(0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not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included)</a:t>
            </a:r>
            <a:endParaRPr sz="1400">
              <a:latin typeface="Arial MT"/>
              <a:cs typeface="Arial MT"/>
            </a:endParaRPr>
          </a:p>
          <a:p>
            <a:pPr marL="417195" marR="17780" indent="-367030">
              <a:lnSpc>
                <a:spcPts val="2480"/>
              </a:lnSpc>
              <a:spcBef>
                <a:spcPts val="30"/>
              </a:spcBef>
              <a:buChar char="●"/>
              <a:tabLst>
                <a:tab pos="417195" algn="l"/>
                <a:tab pos="417830" algn="l"/>
              </a:tabLst>
            </a:pPr>
            <a:r>
              <a:rPr dirty="0" sz="1800" spc="-5">
                <a:latin typeface="Arial MT"/>
                <a:cs typeface="Arial MT"/>
              </a:rPr>
              <a:t>The logic gate array is needed to </a:t>
            </a:r>
            <a:r>
              <a:rPr dirty="0" sz="1800">
                <a:latin typeface="Arial MT"/>
                <a:cs typeface="Arial MT"/>
              </a:rPr>
              <a:t>convert </a:t>
            </a:r>
            <a:r>
              <a:rPr dirty="0" sz="1800" spc="-5">
                <a:latin typeface="Arial MT"/>
                <a:cs typeface="Arial MT"/>
              </a:rPr>
              <a:t>the output of </a:t>
            </a:r>
            <a:r>
              <a:rPr dirty="0" sz="1800">
                <a:latin typeface="Arial MT"/>
                <a:cs typeface="Arial MT"/>
              </a:rPr>
              <a:t>comparators </a:t>
            </a:r>
            <a:r>
              <a:rPr dirty="0" sz="1800" spc="-5">
                <a:latin typeface="Arial MT"/>
                <a:cs typeface="Arial MT"/>
              </a:rPr>
              <a:t>into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standard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1-2-4-8 </a:t>
            </a:r>
            <a:r>
              <a:rPr dirty="0" sz="1800" spc="-25">
                <a:latin typeface="Arial MT"/>
                <a:cs typeface="Arial MT"/>
              </a:rPr>
              <a:t>binary.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240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Open-Loop</a:t>
            </a:r>
            <a:r>
              <a:rPr dirty="0" u="none" sz="2800" spc="-5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Flash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049" y="1176158"/>
            <a:ext cx="7839709" cy="26574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Advantage: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25">
                <a:latin typeface="Arial MT"/>
                <a:cs typeface="Arial MT"/>
              </a:rPr>
              <a:t>Very </a:t>
            </a:r>
            <a:r>
              <a:rPr dirty="0" sz="1400" spc="-5">
                <a:latin typeface="Arial MT"/>
                <a:cs typeface="Arial MT"/>
              </a:rPr>
              <a:t>high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speed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operation.</a:t>
            </a:r>
            <a:endParaRPr sz="1400">
              <a:latin typeface="Arial MT"/>
              <a:cs typeface="Arial MT"/>
            </a:endParaRPr>
          </a:p>
          <a:p>
            <a:pPr lvl="2" marL="1293495" marR="5080" indent="-313055">
              <a:lnSpc>
                <a:spcPct val="116100"/>
              </a:lnSpc>
              <a:buSzPct val="78571"/>
              <a:buChar char="■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For example, TDC1018 </a:t>
            </a:r>
            <a:r>
              <a:rPr dirty="0" sz="1400">
                <a:latin typeface="Arial MT"/>
                <a:cs typeface="Arial MT"/>
              </a:rPr>
              <a:t>converter </a:t>
            </a:r>
            <a:r>
              <a:rPr dirty="0" sz="1400" spc="-5">
                <a:latin typeface="Arial MT"/>
                <a:cs typeface="Arial MT"/>
              </a:rPr>
              <a:t>operates at </a:t>
            </a:r>
            <a:r>
              <a:rPr dirty="0" sz="1400">
                <a:latin typeface="Arial MT"/>
                <a:cs typeface="Arial MT"/>
              </a:rPr>
              <a:t>speeds </a:t>
            </a:r>
            <a:r>
              <a:rPr dirty="0" sz="1400" spc="-5">
                <a:latin typeface="Arial MT"/>
                <a:cs typeface="Arial MT"/>
              </a:rPr>
              <a:t>up t0 125 </a:t>
            </a:r>
            <a:r>
              <a:rPr dirty="0" sz="1400">
                <a:latin typeface="Arial MT"/>
                <a:cs typeface="Arial MT"/>
              </a:rPr>
              <a:t>million conversions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per </a:t>
            </a:r>
            <a:r>
              <a:rPr dirty="0" sz="1400">
                <a:latin typeface="Arial MT"/>
                <a:cs typeface="Arial MT"/>
              </a:rPr>
              <a:t>second </a:t>
            </a:r>
            <a:r>
              <a:rPr dirty="0" sz="1400" spc="-5">
                <a:latin typeface="Arial MT"/>
                <a:cs typeface="Arial MT"/>
              </a:rPr>
              <a:t>and it is ECL </a:t>
            </a:r>
            <a:r>
              <a:rPr dirty="0" sz="1400">
                <a:latin typeface="Arial MT"/>
                <a:cs typeface="Arial MT"/>
              </a:rPr>
              <a:t>compatible </a:t>
            </a:r>
            <a:r>
              <a:rPr dirty="0" sz="1400" spc="-5">
                <a:latin typeface="Arial MT"/>
                <a:cs typeface="Arial MT"/>
              </a:rPr>
              <a:t>and intended for high-resolution graphics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displays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used in image processing.</a:t>
            </a:r>
            <a:endParaRPr sz="14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Font typeface="Arial MT"/>
              <a:buChar char="■"/>
            </a:pPr>
            <a:endParaRPr sz="1900">
              <a:latin typeface="Arial MT"/>
              <a:cs typeface="Arial MT"/>
            </a:endParaRPr>
          </a:p>
          <a:p>
            <a:pPr marL="442595" indent="-430530">
              <a:lnSpc>
                <a:spcPct val="100000"/>
              </a:lnSpc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Disadvantage: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number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comparators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double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each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additional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bit.</a:t>
            </a:r>
            <a:endParaRPr sz="1400">
              <a:latin typeface="Arial MT"/>
              <a:cs typeface="Arial MT"/>
            </a:endParaRPr>
          </a:p>
          <a:p>
            <a:pPr lvl="2" marL="1293495" indent="-313690">
              <a:lnSpc>
                <a:spcPct val="100000"/>
              </a:lnSpc>
              <a:spcBef>
                <a:spcPts val="270"/>
              </a:spcBef>
              <a:buSzPct val="78571"/>
              <a:buChar char="■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255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comparators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8-bit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ADCs,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4095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comparators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12-bit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ADCs.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Flash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converters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usually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expensive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reserved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specialized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applications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3475" y="1861794"/>
            <a:ext cx="6961505" cy="4338955"/>
            <a:chOff x="953475" y="1861794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1542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951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879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412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7879" y="4256287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352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352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3777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092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9486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450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092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5912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5912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599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450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06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014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0564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0564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425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425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209155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08192" y="6278744"/>
            <a:ext cx="1326515" cy="273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60"/>
              </a:lnSpc>
            </a:pPr>
            <a:r>
              <a:rPr dirty="0" baseline="5747" sz="2175" spc="22">
                <a:latin typeface="Microsoft Sans Serif"/>
                <a:cs typeface="Microsoft Sans Serif"/>
              </a:rPr>
              <a:t>A</a:t>
            </a:r>
            <a:r>
              <a:rPr dirty="0" baseline="5747" sz="2175" spc="-157"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1800" spc="10">
                <a:solidFill>
                  <a:srgbClr val="C00000"/>
                </a:solidFill>
                <a:latin typeface="Calibri"/>
                <a:cs typeface="Calibri"/>
              </a:rPr>
              <a:t> (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8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16617" y="6284999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38119" y="6284999"/>
            <a:ext cx="101219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0382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49871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5638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5352" y="4128019"/>
            <a:ext cx="960119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12922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83134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92649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52662" y="5086552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46542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600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047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78897" y="3399290"/>
            <a:ext cx="1487170" cy="6635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Q7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20">
                <a:latin typeface="Microsoft Sans Serif"/>
                <a:cs typeface="Microsoft Sans Serif"/>
              </a:rPr>
              <a:t>NOR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02853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124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5">
                <a:latin typeface="Arial MT"/>
                <a:cs typeface="Arial MT"/>
              </a:rPr>
              <a:t>Tracking</a:t>
            </a:r>
            <a:r>
              <a:rPr dirty="0" u="none" sz="2800" spc="-8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4321" y="1427437"/>
            <a:ext cx="7979409" cy="2787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01955" marR="4779010" indent="-351790">
              <a:lnSpc>
                <a:spcPct val="113300"/>
              </a:lnSpc>
              <a:spcBef>
                <a:spcPts val="100"/>
              </a:spcBef>
              <a:buChar char="●"/>
              <a:tabLst>
                <a:tab pos="402590" algn="l"/>
              </a:tabLst>
            </a:pPr>
            <a:r>
              <a:rPr dirty="0" sz="1600" spc="-65">
                <a:latin typeface="Arial MT"/>
                <a:cs typeface="Arial MT"/>
              </a:rPr>
              <a:t>T</a:t>
            </a:r>
            <a:r>
              <a:rPr dirty="0" sz="1600">
                <a:latin typeface="Arial MT"/>
                <a:cs typeface="Arial MT"/>
              </a:rPr>
              <a:t>racking</a:t>
            </a:r>
            <a:r>
              <a:rPr dirty="0" sz="1600" spc="-9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ADC</a:t>
            </a:r>
            <a:r>
              <a:rPr dirty="0" sz="1600">
                <a:latin typeface="Arial MT"/>
                <a:cs typeface="Arial MT"/>
              </a:rPr>
              <a:t>s</a:t>
            </a:r>
            <a:r>
              <a:rPr dirty="0" sz="1600" spc="-5">
                <a:latin typeface="Arial MT"/>
                <a:cs typeface="Arial MT"/>
              </a:rPr>
              <a:t> ar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slower</a:t>
            </a:r>
            <a:r>
              <a:rPr dirty="0" sz="1600" spc="-5">
                <a:latin typeface="Arial MT"/>
                <a:cs typeface="Arial MT"/>
              </a:rPr>
              <a:t> than  </a:t>
            </a:r>
            <a:r>
              <a:rPr dirty="0" sz="1600" spc="-5">
                <a:latin typeface="Arial MT"/>
                <a:cs typeface="Arial MT"/>
              </a:rPr>
              <a:t>flash </a:t>
            </a:r>
            <a:r>
              <a:rPr dirty="0" sz="1600">
                <a:latin typeface="Arial MT"/>
                <a:cs typeface="Arial MT"/>
              </a:rPr>
              <a:t>converters </a:t>
            </a:r>
            <a:r>
              <a:rPr dirty="0" sz="1600" spc="-5">
                <a:latin typeface="Arial MT"/>
                <a:cs typeface="Arial MT"/>
              </a:rPr>
              <a:t>but </a:t>
            </a:r>
            <a:r>
              <a:rPr dirty="0" sz="1600">
                <a:latin typeface="Arial MT"/>
                <a:cs typeface="Arial MT"/>
              </a:rPr>
              <a:t>much </a:t>
            </a:r>
            <a:r>
              <a:rPr dirty="0" sz="1600" spc="-5">
                <a:latin typeface="Arial MT"/>
                <a:cs typeface="Arial MT"/>
              </a:rPr>
              <a:t>less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costly.</a:t>
            </a:r>
            <a:endParaRPr sz="1600">
              <a:latin typeface="Arial MT"/>
              <a:cs typeface="Arial MT"/>
            </a:endParaRPr>
          </a:p>
          <a:p>
            <a:pPr algn="just" marL="401955" marR="4284980" indent="-351790">
              <a:lnSpc>
                <a:spcPct val="113300"/>
              </a:lnSpc>
              <a:buChar char="●"/>
              <a:tabLst>
                <a:tab pos="402590" algn="l"/>
              </a:tabLst>
            </a:pPr>
            <a:r>
              <a:rPr dirty="0" sz="1600" spc="-5">
                <a:latin typeface="Arial MT"/>
                <a:cs typeface="Arial MT"/>
              </a:rPr>
              <a:t>An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analog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comparator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compares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analog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input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voltage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with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output</a:t>
            </a:r>
            <a:endParaRPr sz="1600">
              <a:latin typeface="Arial MT"/>
              <a:cs typeface="Arial MT"/>
            </a:endParaRPr>
          </a:p>
          <a:p>
            <a:pPr marL="401955">
              <a:lnSpc>
                <a:spcPct val="100000"/>
              </a:lnSpc>
              <a:spcBef>
                <a:spcPts val="254"/>
              </a:spcBef>
            </a:pP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DAC.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If 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DAC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less than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10">
                <a:latin typeface="Arial MT"/>
                <a:cs typeface="Arial MT"/>
              </a:rPr>
              <a:t>V</a:t>
            </a:r>
            <a:r>
              <a:rPr dirty="0" baseline="-31746" sz="1575" spc="15">
                <a:latin typeface="Arial MT"/>
                <a:cs typeface="Arial MT"/>
              </a:rPr>
              <a:t>IN</a:t>
            </a:r>
            <a:r>
              <a:rPr dirty="0" sz="1600" spc="10">
                <a:latin typeface="Arial MT"/>
                <a:cs typeface="Arial MT"/>
              </a:rPr>
              <a:t>,</a:t>
            </a:r>
            <a:endParaRPr sz="1600">
              <a:latin typeface="Arial MT"/>
              <a:cs typeface="Arial MT"/>
            </a:endParaRPr>
          </a:p>
          <a:p>
            <a:pPr marL="401955" marR="55880">
              <a:lnSpc>
                <a:spcPct val="113300"/>
              </a:lnSpc>
            </a:pPr>
            <a:r>
              <a:rPr dirty="0" sz="1600" spc="-5">
                <a:latin typeface="Arial MT"/>
                <a:cs typeface="Arial MT"/>
              </a:rPr>
              <a:t>the output of the </a:t>
            </a:r>
            <a:r>
              <a:rPr dirty="0" sz="1600">
                <a:latin typeface="Arial MT"/>
                <a:cs typeface="Arial MT"/>
              </a:rPr>
              <a:t>comparator </a:t>
            </a:r>
            <a:r>
              <a:rPr dirty="0" sz="1600" spc="-5">
                <a:latin typeface="Arial MT"/>
                <a:cs typeface="Arial MT"/>
              </a:rPr>
              <a:t>will be pulled high. This will </a:t>
            </a:r>
            <a:r>
              <a:rPr dirty="0" sz="1600">
                <a:latin typeface="Arial MT"/>
                <a:cs typeface="Arial MT"/>
              </a:rPr>
              <a:t>select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>
                <a:latin typeface="Arial MT"/>
                <a:cs typeface="Arial MT"/>
              </a:rPr>
              <a:t>count-up mode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 the </a:t>
            </a:r>
            <a:r>
              <a:rPr dirty="0" sz="1600">
                <a:latin typeface="Arial MT"/>
                <a:cs typeface="Arial MT"/>
              </a:rPr>
              <a:t>counter </a:t>
            </a:r>
            <a:r>
              <a:rPr dirty="0" sz="1600" spc="-5">
                <a:latin typeface="Arial MT"/>
                <a:cs typeface="Arial MT"/>
              </a:rPr>
              <a:t>and increase its output, which increases the input of the DAC as well.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15">
                <a:latin typeface="Arial MT"/>
                <a:cs typeface="Arial MT"/>
              </a:rPr>
              <a:t>Eventually, </a:t>
            </a:r>
            <a:r>
              <a:rPr dirty="0" sz="1600" spc="-5">
                <a:latin typeface="Arial MT"/>
                <a:cs typeface="Arial MT"/>
              </a:rPr>
              <a:t>the output </a:t>
            </a:r>
            <a:r>
              <a:rPr dirty="0" sz="1600">
                <a:latin typeface="Arial MT"/>
                <a:cs typeface="Arial MT"/>
              </a:rPr>
              <a:t>voltage </a:t>
            </a:r>
            <a:r>
              <a:rPr dirty="0" sz="1600" spc="-5">
                <a:latin typeface="Arial MT"/>
                <a:cs typeface="Arial MT"/>
              </a:rPr>
              <a:t>of DAC will exceed </a:t>
            </a:r>
            <a:r>
              <a:rPr dirty="0" sz="1600" spc="15">
                <a:latin typeface="Arial MT"/>
                <a:cs typeface="Arial MT"/>
              </a:rPr>
              <a:t>V</a:t>
            </a:r>
            <a:r>
              <a:rPr dirty="0" baseline="-31746" sz="1575" spc="22">
                <a:latin typeface="Arial MT"/>
                <a:cs typeface="Arial MT"/>
              </a:rPr>
              <a:t>IN</a:t>
            </a:r>
            <a:r>
              <a:rPr dirty="0" baseline="-31746" sz="1575" spc="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 </a:t>
            </a:r>
            <a:r>
              <a:rPr dirty="0" sz="1600">
                <a:latin typeface="Arial MT"/>
                <a:cs typeface="Arial MT"/>
              </a:rPr>
              <a:t>switches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>
                <a:latin typeface="Arial MT"/>
                <a:cs typeface="Arial MT"/>
              </a:rPr>
              <a:t>comparator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25">
                <a:latin typeface="Arial MT"/>
                <a:cs typeface="Arial MT"/>
              </a:rPr>
              <a:t>low.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>
                <a:latin typeface="Arial MT"/>
                <a:cs typeface="Arial MT"/>
              </a:rPr>
              <a:t>counter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will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start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counting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down until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inputs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 </a:t>
            </a:r>
            <a:r>
              <a:rPr dirty="0" sz="1600">
                <a:latin typeface="Arial MT"/>
                <a:cs typeface="Arial MT"/>
              </a:rPr>
              <a:t>comparator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are equal.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2499" y="799801"/>
            <a:ext cx="4287999" cy="22336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5500" y="2325950"/>
            <a:ext cx="5136400" cy="2103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124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5">
                <a:latin typeface="Arial MT"/>
                <a:cs typeface="Arial MT"/>
              </a:rPr>
              <a:t>Tracking</a:t>
            </a:r>
            <a:r>
              <a:rPr dirty="0" u="none" sz="2800" spc="-8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2549" y="1027558"/>
            <a:ext cx="7694930" cy="30384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10">
                <a:latin typeface="Arial MT"/>
                <a:cs typeface="Arial MT"/>
              </a:rPr>
              <a:t>Tracking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converters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good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vary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slowly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time.</a:t>
            </a:r>
            <a:endParaRPr sz="1800">
              <a:latin typeface="Arial MT"/>
              <a:cs typeface="Arial MT"/>
            </a:endParaRPr>
          </a:p>
          <a:p>
            <a:pPr lvl="1" marL="848994" marR="67310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counter </a:t>
            </a:r>
            <a:r>
              <a:rPr dirty="0" sz="1400" spc="-5">
                <a:latin typeface="Arial MT"/>
                <a:cs typeface="Arial MT"/>
              </a:rPr>
              <a:t>will follow the </a:t>
            </a:r>
            <a:r>
              <a:rPr dirty="0" sz="1400">
                <a:latin typeface="Arial MT"/>
                <a:cs typeface="Arial MT"/>
              </a:rPr>
              <a:t>change </a:t>
            </a:r>
            <a:r>
              <a:rPr dirty="0" sz="1400" spc="-5">
                <a:latin typeface="Arial MT"/>
                <a:cs typeface="Arial MT"/>
              </a:rPr>
              <a:t>in input and the digital output will </a:t>
            </a:r>
            <a:r>
              <a:rPr dirty="0" sz="1400">
                <a:latin typeface="Arial MT"/>
                <a:cs typeface="Arial MT"/>
              </a:rPr>
              <a:t>remain close </a:t>
            </a:r>
            <a:r>
              <a:rPr dirty="0" sz="1400" spc="-5">
                <a:latin typeface="Arial MT"/>
                <a:cs typeface="Arial MT"/>
              </a:rPr>
              <a:t>to its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correct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value.</a:t>
            </a:r>
            <a:endParaRPr sz="1400">
              <a:latin typeface="Arial MT"/>
              <a:cs typeface="Arial MT"/>
            </a:endParaRPr>
          </a:p>
          <a:p>
            <a:pPr marL="391795" marR="869950" indent="-367030">
              <a:lnSpc>
                <a:spcPts val="2480"/>
              </a:lnSpc>
              <a:spcBef>
                <a:spcPts val="70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If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should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make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sudden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change,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requires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considerable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amount of time</a:t>
            </a:r>
            <a:endParaRPr sz="1800">
              <a:latin typeface="Arial MT"/>
              <a:cs typeface="Arial MT"/>
            </a:endParaRPr>
          </a:p>
          <a:p>
            <a:pPr marL="391795">
              <a:lnSpc>
                <a:spcPct val="100000"/>
              </a:lnSpc>
              <a:spcBef>
                <a:spcPts val="175"/>
              </a:spcBef>
            </a:pP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reacquire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lock.</a:t>
            </a:r>
            <a:endParaRPr sz="1800">
              <a:latin typeface="Arial MT"/>
              <a:cs typeface="Arial MT"/>
            </a:endParaRPr>
          </a:p>
          <a:p>
            <a:pPr lvl="1" marL="848994" marR="4618355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In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worst </a:t>
            </a:r>
            <a:r>
              <a:rPr dirty="0" sz="1400">
                <a:latin typeface="Arial MT"/>
                <a:cs typeface="Arial MT"/>
              </a:rPr>
              <a:t>case </a:t>
            </a:r>
            <a:r>
              <a:rPr dirty="0" sz="1400" spc="-5">
                <a:latin typeface="Arial MT"/>
                <a:cs typeface="Arial MT"/>
              </a:rPr>
              <a:t>when </a:t>
            </a:r>
            <a:r>
              <a:rPr dirty="0" sz="1400" spc="5">
                <a:latin typeface="Arial MT"/>
                <a:cs typeface="Arial MT"/>
              </a:rPr>
              <a:t>V</a:t>
            </a:r>
            <a:r>
              <a:rPr dirty="0" baseline="-33950" sz="1350" spc="7">
                <a:latin typeface="Arial MT"/>
                <a:cs typeface="Arial MT"/>
              </a:rPr>
              <a:t>IN </a:t>
            </a:r>
            <a:r>
              <a:rPr dirty="0" baseline="-33950" sz="1350" spc="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switches </a:t>
            </a:r>
            <a:r>
              <a:rPr dirty="0" sz="1400" spc="-5">
                <a:latin typeface="Arial MT"/>
                <a:cs typeface="Arial MT"/>
              </a:rPr>
              <a:t>from 0-v to </a:t>
            </a:r>
            <a:r>
              <a:rPr dirty="0" sz="1400" spc="15">
                <a:latin typeface="Arial MT"/>
                <a:cs typeface="Arial MT"/>
              </a:rPr>
              <a:t>V</a:t>
            </a:r>
            <a:r>
              <a:rPr dirty="0" baseline="-33950" sz="1350" spc="22">
                <a:latin typeface="Arial MT"/>
                <a:cs typeface="Arial MT"/>
              </a:rPr>
              <a:t>FS</a:t>
            </a:r>
            <a:r>
              <a:rPr dirty="0" baseline="-33950" sz="1350" spc="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or </a:t>
            </a:r>
            <a:r>
              <a:rPr dirty="0" sz="1400">
                <a:latin typeface="Arial MT"/>
                <a:cs typeface="Arial MT"/>
              </a:rPr>
              <a:t> vice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versa,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</a:t>
            </a:r>
            <a:r>
              <a:rPr dirty="0" baseline="30864" sz="1350">
                <a:latin typeface="Arial MT"/>
                <a:cs typeface="Arial MT"/>
              </a:rPr>
              <a:t>n</a:t>
            </a:r>
            <a:r>
              <a:rPr dirty="0" sz="1400">
                <a:latin typeface="Arial MT"/>
                <a:cs typeface="Arial MT"/>
              </a:rPr>
              <a:t>-1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clock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cycles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will be </a:t>
            </a:r>
            <a:r>
              <a:rPr dirty="0" sz="1400">
                <a:latin typeface="Arial MT"/>
                <a:cs typeface="Arial MT"/>
              </a:rPr>
              <a:t>required </a:t>
            </a:r>
            <a:r>
              <a:rPr dirty="0" sz="1400" spc="-5">
                <a:latin typeface="Arial MT"/>
                <a:cs typeface="Arial MT"/>
              </a:rPr>
              <a:t>before lock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obtained.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8578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Successive-Approximation</a:t>
            </a:r>
            <a:r>
              <a:rPr dirty="0" u="none" sz="2800" spc="-8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0976" y="1190200"/>
            <a:ext cx="7653020" cy="2595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5300" marR="81280" indent="-419734">
              <a:lnSpc>
                <a:spcPct val="114599"/>
              </a:lnSpc>
              <a:spcBef>
                <a:spcPts val="100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dirty="0" sz="1800" spc="-5">
                <a:latin typeface="Arial MT"/>
                <a:cs typeface="Arial MT"/>
              </a:rPr>
              <a:t>Successive approximations </a:t>
            </a:r>
            <a:r>
              <a:rPr dirty="0" sz="1800">
                <a:latin typeface="Arial MT"/>
                <a:cs typeface="Arial MT"/>
              </a:rPr>
              <a:t>can converge </a:t>
            </a:r>
            <a:r>
              <a:rPr dirty="0" sz="1800" spc="-5">
                <a:latin typeface="Arial MT"/>
                <a:cs typeface="Arial MT"/>
              </a:rPr>
              <a:t>on the </a:t>
            </a:r>
            <a:r>
              <a:rPr dirty="0" sz="1800">
                <a:latin typeface="Arial MT"/>
                <a:cs typeface="Arial MT"/>
              </a:rPr>
              <a:t>result </a:t>
            </a:r>
            <a:r>
              <a:rPr dirty="0" sz="1800" spc="-5">
                <a:latin typeface="Arial MT"/>
                <a:cs typeface="Arial MT"/>
              </a:rPr>
              <a:t>in just </a:t>
            </a:r>
            <a:r>
              <a:rPr dirty="0" sz="1800">
                <a:latin typeface="Arial MT"/>
                <a:cs typeface="Arial MT"/>
              </a:rPr>
              <a:t>n cycles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instead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</a:t>
            </a:r>
            <a:r>
              <a:rPr dirty="0" sz="1800">
                <a:latin typeface="Arial MT"/>
                <a:cs typeface="Arial MT"/>
              </a:rPr>
              <a:t>2</a:t>
            </a:r>
            <a:r>
              <a:rPr dirty="0" baseline="30092" sz="1800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-1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cycles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required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by tracking </a:t>
            </a:r>
            <a:r>
              <a:rPr dirty="0" sz="1800" spc="-10">
                <a:latin typeface="Arial MT"/>
                <a:cs typeface="Arial MT"/>
              </a:rPr>
              <a:t>converter.</a:t>
            </a:r>
            <a:endParaRPr sz="1800">
              <a:latin typeface="Arial MT"/>
              <a:cs typeface="Arial MT"/>
            </a:endParaRPr>
          </a:p>
          <a:p>
            <a:pPr marL="495300" marR="523240" indent="-419734">
              <a:lnSpc>
                <a:spcPct val="114599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dirty="0" sz="1800" spc="-5">
                <a:latin typeface="Arial MT"/>
                <a:cs typeface="Arial MT"/>
              </a:rPr>
              <a:t>In this design, the up/down </a:t>
            </a:r>
            <a:r>
              <a:rPr dirty="0" sz="1800">
                <a:latin typeface="Arial MT"/>
                <a:cs typeface="Arial MT"/>
              </a:rPr>
              <a:t>counter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>
                <a:latin typeface="Arial MT"/>
                <a:cs typeface="Arial MT"/>
              </a:rPr>
              <a:t>replaced </a:t>
            </a:r>
            <a:r>
              <a:rPr dirty="0" sz="1800" spc="-5">
                <a:latin typeface="Arial MT"/>
                <a:cs typeface="Arial MT"/>
              </a:rPr>
              <a:t>with </a:t>
            </a:r>
            <a:r>
              <a:rPr dirty="0" sz="1800">
                <a:latin typeface="Arial MT"/>
                <a:cs typeface="Arial MT"/>
              </a:rPr>
              <a:t>a successive-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approximation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register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(SAR).</a:t>
            </a:r>
            <a:endParaRPr sz="1800">
              <a:latin typeface="Arial MT"/>
              <a:cs typeface="Arial MT"/>
            </a:endParaRPr>
          </a:p>
          <a:p>
            <a:pPr marL="4953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dirty="0" sz="1800" spc="-5">
                <a:latin typeface="Arial MT"/>
                <a:cs typeface="Arial MT"/>
              </a:rPr>
              <a:t>One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conversion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cycle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SAR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consists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of:</a:t>
            </a:r>
            <a:endParaRPr sz="1800">
              <a:latin typeface="Arial MT"/>
              <a:cs typeface="Arial MT"/>
            </a:endParaRPr>
          </a:p>
          <a:p>
            <a:pPr lvl="1" marL="952500" indent="-377825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952500" algn="l"/>
                <a:tab pos="953135" algn="l"/>
              </a:tabLst>
            </a:pPr>
            <a:r>
              <a:rPr dirty="0" sz="1400" spc="-5">
                <a:latin typeface="Arial MT"/>
                <a:cs typeface="Arial MT"/>
              </a:rPr>
              <a:t>Set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MSB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(Most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Significant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Bit) 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result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DAC</a:t>
            </a:r>
            <a:endParaRPr sz="1400">
              <a:latin typeface="Arial MT"/>
              <a:cs typeface="Arial MT"/>
            </a:endParaRPr>
          </a:p>
          <a:p>
            <a:pPr lvl="1" marL="952500" indent="-37782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952500" algn="l"/>
                <a:tab pos="953135" algn="l"/>
              </a:tabLst>
            </a:pPr>
            <a:r>
              <a:rPr dirty="0" sz="1400" spc="-5">
                <a:latin typeface="Arial MT"/>
                <a:cs typeface="Arial MT"/>
              </a:rPr>
              <a:t>If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DAC 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greater than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IN</a:t>
            </a:r>
            <a:r>
              <a:rPr dirty="0" sz="1400" spc="10">
                <a:latin typeface="Arial MT"/>
                <a:cs typeface="Arial MT"/>
              </a:rPr>
              <a:t>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reset</a:t>
            </a:r>
            <a:r>
              <a:rPr dirty="0" sz="1400" spc="-5">
                <a:latin typeface="Arial MT"/>
                <a:cs typeface="Arial MT"/>
              </a:rPr>
              <a:t> the bit; otherwise,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leave this bit </a:t>
            </a:r>
            <a:r>
              <a:rPr dirty="0" sz="1400">
                <a:latin typeface="Arial MT"/>
                <a:cs typeface="Arial MT"/>
              </a:rPr>
              <a:t>set.</a:t>
            </a:r>
            <a:endParaRPr sz="1400">
              <a:latin typeface="Arial MT"/>
              <a:cs typeface="Arial MT"/>
            </a:endParaRPr>
          </a:p>
          <a:p>
            <a:pPr lvl="1" marL="952500" marR="144780" indent="-377190">
              <a:lnSpc>
                <a:spcPct val="116100"/>
              </a:lnSpc>
              <a:buAutoNum type="arabicPeriod"/>
              <a:tabLst>
                <a:tab pos="952500" algn="l"/>
                <a:tab pos="953135" algn="l"/>
              </a:tabLst>
            </a:pPr>
            <a:r>
              <a:rPr dirty="0" sz="1400" spc="-5">
                <a:latin typeface="Arial MT"/>
                <a:cs typeface="Arial MT"/>
              </a:rPr>
              <a:t>Repeat </a:t>
            </a:r>
            <a:r>
              <a:rPr dirty="0" sz="1400">
                <a:latin typeface="Arial MT"/>
                <a:cs typeface="Arial MT"/>
              </a:rPr>
              <a:t>steps 1 </a:t>
            </a:r>
            <a:r>
              <a:rPr dirty="0" sz="1400" spc="-5">
                <a:latin typeface="Arial MT"/>
                <a:cs typeface="Arial MT"/>
              </a:rPr>
              <a:t>and 2, </a:t>
            </a:r>
            <a:r>
              <a:rPr dirty="0" sz="1400">
                <a:latin typeface="Arial MT"/>
                <a:cs typeface="Arial MT"/>
              </a:rPr>
              <a:t>setting </a:t>
            </a:r>
            <a:r>
              <a:rPr dirty="0" sz="1400" spc="-5">
                <a:latin typeface="Arial MT"/>
                <a:cs typeface="Arial MT"/>
              </a:rPr>
              <a:t>the next </a:t>
            </a:r>
            <a:r>
              <a:rPr dirty="0" sz="1400">
                <a:latin typeface="Arial MT"/>
                <a:cs typeface="Arial MT"/>
              </a:rPr>
              <a:t>most significant </a:t>
            </a:r>
            <a:r>
              <a:rPr dirty="0" sz="1400" spc="-5">
                <a:latin typeface="Arial MT"/>
                <a:cs typeface="Arial MT"/>
              </a:rPr>
              <a:t>bits until all </a:t>
            </a:r>
            <a:r>
              <a:rPr dirty="0" sz="1400">
                <a:latin typeface="Arial MT"/>
                <a:cs typeface="Arial MT"/>
              </a:rPr>
              <a:t>n </a:t>
            </a:r>
            <a:r>
              <a:rPr dirty="0" sz="1400" spc="-5">
                <a:latin typeface="Arial MT"/>
                <a:cs typeface="Arial MT"/>
              </a:rPr>
              <a:t>bits have been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tested.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8578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Successive-Approximation</a:t>
            </a:r>
            <a:r>
              <a:rPr dirty="0" u="none" sz="2800" spc="-8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4349" y="1176158"/>
            <a:ext cx="7571740" cy="85725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 lvl="1" marL="848994" marR="55880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List the analog and digital outputs produced during one </a:t>
            </a:r>
            <a:r>
              <a:rPr dirty="0" sz="1400">
                <a:latin typeface="Arial MT"/>
                <a:cs typeface="Arial MT"/>
              </a:rPr>
              <a:t>conversion cycle </a:t>
            </a:r>
            <a:r>
              <a:rPr dirty="0" sz="1400" spc="-5">
                <a:latin typeface="Arial MT"/>
                <a:cs typeface="Arial MT"/>
              </a:rPr>
              <a:t>by an 8-bit </a:t>
            </a:r>
            <a:r>
              <a:rPr dirty="0" sz="1400">
                <a:latin typeface="Arial MT"/>
                <a:cs typeface="Arial MT"/>
              </a:rPr>
              <a:t> successive-approximations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AD</a:t>
            </a:r>
            <a:r>
              <a:rPr dirty="0" sz="1400">
                <a:latin typeface="Arial MT"/>
                <a:cs typeface="Arial MT"/>
              </a:rPr>
              <a:t>C</a:t>
            </a:r>
            <a:r>
              <a:rPr dirty="0" sz="1400" spc="-5">
                <a:latin typeface="Arial MT"/>
                <a:cs typeface="Arial MT"/>
              </a:rPr>
              <a:t> whe</a:t>
            </a:r>
            <a:r>
              <a:rPr dirty="0" sz="1400">
                <a:latin typeface="Arial MT"/>
                <a:cs typeface="Arial MT"/>
              </a:rPr>
              <a:t>n</a:t>
            </a:r>
            <a:r>
              <a:rPr dirty="0" sz="1400" spc="-5">
                <a:latin typeface="Arial MT"/>
                <a:cs typeface="Arial MT"/>
              </a:rPr>
              <a:t> th</a:t>
            </a:r>
            <a:r>
              <a:rPr dirty="0" sz="1400">
                <a:latin typeface="Arial MT"/>
                <a:cs typeface="Arial MT"/>
              </a:rPr>
              <a:t>e</a:t>
            </a:r>
            <a:r>
              <a:rPr dirty="0" sz="1400" spc="-5">
                <a:latin typeface="Arial MT"/>
                <a:cs typeface="Arial MT"/>
              </a:rPr>
              <a:t> analo</a:t>
            </a:r>
            <a:r>
              <a:rPr dirty="0" sz="1400">
                <a:latin typeface="Arial MT"/>
                <a:cs typeface="Arial MT"/>
              </a:rPr>
              <a:t>g</a:t>
            </a:r>
            <a:r>
              <a:rPr dirty="0" sz="1400" spc="-5">
                <a:latin typeface="Arial MT"/>
                <a:cs typeface="Arial MT"/>
              </a:rPr>
              <a:t> inpu</a:t>
            </a:r>
            <a:r>
              <a:rPr dirty="0" sz="1400">
                <a:latin typeface="Arial MT"/>
                <a:cs typeface="Arial MT"/>
              </a:rPr>
              <a:t>t</a:t>
            </a:r>
            <a:r>
              <a:rPr dirty="0" sz="1400" spc="-5">
                <a:latin typeface="Arial MT"/>
                <a:cs typeface="Arial MT"/>
              </a:rPr>
              <a:t> i</a:t>
            </a:r>
            <a:r>
              <a:rPr dirty="0" sz="1400">
                <a:latin typeface="Arial MT"/>
                <a:cs typeface="Arial MT"/>
              </a:rPr>
              <a:t>s</a:t>
            </a:r>
            <a:r>
              <a:rPr dirty="0" sz="1400" spc="-5">
                <a:latin typeface="Arial MT"/>
                <a:cs typeface="Arial MT"/>
              </a:rPr>
              <a:t> 8</a:t>
            </a:r>
            <a:r>
              <a:rPr dirty="0" sz="1400" spc="-105">
                <a:latin typeface="Arial MT"/>
                <a:cs typeface="Arial MT"/>
              </a:rPr>
              <a:t>v</a:t>
            </a:r>
            <a:r>
              <a:rPr dirty="0" sz="1400">
                <a:latin typeface="Arial MT"/>
                <a:cs typeface="Arial MT"/>
              </a:rPr>
              <a:t>.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Assum</a:t>
            </a:r>
            <a:r>
              <a:rPr dirty="0" sz="1400">
                <a:latin typeface="Arial MT"/>
                <a:cs typeface="Arial MT"/>
              </a:rPr>
              <a:t>e</a:t>
            </a:r>
            <a:r>
              <a:rPr dirty="0" sz="1400" spc="-5">
                <a:latin typeface="Arial MT"/>
                <a:cs typeface="Arial MT"/>
              </a:rPr>
              <a:t> tha</a:t>
            </a:r>
            <a:r>
              <a:rPr dirty="0" sz="1400">
                <a:latin typeface="Arial MT"/>
                <a:cs typeface="Arial MT"/>
              </a:rPr>
              <a:t>t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V</a:t>
            </a:r>
            <a:r>
              <a:rPr dirty="0" baseline="-33950" sz="1350" spc="22">
                <a:latin typeface="Arial MT"/>
                <a:cs typeface="Arial MT"/>
              </a:rPr>
              <a:t>F</a:t>
            </a:r>
            <a:r>
              <a:rPr dirty="0" baseline="-33950" sz="1350" spc="30">
                <a:latin typeface="Arial MT"/>
                <a:cs typeface="Arial MT"/>
              </a:rPr>
              <a:t>S</a:t>
            </a:r>
            <a:r>
              <a:rPr dirty="0" baseline="-33950" sz="1350">
                <a:latin typeface="Arial MT"/>
                <a:cs typeface="Arial MT"/>
              </a:rPr>
              <a:t> </a:t>
            </a:r>
            <a:r>
              <a:rPr dirty="0" baseline="-33950" sz="1350" spc="-172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5">
                <a:latin typeface="Arial MT"/>
                <a:cs typeface="Arial MT"/>
              </a:rPr>
              <a:t> 10</a:t>
            </a:r>
            <a:r>
              <a:rPr dirty="0" sz="1400" spc="-105">
                <a:latin typeface="Arial MT"/>
                <a:cs typeface="Arial MT"/>
              </a:rPr>
              <a:t>v</a:t>
            </a: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4550" y="2109412"/>
            <a:ext cx="4876799" cy="2590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8578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Successive-Approximation</a:t>
            </a:r>
            <a:r>
              <a:rPr dirty="0" u="none" sz="2800" spc="-8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525" y="3656037"/>
            <a:ext cx="8002905" cy="854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The ability of this </a:t>
            </a:r>
            <a:r>
              <a:rPr dirty="0" sz="1600">
                <a:latin typeface="Arial MT"/>
                <a:cs typeface="Arial MT"/>
              </a:rPr>
              <a:t>converter </a:t>
            </a:r>
            <a:r>
              <a:rPr dirty="0" sz="1600" spc="-5">
                <a:latin typeface="Arial MT"/>
                <a:cs typeface="Arial MT"/>
              </a:rPr>
              <a:t>to </a:t>
            </a:r>
            <a:r>
              <a:rPr dirty="0" sz="1600">
                <a:latin typeface="Arial MT"/>
                <a:cs typeface="Arial MT"/>
              </a:rPr>
              <a:t>return </a:t>
            </a:r>
            <a:r>
              <a:rPr dirty="0" sz="1600" spc="-5">
                <a:latin typeface="Arial MT"/>
                <a:cs typeface="Arial MT"/>
              </a:rPr>
              <a:t>an accurate </a:t>
            </a:r>
            <a:r>
              <a:rPr dirty="0" sz="1600">
                <a:latin typeface="Arial MT"/>
                <a:cs typeface="Arial MT"/>
              </a:rPr>
              <a:t>representation </a:t>
            </a:r>
            <a:r>
              <a:rPr dirty="0" sz="1600" spc="-5">
                <a:latin typeface="Arial MT"/>
                <a:cs typeface="Arial MT"/>
              </a:rPr>
              <a:t>of the input </a:t>
            </a:r>
            <a:r>
              <a:rPr dirty="0" sz="1600">
                <a:latin typeface="Arial MT"/>
                <a:cs typeface="Arial MT"/>
              </a:rPr>
              <a:t>voltage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depends on the </a:t>
            </a:r>
            <a:r>
              <a:rPr dirty="0" sz="1600">
                <a:latin typeface="Arial MT"/>
                <a:cs typeface="Arial MT"/>
              </a:rPr>
              <a:t>speed </a:t>
            </a:r>
            <a:r>
              <a:rPr dirty="0" sz="1600" spc="-5">
                <a:latin typeface="Arial MT"/>
                <a:cs typeface="Arial MT"/>
              </a:rPr>
              <a:t>of </a:t>
            </a:r>
            <a:r>
              <a:rPr dirty="0" sz="1600">
                <a:latin typeface="Arial MT"/>
                <a:cs typeface="Arial MT"/>
              </a:rPr>
              <a:t>conversion. </a:t>
            </a:r>
            <a:r>
              <a:rPr dirty="0" sz="1600" spc="-5">
                <a:latin typeface="Arial MT"/>
                <a:cs typeface="Arial MT"/>
              </a:rPr>
              <a:t>If the input </a:t>
            </a:r>
            <a:r>
              <a:rPr dirty="0" sz="1600">
                <a:latin typeface="Arial MT"/>
                <a:cs typeface="Arial MT"/>
              </a:rPr>
              <a:t>changes </a:t>
            </a:r>
            <a:r>
              <a:rPr dirty="0" sz="1600" spc="-5">
                <a:latin typeface="Arial MT"/>
                <a:cs typeface="Arial MT"/>
              </a:rPr>
              <a:t>too </a:t>
            </a:r>
            <a:r>
              <a:rPr dirty="0" sz="1600" spc="-15">
                <a:latin typeface="Arial MT"/>
                <a:cs typeface="Arial MT"/>
              </a:rPr>
              <a:t>rapidly,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>
                <a:latin typeface="Arial MT"/>
                <a:cs typeface="Arial MT"/>
              </a:rPr>
              <a:t>converter can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“fooled”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(as</a:t>
            </a:r>
            <a:r>
              <a:rPr dirty="0" sz="1600" spc="-5">
                <a:latin typeface="Arial MT"/>
                <a:cs typeface="Arial MT"/>
              </a:rPr>
              <a:t> in Conversion 2).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912" y="1166325"/>
            <a:ext cx="6000174" cy="2457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5363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Integrating</a:t>
            </a:r>
            <a:r>
              <a:rPr dirty="0" u="none" sz="2800" spc="-9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049" y="1077805"/>
            <a:ext cx="6182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commonly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digital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voltmeters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multimeters.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5662" y="1407725"/>
            <a:ext cx="6232675" cy="34632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61278" y="4544279"/>
            <a:ext cx="10318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Digital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Output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5363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Integrating</a:t>
            </a:r>
            <a:r>
              <a:rPr dirty="0" u="none" sz="2800" spc="-9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3549" y="1190200"/>
            <a:ext cx="8012430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10858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conversion </a:t>
            </a:r>
            <a:r>
              <a:rPr dirty="0" sz="1800" spc="-5">
                <a:latin typeface="Arial MT"/>
                <a:cs typeface="Arial MT"/>
              </a:rPr>
              <a:t>begins with the electronic </a:t>
            </a:r>
            <a:r>
              <a:rPr dirty="0" sz="1800">
                <a:latin typeface="Arial MT"/>
                <a:cs typeface="Arial MT"/>
              </a:rPr>
              <a:t>switch </a:t>
            </a:r>
            <a:r>
              <a:rPr dirty="0" sz="1800" spc="-5">
                <a:latin typeface="Arial MT"/>
                <a:cs typeface="Arial MT"/>
              </a:rPr>
              <a:t>in the T1 position, the T3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switch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open, 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counter</a:t>
            </a:r>
            <a:r>
              <a:rPr dirty="0" sz="1800" spc="-5">
                <a:latin typeface="Arial MT"/>
                <a:cs typeface="Arial MT"/>
              </a:rPr>
              <a:t> is </a:t>
            </a:r>
            <a:r>
              <a:rPr dirty="0" sz="1800">
                <a:latin typeface="Arial MT"/>
                <a:cs typeface="Arial MT"/>
              </a:rPr>
              <a:t>reset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>
                <a:latin typeface="Arial MT"/>
                <a:cs typeface="Arial MT"/>
              </a:rPr>
              <a:t>zero.</a:t>
            </a:r>
            <a:endParaRPr sz="1800">
              <a:latin typeface="Arial MT"/>
              <a:cs typeface="Arial MT"/>
            </a:endParaRPr>
          </a:p>
          <a:p>
            <a:pPr marL="442595" marR="178435" indent="-367030">
              <a:lnSpc>
                <a:spcPct val="114599"/>
              </a:lnSpc>
              <a:buFont typeface="Arial MT"/>
              <a:buChar char="●"/>
              <a:tabLst>
                <a:tab pos="501650" algn="l"/>
                <a:tab pos="502284" algn="l"/>
              </a:tabLst>
            </a:pPr>
            <a:r>
              <a:rPr dirty="0"/>
              <a:t>	</a:t>
            </a:r>
            <a:r>
              <a:rPr dirty="0" sz="1800" spc="-5">
                <a:latin typeface="Arial MT"/>
                <a:cs typeface="Arial MT"/>
              </a:rPr>
              <a:t>The input </a:t>
            </a:r>
            <a:r>
              <a:rPr dirty="0" sz="1800">
                <a:latin typeface="Arial MT"/>
                <a:cs typeface="Arial MT"/>
              </a:rPr>
              <a:t>voltage causes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capacitor connected </a:t>
            </a:r>
            <a:r>
              <a:rPr dirty="0" sz="1800" spc="-5">
                <a:latin typeface="Arial MT"/>
                <a:cs typeface="Arial MT"/>
              </a:rPr>
              <a:t>to the op amp to </a:t>
            </a:r>
            <a:r>
              <a:rPr dirty="0" sz="1800">
                <a:latin typeface="Arial MT"/>
                <a:cs typeface="Arial MT"/>
              </a:rPr>
              <a:t> charge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rate</a:t>
            </a:r>
            <a:r>
              <a:rPr dirty="0" sz="1800" spc="-5">
                <a:latin typeface="Arial MT"/>
                <a:cs typeface="Arial MT"/>
              </a:rPr>
              <a:t> dependent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magnitude</a:t>
            </a:r>
            <a:r>
              <a:rPr dirty="0" sz="1800" spc="-5">
                <a:latin typeface="Arial MT"/>
                <a:cs typeface="Arial MT"/>
              </a:rPr>
              <a:t> 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(V</a:t>
            </a:r>
            <a:r>
              <a:rPr dirty="0" baseline="-32407" sz="1800">
                <a:latin typeface="Arial MT"/>
                <a:cs typeface="Arial MT"/>
              </a:rPr>
              <a:t>IN</a:t>
            </a:r>
            <a:r>
              <a:rPr dirty="0" sz="1800">
                <a:latin typeface="Arial MT"/>
                <a:cs typeface="Arial MT"/>
              </a:rPr>
              <a:t>/R).</a:t>
            </a:r>
            <a:endParaRPr sz="1800">
              <a:latin typeface="Arial MT"/>
              <a:cs typeface="Arial MT"/>
            </a:endParaRPr>
          </a:p>
          <a:p>
            <a:pPr marL="4425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total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charge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stored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capacitor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endParaRPr sz="1800">
              <a:latin typeface="Arial MT"/>
              <a:cs typeface="Arial MT"/>
            </a:endParaRPr>
          </a:p>
          <a:p>
            <a:pPr marL="2271395">
              <a:lnSpc>
                <a:spcPct val="100000"/>
              </a:lnSpc>
              <a:spcBef>
                <a:spcPts val="315"/>
              </a:spcBef>
            </a:pPr>
            <a:r>
              <a:rPr dirty="0" sz="1800">
                <a:latin typeface="Arial MT"/>
                <a:cs typeface="Arial MT"/>
              </a:rPr>
              <a:t>Q</a:t>
            </a:r>
            <a:r>
              <a:rPr dirty="0" baseline="-32407" sz="1800">
                <a:latin typeface="Arial MT"/>
                <a:cs typeface="Arial MT"/>
              </a:rPr>
              <a:t>1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(V</a:t>
            </a:r>
            <a:r>
              <a:rPr dirty="0" baseline="-32407" sz="1800">
                <a:latin typeface="Arial MT"/>
                <a:cs typeface="Arial MT"/>
              </a:rPr>
              <a:t>IN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*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baseline="-32407" sz="1800">
                <a:latin typeface="Arial MT"/>
                <a:cs typeface="Arial MT"/>
              </a:rPr>
              <a:t>1</a:t>
            </a:r>
            <a:r>
              <a:rPr dirty="0" sz="1800">
                <a:latin typeface="Arial MT"/>
                <a:cs typeface="Arial MT"/>
              </a:rPr>
              <a:t>)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endParaRPr sz="1800">
              <a:latin typeface="Arial MT"/>
              <a:cs typeface="Arial MT"/>
            </a:endParaRPr>
          </a:p>
          <a:p>
            <a:pPr marL="442595" marR="81280" indent="-367030">
              <a:lnSpc>
                <a:spcPct val="114599"/>
              </a:lnSpc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After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</a:t>
            </a:r>
            <a:r>
              <a:rPr dirty="0" baseline="-32407" sz="1800" spc="7">
                <a:latin typeface="Arial MT"/>
                <a:cs typeface="Arial MT"/>
              </a:rPr>
              <a:t>1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seconds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have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elapsed,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selector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switch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moved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position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baseline="-32407" sz="1800" spc="30">
                <a:latin typeface="Arial MT"/>
                <a:cs typeface="Arial MT"/>
              </a:rPr>
              <a:t>2 </a:t>
            </a:r>
            <a:r>
              <a:rPr dirty="0" baseline="-32407" sz="1800" spc="-4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control</a:t>
            </a:r>
            <a:r>
              <a:rPr dirty="0" sz="1800" spc="-5">
                <a:latin typeface="Arial MT"/>
                <a:cs typeface="Arial MT"/>
              </a:rPr>
              <a:t> logic.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5363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Integrating</a:t>
            </a:r>
            <a:r>
              <a:rPr dirty="0" u="none" sz="2800" spc="-9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3549" y="1190200"/>
            <a:ext cx="7969250" cy="2662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2595" marR="34099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reference voltage </a:t>
            </a:r>
            <a:r>
              <a:rPr dirty="0" sz="1800" spc="-5">
                <a:latin typeface="Arial MT"/>
                <a:cs typeface="Arial MT"/>
              </a:rPr>
              <a:t>is of opposite polarity to </a:t>
            </a:r>
            <a:r>
              <a:rPr dirty="0" sz="1800" spc="5">
                <a:latin typeface="Arial MT"/>
                <a:cs typeface="Arial MT"/>
              </a:rPr>
              <a:t>V</a:t>
            </a:r>
            <a:r>
              <a:rPr dirty="0" baseline="-32407" sz="1800" spc="7">
                <a:latin typeface="Arial MT"/>
                <a:cs typeface="Arial MT"/>
              </a:rPr>
              <a:t>IN</a:t>
            </a:r>
            <a:r>
              <a:rPr dirty="0" sz="1800" spc="5">
                <a:latin typeface="Arial MT"/>
                <a:cs typeface="Arial MT"/>
              </a:rPr>
              <a:t>, </a:t>
            </a:r>
            <a:r>
              <a:rPr dirty="0" sz="1800" spc="-5">
                <a:latin typeface="Arial MT"/>
                <a:cs typeface="Arial MT"/>
              </a:rPr>
              <a:t>hence the </a:t>
            </a:r>
            <a:r>
              <a:rPr dirty="0" sz="1800">
                <a:latin typeface="Arial MT"/>
                <a:cs typeface="Arial MT"/>
              </a:rPr>
              <a:t>capacitor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discharges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the </a:t>
            </a:r>
            <a:r>
              <a:rPr dirty="0" sz="1800">
                <a:latin typeface="Arial MT"/>
                <a:cs typeface="Arial MT"/>
              </a:rPr>
              <a:t>counter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starts.</a:t>
            </a:r>
            <a:endParaRPr sz="1800">
              <a:latin typeface="Arial MT"/>
              <a:cs typeface="Arial MT"/>
            </a:endParaRPr>
          </a:p>
          <a:p>
            <a:pPr marL="442595" marR="81280" indent="-367030">
              <a:lnSpc>
                <a:spcPct val="114599"/>
              </a:lnSpc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When the </a:t>
            </a:r>
            <a:r>
              <a:rPr dirty="0" sz="1800">
                <a:latin typeface="Arial MT"/>
                <a:cs typeface="Arial MT"/>
              </a:rPr>
              <a:t>capacitor </a:t>
            </a:r>
            <a:r>
              <a:rPr dirty="0" sz="1800" spc="-5">
                <a:latin typeface="Arial MT"/>
                <a:cs typeface="Arial MT"/>
              </a:rPr>
              <a:t>fully discharges, the </a:t>
            </a:r>
            <a:r>
              <a:rPr dirty="0" sz="1800">
                <a:latin typeface="Arial MT"/>
                <a:cs typeface="Arial MT"/>
              </a:rPr>
              <a:t>comparator </a:t>
            </a:r>
            <a:r>
              <a:rPr dirty="0" sz="1800" spc="-5">
                <a:latin typeface="Arial MT"/>
                <a:cs typeface="Arial MT"/>
              </a:rPr>
              <a:t>output level </a:t>
            </a:r>
            <a:r>
              <a:rPr dirty="0" sz="1800">
                <a:latin typeface="Arial MT"/>
                <a:cs typeface="Arial MT"/>
              </a:rPr>
              <a:t>switches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counter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halted.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amount 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removed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charge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is:</a:t>
            </a:r>
            <a:endParaRPr sz="1800">
              <a:latin typeface="Arial MT"/>
              <a:cs typeface="Arial MT"/>
            </a:endParaRPr>
          </a:p>
          <a:p>
            <a:pPr marL="2271395">
              <a:lnSpc>
                <a:spcPct val="100000"/>
              </a:lnSpc>
              <a:spcBef>
                <a:spcPts val="315"/>
              </a:spcBef>
            </a:pPr>
            <a:r>
              <a:rPr dirty="0" sz="1800">
                <a:latin typeface="Arial MT"/>
                <a:cs typeface="Arial MT"/>
              </a:rPr>
              <a:t>Q</a:t>
            </a:r>
            <a:r>
              <a:rPr dirty="0" baseline="-32407" sz="1800">
                <a:latin typeface="Arial MT"/>
                <a:cs typeface="Arial MT"/>
              </a:rPr>
              <a:t>2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(V</a:t>
            </a:r>
            <a:r>
              <a:rPr dirty="0" baseline="-32407" sz="1800" spc="-7">
                <a:latin typeface="Arial MT"/>
                <a:cs typeface="Arial MT"/>
              </a:rPr>
              <a:t>REF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*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baseline="-32407" sz="1800">
                <a:latin typeface="Arial MT"/>
                <a:cs typeface="Arial MT"/>
              </a:rPr>
              <a:t>2</a:t>
            </a:r>
            <a:r>
              <a:rPr dirty="0" sz="1800">
                <a:latin typeface="Arial MT"/>
                <a:cs typeface="Arial MT"/>
              </a:rPr>
              <a:t>)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endParaRPr sz="1800">
              <a:latin typeface="Arial MT"/>
              <a:cs typeface="Arial MT"/>
            </a:endParaRPr>
          </a:p>
          <a:p>
            <a:pPr marL="4425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Since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Q</a:t>
            </a:r>
            <a:r>
              <a:rPr dirty="0" baseline="-32407" sz="1800" spc="7">
                <a:latin typeface="Arial MT"/>
                <a:cs typeface="Arial MT"/>
              </a:rPr>
              <a:t>1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Q</a:t>
            </a:r>
            <a:r>
              <a:rPr dirty="0" baseline="-32407" sz="1800">
                <a:latin typeface="Arial MT"/>
                <a:cs typeface="Arial MT"/>
              </a:rPr>
              <a:t>2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5">
                <a:latin typeface="Arial MT"/>
                <a:cs typeface="Arial MT"/>
              </a:rPr>
              <a:t> we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conclude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that:</a:t>
            </a:r>
            <a:r>
              <a:rPr dirty="0" sz="1800" spc="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V</a:t>
            </a:r>
            <a:r>
              <a:rPr dirty="0" baseline="-32407" sz="1800" spc="7">
                <a:latin typeface="Arial MT"/>
                <a:cs typeface="Arial MT"/>
              </a:rPr>
              <a:t>IN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(T</a:t>
            </a:r>
            <a:r>
              <a:rPr dirty="0" baseline="-32407" sz="1800">
                <a:latin typeface="Arial MT"/>
                <a:cs typeface="Arial MT"/>
              </a:rPr>
              <a:t>2</a:t>
            </a:r>
            <a:r>
              <a:rPr dirty="0" baseline="-32407" sz="1800" spc="24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baseline="-32407" sz="1800">
                <a:latin typeface="Arial MT"/>
                <a:cs typeface="Arial MT"/>
              </a:rPr>
              <a:t>1</a:t>
            </a:r>
            <a:r>
              <a:rPr dirty="0" sz="1800">
                <a:latin typeface="Arial MT"/>
                <a:cs typeface="Arial MT"/>
              </a:rPr>
              <a:t>)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*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REF</a:t>
            </a:r>
            <a:endParaRPr baseline="-32407" sz="1800">
              <a:latin typeface="Arial MT"/>
              <a:cs typeface="Arial MT"/>
            </a:endParaRPr>
          </a:p>
          <a:p>
            <a:pPr lvl="1" marL="8997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stored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counter</a:t>
            </a:r>
            <a:r>
              <a:rPr dirty="0" sz="1400" spc="-5">
                <a:latin typeface="Arial MT"/>
                <a:cs typeface="Arial MT"/>
              </a:rPr>
              <a:t> 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directly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proportional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 </a:t>
            </a:r>
            <a:r>
              <a:rPr dirty="0" sz="1400">
                <a:latin typeface="Arial MT"/>
                <a:cs typeface="Arial MT"/>
              </a:rPr>
              <a:t>voltage.</a:t>
            </a:r>
            <a:endParaRPr sz="1400">
              <a:latin typeface="Arial MT"/>
              <a:cs typeface="Arial MT"/>
            </a:endParaRPr>
          </a:p>
          <a:p>
            <a:pPr lvl="1" marL="8997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larger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 </a:t>
            </a:r>
            <a:r>
              <a:rPr dirty="0" sz="1400">
                <a:latin typeface="Arial MT"/>
                <a:cs typeface="Arial MT"/>
              </a:rPr>
              <a:t>voltage,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greater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charge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stored</a:t>
            </a:r>
            <a:r>
              <a:rPr dirty="0" sz="1400" spc="-5">
                <a:latin typeface="Arial MT"/>
                <a:cs typeface="Arial MT"/>
              </a:rPr>
              <a:t> 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capacitor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during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T</a:t>
            </a:r>
            <a:r>
              <a:rPr dirty="0" baseline="-30864" sz="1350" spc="15">
                <a:latin typeface="Arial MT"/>
                <a:cs typeface="Arial MT"/>
              </a:rPr>
              <a:t>1</a:t>
            </a:r>
            <a:r>
              <a:rPr dirty="0" sz="1400" spc="1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lvl="1" marL="8997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99794" algn="l"/>
                <a:tab pos="900430" algn="l"/>
              </a:tabLst>
            </a:pPr>
            <a:r>
              <a:rPr dirty="0" sz="1400" spc="-5">
                <a:latin typeface="Arial MT"/>
                <a:cs typeface="Arial MT"/>
              </a:rPr>
              <a:t>Larger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will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more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time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discharge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5363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Integrating</a:t>
            </a:r>
            <a:r>
              <a:rPr dirty="0" u="none" sz="2800" spc="-9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Converters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4349" y="1190200"/>
            <a:ext cx="7905750" cy="271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795" marR="5715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Integrating </a:t>
            </a:r>
            <a:r>
              <a:rPr dirty="0" sz="1800">
                <a:latin typeface="Arial MT"/>
                <a:cs typeface="Arial MT"/>
              </a:rPr>
              <a:t>converters </a:t>
            </a:r>
            <a:r>
              <a:rPr dirty="0" sz="1800" spc="-5">
                <a:latin typeface="Arial MT"/>
                <a:cs typeface="Arial MT"/>
              </a:rPr>
              <a:t>are quite </a:t>
            </a:r>
            <a:r>
              <a:rPr dirty="0" sz="1800" spc="-20">
                <a:latin typeface="Arial MT"/>
                <a:cs typeface="Arial MT"/>
              </a:rPr>
              <a:t>slow, </a:t>
            </a:r>
            <a:r>
              <a:rPr dirty="0" sz="1800">
                <a:latin typeface="Arial MT"/>
                <a:cs typeface="Arial MT"/>
              </a:rPr>
              <a:t>requiring </a:t>
            </a:r>
            <a:r>
              <a:rPr dirty="0" sz="1800" spc="-5">
                <a:latin typeface="Arial MT"/>
                <a:cs typeface="Arial MT"/>
              </a:rPr>
              <a:t>anywhere from </a:t>
            </a:r>
            <a:r>
              <a:rPr dirty="0" sz="1800">
                <a:latin typeface="Arial MT"/>
                <a:cs typeface="Arial MT"/>
              </a:rPr>
              <a:t>1 </a:t>
            </a:r>
            <a:r>
              <a:rPr dirty="0" sz="1800" spc="-5">
                <a:latin typeface="Arial MT"/>
                <a:cs typeface="Arial MT"/>
              </a:rPr>
              <a:t>to 200ms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one </a:t>
            </a:r>
            <a:r>
              <a:rPr dirty="0" sz="1800">
                <a:latin typeface="Arial MT"/>
                <a:cs typeface="Arial MT"/>
              </a:rPr>
              <a:t>conversion.</a:t>
            </a:r>
            <a:endParaRPr sz="1800">
              <a:latin typeface="Arial MT"/>
              <a:cs typeface="Arial MT"/>
            </a:endParaRPr>
          </a:p>
          <a:p>
            <a:pPr lvl="1" marL="848994" marR="17780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They are used </a:t>
            </a:r>
            <a:r>
              <a:rPr dirty="0" sz="1400">
                <a:latin typeface="Arial MT"/>
                <a:cs typeface="Arial MT"/>
              </a:rPr>
              <a:t>mostly </a:t>
            </a:r>
            <a:r>
              <a:rPr dirty="0" sz="1400" spc="-5">
                <a:latin typeface="Arial MT"/>
                <a:cs typeface="Arial MT"/>
              </a:rPr>
              <a:t>in digital panel </a:t>
            </a:r>
            <a:r>
              <a:rPr dirty="0" sz="1400">
                <a:latin typeface="Arial MT"/>
                <a:cs typeface="Arial MT"/>
              </a:rPr>
              <a:t>meters, </a:t>
            </a:r>
            <a:r>
              <a:rPr dirty="0" sz="1400" spc="-5">
                <a:latin typeface="Arial MT"/>
                <a:cs typeface="Arial MT"/>
              </a:rPr>
              <a:t>when </a:t>
            </a:r>
            <a:r>
              <a:rPr dirty="0" sz="1400">
                <a:latin typeface="Arial MT"/>
                <a:cs typeface="Arial MT"/>
              </a:rPr>
              <a:t>conversions should </a:t>
            </a:r>
            <a:r>
              <a:rPr dirty="0" sz="1400" spc="-5">
                <a:latin typeface="Arial MT"/>
                <a:cs typeface="Arial MT"/>
              </a:rPr>
              <a:t>be low enough for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human eye to detect.</a:t>
            </a:r>
            <a:endParaRPr sz="1400">
              <a:latin typeface="Arial MT"/>
              <a:cs typeface="Arial MT"/>
            </a:endParaRPr>
          </a:p>
          <a:p>
            <a:pPr marL="3917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Advantages:</a:t>
            </a:r>
            <a:endParaRPr sz="1800">
              <a:latin typeface="Arial MT"/>
              <a:cs typeface="Arial MT"/>
            </a:endParaRPr>
          </a:p>
          <a:p>
            <a:pPr algn="just" lvl="1" marL="8489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Simplicity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low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cost.</a:t>
            </a:r>
            <a:endParaRPr sz="1400">
              <a:latin typeface="Arial MT"/>
              <a:cs typeface="Arial MT"/>
            </a:endParaRPr>
          </a:p>
          <a:p>
            <a:pPr algn="just" lvl="1" marL="8489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Relative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immunity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noise</a:t>
            </a:r>
            <a:endParaRPr sz="1400">
              <a:latin typeface="Arial MT"/>
              <a:cs typeface="Arial MT"/>
            </a:endParaRPr>
          </a:p>
          <a:p>
            <a:pPr algn="just" lvl="2" marL="1306195" marR="158115" indent="-313055">
              <a:lnSpc>
                <a:spcPct val="116100"/>
              </a:lnSpc>
              <a:buSzPct val="78571"/>
              <a:buChar char="■"/>
              <a:tabLst>
                <a:tab pos="1306830" algn="l"/>
              </a:tabLst>
            </a:pPr>
            <a:r>
              <a:rPr dirty="0" sz="1400" spc="-5">
                <a:latin typeface="Arial MT"/>
                <a:cs typeface="Arial MT"/>
              </a:rPr>
              <a:t>Since </a:t>
            </a:r>
            <a:r>
              <a:rPr dirty="0" sz="1400">
                <a:latin typeface="Arial MT"/>
                <a:cs typeface="Arial MT"/>
              </a:rPr>
              <a:t>sampling </a:t>
            </a:r>
            <a:r>
              <a:rPr dirty="0" sz="1400" spc="-5">
                <a:latin typeface="Arial MT"/>
                <a:cs typeface="Arial MT"/>
              </a:rPr>
              <a:t>period </a:t>
            </a:r>
            <a:r>
              <a:rPr dirty="0" sz="1400" spc="10">
                <a:latin typeface="Arial MT"/>
                <a:cs typeface="Arial MT"/>
              </a:rPr>
              <a:t>T</a:t>
            </a:r>
            <a:r>
              <a:rPr dirty="0" baseline="-33950" sz="1350" spc="15">
                <a:latin typeface="Arial MT"/>
                <a:cs typeface="Arial MT"/>
              </a:rPr>
              <a:t>1 </a:t>
            </a:r>
            <a:r>
              <a:rPr dirty="0" sz="1400" spc="-5">
                <a:latin typeface="Arial MT"/>
                <a:cs typeface="Arial MT"/>
              </a:rPr>
              <a:t>is long, any noise will be added/subtracted to the </a:t>
            </a:r>
            <a:r>
              <a:rPr dirty="0" sz="1400">
                <a:latin typeface="Arial MT"/>
                <a:cs typeface="Arial MT"/>
              </a:rPr>
              <a:t>signal.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At the end of T1, the </a:t>
            </a:r>
            <a:r>
              <a:rPr dirty="0" sz="1400">
                <a:latin typeface="Arial MT"/>
                <a:cs typeface="Arial MT"/>
              </a:rPr>
              <a:t>voltage stored </a:t>
            </a:r>
            <a:r>
              <a:rPr dirty="0" sz="1400" spc="-5">
                <a:latin typeface="Arial MT"/>
                <a:cs typeface="Arial MT"/>
              </a:rPr>
              <a:t>on the </a:t>
            </a:r>
            <a:r>
              <a:rPr dirty="0" sz="1400">
                <a:latin typeface="Arial MT"/>
                <a:cs typeface="Arial MT"/>
              </a:rPr>
              <a:t>capacitor represents </a:t>
            </a:r>
            <a:r>
              <a:rPr dirty="0" sz="1400" spc="-5">
                <a:latin typeface="Arial MT"/>
                <a:cs typeface="Arial MT"/>
              </a:rPr>
              <a:t>the average </a:t>
            </a:r>
            <a:r>
              <a:rPr dirty="0" sz="1400">
                <a:latin typeface="Arial MT"/>
                <a:cs typeface="Arial MT"/>
              </a:rPr>
              <a:t>value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input </a:t>
            </a:r>
            <a:r>
              <a:rPr dirty="0" sz="1400">
                <a:latin typeface="Arial MT"/>
                <a:cs typeface="Arial MT"/>
              </a:rPr>
              <a:t>signal</a:t>
            </a:r>
            <a:r>
              <a:rPr dirty="0" sz="1400" spc="-5">
                <a:latin typeface="Arial MT"/>
                <a:cs typeface="Arial MT"/>
              </a:rPr>
              <a:t> over this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period of time.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99" y="1881758"/>
            <a:ext cx="738759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5200" spc="-15">
                <a:solidFill>
                  <a:srgbClr val="134F5C"/>
                </a:solidFill>
                <a:latin typeface="Arial MT"/>
                <a:cs typeface="Arial MT"/>
              </a:rPr>
              <a:t>Sensors</a:t>
            </a:r>
            <a:r>
              <a:rPr dirty="0" u="none" sz="5200" spc="-4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5200">
                <a:solidFill>
                  <a:srgbClr val="134F5C"/>
                </a:solidFill>
                <a:latin typeface="Arial MT"/>
                <a:cs typeface="Arial MT"/>
              </a:rPr>
              <a:t>&amp;</a:t>
            </a:r>
            <a:r>
              <a:rPr dirty="0" u="none" sz="5200" spc="-4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5200" spc="-5">
                <a:solidFill>
                  <a:srgbClr val="134F5C"/>
                </a:solidFill>
                <a:latin typeface="Arial MT"/>
                <a:cs typeface="Arial MT"/>
              </a:rPr>
              <a:t>Driver</a:t>
            </a:r>
            <a:r>
              <a:rPr dirty="0" u="none" sz="52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5200" spc="-5">
                <a:solidFill>
                  <a:srgbClr val="134F5C"/>
                </a:solidFill>
                <a:latin typeface="Arial MT"/>
                <a:cs typeface="Arial MT"/>
              </a:rPr>
              <a:t>Circuits</a:t>
            </a:r>
            <a:endParaRPr sz="5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4613" y="2892926"/>
            <a:ext cx="26079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45818E"/>
                </a:solidFill>
                <a:latin typeface="Arial MT"/>
                <a:cs typeface="Arial MT"/>
              </a:rPr>
              <a:t>Analog</a:t>
            </a:r>
            <a:r>
              <a:rPr dirty="0" sz="2800" spc="-90">
                <a:solidFill>
                  <a:srgbClr val="45818E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45818E"/>
                </a:solidFill>
                <a:latin typeface="Arial MT"/>
                <a:cs typeface="Arial MT"/>
              </a:rPr>
              <a:t>Interface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5658" y="4058656"/>
            <a:ext cx="203073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46100" marR="5080" indent="-534035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 MT"/>
                <a:cs typeface="Arial MT"/>
              </a:rPr>
              <a:t>Dr.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Manar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Qamhieh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Fall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2015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2919" y="4890379"/>
            <a:ext cx="61525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Note: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the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content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of these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slides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collected</a:t>
            </a:r>
            <a:r>
              <a:rPr dirty="0" sz="1200" spc="-5">
                <a:latin typeface="Arial MT"/>
                <a:cs typeface="Arial MT"/>
              </a:rPr>
              <a:t> from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various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sources,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no originality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claimed.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707" y="631688"/>
            <a:ext cx="2530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Digital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Electronic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Circuits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66332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5306" y="631688"/>
            <a:ext cx="22948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An-Najah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National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University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52129" y="4766036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3447" y="1861766"/>
            <a:ext cx="6961505" cy="4338955"/>
            <a:chOff x="953447" y="1861766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1542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951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879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412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7879" y="4256288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35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352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3777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092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9485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451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092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591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5912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599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451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06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014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0564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0564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425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425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209155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0382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49871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5638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5352" y="4128019"/>
            <a:ext cx="960119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12922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83134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92649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92492" y="3849508"/>
            <a:ext cx="37338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N</a:t>
            </a: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46542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600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047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78897" y="3399290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7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02853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595374" y="4339335"/>
            <a:ext cx="386080" cy="461645"/>
          </a:xfrm>
          <a:custGeom>
            <a:avLst/>
            <a:gdLst/>
            <a:ahLst/>
            <a:cxnLst/>
            <a:rect l="l" t="t" r="r" b="b"/>
            <a:pathLst>
              <a:path w="386080" h="461645">
                <a:moveTo>
                  <a:pt x="293750" y="414400"/>
                </a:moveTo>
                <a:lnTo>
                  <a:pt x="290068" y="416051"/>
                </a:lnTo>
                <a:lnTo>
                  <a:pt x="288925" y="419353"/>
                </a:lnTo>
                <a:lnTo>
                  <a:pt x="287655" y="422656"/>
                </a:lnTo>
                <a:lnTo>
                  <a:pt x="289432" y="426338"/>
                </a:lnTo>
                <a:lnTo>
                  <a:pt x="292734" y="427481"/>
                </a:lnTo>
                <a:lnTo>
                  <a:pt x="385825" y="461263"/>
                </a:lnTo>
                <a:lnTo>
                  <a:pt x="384888" y="455675"/>
                </a:lnTo>
                <a:lnTo>
                  <a:pt x="372871" y="455675"/>
                </a:lnTo>
                <a:lnTo>
                  <a:pt x="357807" y="437594"/>
                </a:lnTo>
                <a:lnTo>
                  <a:pt x="297052" y="415544"/>
                </a:lnTo>
                <a:lnTo>
                  <a:pt x="293750" y="414400"/>
                </a:lnTo>
                <a:close/>
              </a:path>
              <a:path w="386080" h="461645">
                <a:moveTo>
                  <a:pt x="357807" y="437594"/>
                </a:moveTo>
                <a:lnTo>
                  <a:pt x="372871" y="455675"/>
                </a:lnTo>
                <a:lnTo>
                  <a:pt x="376539" y="452627"/>
                </a:lnTo>
                <a:lnTo>
                  <a:pt x="371475" y="452627"/>
                </a:lnTo>
                <a:lnTo>
                  <a:pt x="369674" y="441901"/>
                </a:lnTo>
                <a:lnTo>
                  <a:pt x="357807" y="437594"/>
                </a:lnTo>
                <a:close/>
              </a:path>
              <a:path w="386080" h="461645">
                <a:moveTo>
                  <a:pt x="365506" y="357758"/>
                </a:moveTo>
                <a:lnTo>
                  <a:pt x="362076" y="358394"/>
                </a:lnTo>
                <a:lnTo>
                  <a:pt x="358648" y="358901"/>
                </a:lnTo>
                <a:lnTo>
                  <a:pt x="356362" y="362203"/>
                </a:lnTo>
                <a:lnTo>
                  <a:pt x="356869" y="365632"/>
                </a:lnTo>
                <a:lnTo>
                  <a:pt x="367587" y="429474"/>
                </a:lnTo>
                <a:lnTo>
                  <a:pt x="382650" y="447547"/>
                </a:lnTo>
                <a:lnTo>
                  <a:pt x="372871" y="455675"/>
                </a:lnTo>
                <a:lnTo>
                  <a:pt x="384888" y="455675"/>
                </a:lnTo>
                <a:lnTo>
                  <a:pt x="369443" y="363600"/>
                </a:lnTo>
                <a:lnTo>
                  <a:pt x="368807" y="360044"/>
                </a:lnTo>
                <a:lnTo>
                  <a:pt x="365506" y="357758"/>
                </a:lnTo>
                <a:close/>
              </a:path>
              <a:path w="386080" h="461645">
                <a:moveTo>
                  <a:pt x="369674" y="441901"/>
                </a:moveTo>
                <a:lnTo>
                  <a:pt x="371475" y="452627"/>
                </a:lnTo>
                <a:lnTo>
                  <a:pt x="379983" y="445643"/>
                </a:lnTo>
                <a:lnTo>
                  <a:pt x="369674" y="441901"/>
                </a:lnTo>
                <a:close/>
              </a:path>
              <a:path w="386080" h="461645">
                <a:moveTo>
                  <a:pt x="367587" y="429474"/>
                </a:moveTo>
                <a:lnTo>
                  <a:pt x="369674" y="441901"/>
                </a:lnTo>
                <a:lnTo>
                  <a:pt x="379983" y="445643"/>
                </a:lnTo>
                <a:lnTo>
                  <a:pt x="371475" y="452627"/>
                </a:lnTo>
                <a:lnTo>
                  <a:pt x="376539" y="452627"/>
                </a:lnTo>
                <a:lnTo>
                  <a:pt x="382650" y="447547"/>
                </a:lnTo>
                <a:lnTo>
                  <a:pt x="367587" y="429474"/>
                </a:lnTo>
                <a:close/>
              </a:path>
              <a:path w="386080" h="461645">
                <a:moveTo>
                  <a:pt x="9651" y="0"/>
                </a:moveTo>
                <a:lnTo>
                  <a:pt x="0" y="8127"/>
                </a:lnTo>
                <a:lnTo>
                  <a:pt x="357807" y="437594"/>
                </a:lnTo>
                <a:lnTo>
                  <a:pt x="369674" y="441901"/>
                </a:lnTo>
                <a:lnTo>
                  <a:pt x="367587" y="429474"/>
                </a:lnTo>
                <a:lnTo>
                  <a:pt x="965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509009" y="4439539"/>
            <a:ext cx="8026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-1.6</a:t>
            </a:r>
            <a:r>
              <a:rPr dirty="0" sz="1800" spc="-6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alibri"/>
              <a:cs typeface="Calibri"/>
            </a:endParaRPr>
          </a:p>
          <a:p>
            <a:pPr marL="356235">
              <a:lnSpc>
                <a:spcPct val="100000"/>
              </a:lnSpc>
              <a:spcBef>
                <a:spcPts val="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83000" y="4694554"/>
            <a:ext cx="120650" cy="109219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8192" y="6278744"/>
            <a:ext cx="1326515" cy="273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60"/>
              </a:lnSpc>
            </a:pPr>
            <a:r>
              <a:rPr dirty="0" baseline="5747" sz="2175" spc="22">
                <a:latin typeface="Microsoft Sans Serif"/>
                <a:cs typeface="Microsoft Sans Serif"/>
              </a:rPr>
              <a:t>A</a:t>
            </a:r>
            <a:r>
              <a:rPr dirty="0" baseline="5747" sz="2175" spc="-157"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1800" spc="10">
                <a:solidFill>
                  <a:srgbClr val="C00000"/>
                </a:solidFill>
                <a:latin typeface="Calibri"/>
                <a:cs typeface="Calibri"/>
              </a:rPr>
              <a:t> (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8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16617" y="6284999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38119" y="6284999"/>
            <a:ext cx="101219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466062" y="3879215"/>
            <a:ext cx="2921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88129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Sensors</a:t>
            </a:r>
            <a:r>
              <a:rPr dirty="0" u="none" sz="2800" spc="-5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and</a:t>
            </a:r>
            <a:r>
              <a:rPr dirty="0" u="none" sz="2800" spc="-4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Transducers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160384" cy="2481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132524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words </a:t>
            </a:r>
            <a:r>
              <a:rPr dirty="0" sz="1800">
                <a:latin typeface="Arial MT"/>
                <a:cs typeface="Arial MT"/>
              </a:rPr>
              <a:t>“sensors”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“transducers” </a:t>
            </a:r>
            <a:r>
              <a:rPr dirty="0" sz="1800" spc="-5">
                <a:latin typeface="Arial MT"/>
                <a:cs typeface="Arial MT"/>
              </a:rPr>
              <a:t>are used to describe 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measurement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215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 b="1">
                <a:latin typeface="Arial"/>
                <a:cs typeface="Arial"/>
              </a:rPr>
              <a:t>sensor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device that detects </a:t>
            </a:r>
            <a:r>
              <a:rPr dirty="0" sz="1800">
                <a:latin typeface="Arial MT"/>
                <a:cs typeface="Arial MT"/>
              </a:rPr>
              <a:t>a change </a:t>
            </a:r>
            <a:r>
              <a:rPr dirty="0" sz="1800" spc="-5">
                <a:latin typeface="Arial MT"/>
                <a:cs typeface="Arial MT"/>
              </a:rPr>
              <a:t>in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physical </a:t>
            </a:r>
            <a:r>
              <a:rPr dirty="0" sz="1800">
                <a:latin typeface="Arial MT"/>
                <a:cs typeface="Arial MT"/>
              </a:rPr>
              <a:t>stimulus </a:t>
            </a:r>
            <a:r>
              <a:rPr dirty="0" sz="1800" spc="-5">
                <a:latin typeface="Arial MT"/>
                <a:cs typeface="Arial MT"/>
              </a:rPr>
              <a:t>and turns it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</a:t>
            </a:r>
            <a:r>
              <a:rPr dirty="0" sz="1800" spc="-5">
                <a:latin typeface="Arial MT"/>
                <a:cs typeface="Arial MT"/>
              </a:rPr>
              <a:t> which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5">
                <a:latin typeface="Arial MT"/>
                <a:cs typeface="Arial MT"/>
              </a:rPr>
              <a:t> be </a:t>
            </a:r>
            <a:r>
              <a:rPr dirty="0" sz="1800">
                <a:latin typeface="Arial MT"/>
                <a:cs typeface="Arial MT"/>
              </a:rPr>
              <a:t>measured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 </a:t>
            </a:r>
            <a:r>
              <a:rPr dirty="0" sz="1800">
                <a:latin typeface="Arial MT"/>
                <a:cs typeface="Arial MT"/>
              </a:rPr>
              <a:t>recorded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●"/>
            </a:pPr>
            <a:endParaRPr sz="2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b="1">
                <a:latin typeface="Arial"/>
                <a:cs typeface="Arial"/>
              </a:rPr>
              <a:t>transducer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describes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sensing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element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plus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additional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circuitry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All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transducers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contains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sensors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(not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all)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sensors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transducers.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88129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Sensors</a:t>
            </a:r>
            <a:r>
              <a:rPr dirty="0" u="none" sz="2800" spc="-5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and</a:t>
            </a:r>
            <a:r>
              <a:rPr dirty="0" u="none" sz="2800" spc="-4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Transducers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621" y="1224861"/>
            <a:ext cx="7439025" cy="32912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63855" marR="5080" indent="-351790">
              <a:lnSpc>
                <a:spcPct val="113900"/>
              </a:lnSpc>
              <a:spcBef>
                <a:spcPts val="110"/>
              </a:spcBef>
              <a:buChar char="●"/>
              <a:tabLst>
                <a:tab pos="363855" algn="l"/>
                <a:tab pos="364490" algn="l"/>
              </a:tabLst>
            </a:pPr>
            <a:r>
              <a:rPr dirty="0" sz="1600">
                <a:latin typeface="Arial MT"/>
                <a:cs typeface="Arial MT"/>
              </a:rPr>
              <a:t>A sensor converts mainly </a:t>
            </a:r>
            <a:r>
              <a:rPr dirty="0" sz="1600" spc="-5">
                <a:latin typeface="Arial MT"/>
                <a:cs typeface="Arial MT"/>
              </a:rPr>
              <a:t>physical phenomena </a:t>
            </a:r>
            <a:r>
              <a:rPr dirty="0" sz="1600">
                <a:latin typeface="Arial MT"/>
                <a:cs typeface="Arial MT"/>
              </a:rPr>
              <a:t>such </a:t>
            </a:r>
            <a:r>
              <a:rPr dirty="0" sz="1600" spc="-5">
                <a:latin typeface="Arial MT"/>
                <a:cs typeface="Arial MT"/>
              </a:rPr>
              <a:t>as thermoelectric,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photoelectric, photomagnetic, electromagnetic, </a:t>
            </a:r>
            <a:r>
              <a:rPr dirty="0" sz="1600">
                <a:latin typeface="Arial MT"/>
                <a:cs typeface="Arial MT"/>
              </a:rPr>
              <a:t>magnetoelectric, </a:t>
            </a:r>
            <a:r>
              <a:rPr dirty="0" sz="1600" spc="-5">
                <a:latin typeface="Arial MT"/>
                <a:cs typeface="Arial MT"/>
              </a:rPr>
              <a:t>thermoelastic,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thermomagnetic,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thermo-optic, photoelastic,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 </a:t>
            </a:r>
            <a:r>
              <a:rPr dirty="0" sz="1600">
                <a:latin typeface="Arial MT"/>
                <a:cs typeface="Arial MT"/>
              </a:rPr>
              <a:t>so</a:t>
            </a:r>
            <a:r>
              <a:rPr dirty="0" sz="1600" spc="-5">
                <a:latin typeface="Arial MT"/>
                <a:cs typeface="Arial MT"/>
              </a:rPr>
              <a:t> on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Arial MT"/>
              <a:cs typeface="Arial MT"/>
            </a:endParaRPr>
          </a:p>
          <a:p>
            <a:pPr marL="723265">
              <a:lnSpc>
                <a:spcPct val="100000"/>
              </a:lnSpc>
              <a:tabLst>
                <a:tab pos="1961514" algn="l"/>
              </a:tabLst>
            </a:pPr>
            <a:r>
              <a:rPr dirty="0" sz="1400" spc="-5">
                <a:latin typeface="Arial MT"/>
                <a:cs typeface="Arial MT"/>
              </a:rPr>
              <a:t>Acoustic	wave,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spectrum,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wave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velocity</a:t>
            </a:r>
            <a:endParaRPr sz="1400">
              <a:latin typeface="Arial MT"/>
              <a:cs typeface="Arial MT"/>
            </a:endParaRPr>
          </a:p>
          <a:p>
            <a:pPr marL="723265" marR="492759">
              <a:lnSpc>
                <a:spcPct val="183900"/>
              </a:lnSpc>
              <a:tabLst>
                <a:tab pos="1961514" algn="l"/>
              </a:tabLst>
            </a:pPr>
            <a:r>
              <a:rPr dirty="0" sz="1400" spc="-5">
                <a:latin typeface="Arial MT"/>
                <a:cs typeface="Arial MT"/>
              </a:rPr>
              <a:t>Electric	</a:t>
            </a:r>
            <a:r>
              <a:rPr dirty="0" sz="1400">
                <a:latin typeface="Arial MT"/>
                <a:cs typeface="Arial MT"/>
              </a:rPr>
              <a:t>charge, current, </a:t>
            </a:r>
            <a:r>
              <a:rPr dirty="0" sz="1400" spc="-5">
                <a:latin typeface="Arial MT"/>
                <a:cs typeface="Arial MT"/>
              </a:rPr>
              <a:t>potential, electric field, </a:t>
            </a:r>
            <a:r>
              <a:rPr dirty="0" sz="1400">
                <a:latin typeface="Arial MT"/>
                <a:cs typeface="Arial MT"/>
              </a:rPr>
              <a:t>conductivity, </a:t>
            </a:r>
            <a:r>
              <a:rPr dirty="0" sz="1400" spc="-5">
                <a:latin typeface="Arial MT"/>
                <a:cs typeface="Arial MT"/>
              </a:rPr>
              <a:t>permittivity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Magnetic	magnetic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field, </a:t>
            </a:r>
            <a:r>
              <a:rPr dirty="0" sz="1400">
                <a:latin typeface="Arial MT"/>
                <a:cs typeface="Arial MT"/>
              </a:rPr>
              <a:t>magnetic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flux, permeability</a:t>
            </a:r>
            <a:endParaRPr sz="1400">
              <a:latin typeface="Arial MT"/>
              <a:cs typeface="Arial MT"/>
            </a:endParaRPr>
          </a:p>
          <a:p>
            <a:pPr marL="723265" marR="1311275">
              <a:lnSpc>
                <a:spcPct val="183900"/>
              </a:lnSpc>
              <a:tabLst>
                <a:tab pos="1961514" algn="l"/>
              </a:tabLst>
            </a:pPr>
            <a:r>
              <a:rPr dirty="0" sz="1400" spc="-5">
                <a:latin typeface="Arial MT"/>
                <a:cs typeface="Arial MT"/>
              </a:rPr>
              <a:t>Optical	wave </a:t>
            </a:r>
            <a:r>
              <a:rPr dirty="0" sz="1400">
                <a:latin typeface="Arial MT"/>
                <a:cs typeface="Arial MT"/>
              </a:rPr>
              <a:t>velocity, refractive </a:t>
            </a:r>
            <a:r>
              <a:rPr dirty="0" sz="1400" spc="-5">
                <a:latin typeface="Arial MT"/>
                <a:cs typeface="Arial MT"/>
              </a:rPr>
              <a:t>index, emissivity, absorption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Thermal	temperature,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specific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heat,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thermal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conductivity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al MT"/>
              <a:cs typeface="Arial MT"/>
            </a:endParaRPr>
          </a:p>
          <a:p>
            <a:pPr marL="723265">
              <a:lnSpc>
                <a:spcPct val="100000"/>
              </a:lnSpc>
              <a:tabLst>
                <a:tab pos="1961514" algn="l"/>
              </a:tabLst>
            </a:pPr>
            <a:r>
              <a:rPr dirty="0" sz="1400">
                <a:latin typeface="Arial MT"/>
                <a:cs typeface="Arial MT"/>
              </a:rPr>
              <a:t>Mechanical	</a:t>
            </a:r>
            <a:r>
              <a:rPr dirty="0" sz="1400" spc="-5">
                <a:latin typeface="Arial MT"/>
                <a:cs typeface="Arial MT"/>
              </a:rPr>
              <a:t>position,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acceleration,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force,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pressure,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torque,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orientation,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stiffness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894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LED: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Light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Emitting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Diode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621" y="1026799"/>
            <a:ext cx="8181975" cy="264287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400"/>
              </a:spcBef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LED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main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applications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uses:</a:t>
            </a:r>
            <a:endParaRPr sz="1600">
              <a:latin typeface="Arial MT"/>
              <a:cs typeface="Arial MT"/>
            </a:endParaRPr>
          </a:p>
          <a:p>
            <a:pPr lvl="1" marL="821055" indent="-336550">
              <a:lnSpc>
                <a:spcPct val="100000"/>
              </a:lnSpc>
              <a:spcBef>
                <a:spcPts val="260"/>
              </a:spcBef>
              <a:buChar char="○"/>
              <a:tabLst>
                <a:tab pos="821055" algn="l"/>
                <a:tab pos="821690" algn="l"/>
              </a:tabLst>
            </a:pPr>
            <a:r>
              <a:rPr dirty="0" sz="1400" spc="-5">
                <a:latin typeface="Arial MT"/>
                <a:cs typeface="Arial MT"/>
              </a:rPr>
              <a:t>Indicator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display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device</a:t>
            </a:r>
            <a:endParaRPr sz="1400">
              <a:latin typeface="Arial MT"/>
              <a:cs typeface="Arial MT"/>
            </a:endParaRPr>
          </a:p>
          <a:p>
            <a:pPr lvl="1" marL="821055" indent="-336550">
              <a:lnSpc>
                <a:spcPct val="100000"/>
              </a:lnSpc>
              <a:spcBef>
                <a:spcPts val="655"/>
              </a:spcBef>
              <a:buChar char="○"/>
              <a:tabLst>
                <a:tab pos="821055" algn="l"/>
                <a:tab pos="821690" algn="l"/>
              </a:tabLst>
            </a:pPr>
            <a:r>
              <a:rPr dirty="0" sz="1400" spc="-5">
                <a:latin typeface="Arial MT"/>
                <a:cs typeface="Arial MT"/>
              </a:rPr>
              <a:t>Source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visible</a:t>
            </a:r>
            <a:r>
              <a:rPr dirty="0" sz="1400" spc="-5">
                <a:latin typeface="Arial MT"/>
                <a:cs typeface="Arial MT"/>
              </a:rPr>
              <a:t> 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infrared light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carrier</a:t>
            </a:r>
            <a:r>
              <a:rPr dirty="0" sz="1400" spc="-5">
                <a:latin typeface="Arial MT"/>
                <a:cs typeface="Arial MT"/>
              </a:rPr>
              <a:t> 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data 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information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over </a:t>
            </a:r>
            <a:r>
              <a:rPr dirty="0" sz="1400">
                <a:latin typeface="Arial MT"/>
                <a:cs typeface="Arial MT"/>
              </a:rPr>
              <a:t>short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distances.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har char="○"/>
            </a:pPr>
            <a:endParaRPr sz="1800">
              <a:latin typeface="Arial MT"/>
              <a:cs typeface="Arial MT"/>
            </a:endParaRPr>
          </a:p>
          <a:p>
            <a:pPr marL="363855" marR="411480" indent="-351790">
              <a:lnSpc>
                <a:spcPct val="113300"/>
              </a:lnSpc>
              <a:buChar char="●"/>
              <a:tabLst>
                <a:tab pos="363855" algn="l"/>
                <a:tab pos="364490" algn="l"/>
              </a:tabLst>
            </a:pP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LED is </a:t>
            </a:r>
            <a:r>
              <a:rPr dirty="0" sz="1600">
                <a:latin typeface="Arial MT"/>
                <a:cs typeface="Arial MT"/>
              </a:rPr>
              <a:t>a specialised </a:t>
            </a:r>
            <a:r>
              <a:rPr dirty="0" sz="1600" spc="-5">
                <a:latin typeface="Arial MT"/>
                <a:cs typeface="Arial MT"/>
              </a:rPr>
              <a:t>type of P-N junction diode </a:t>
            </a:r>
            <a:r>
              <a:rPr dirty="0" sz="1600">
                <a:latin typeface="Arial MT"/>
                <a:cs typeface="Arial MT"/>
              </a:rPr>
              <a:t>made </a:t>
            </a:r>
            <a:r>
              <a:rPr dirty="0" sz="1600" spc="-5">
                <a:latin typeface="Arial MT"/>
                <a:cs typeface="Arial MT"/>
              </a:rPr>
              <a:t>of thin </a:t>
            </a:r>
            <a:r>
              <a:rPr dirty="0" sz="1600">
                <a:latin typeface="Arial MT"/>
                <a:cs typeface="Arial MT"/>
              </a:rPr>
              <a:t>chip </a:t>
            </a:r>
            <a:r>
              <a:rPr dirty="0" sz="1600" spc="-5">
                <a:latin typeface="Arial MT"/>
                <a:cs typeface="Arial MT"/>
              </a:rPr>
              <a:t>of fairly heavily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doped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semiconductor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material.</a:t>
            </a:r>
            <a:endParaRPr sz="1600">
              <a:latin typeface="Arial MT"/>
              <a:cs typeface="Arial MT"/>
            </a:endParaRPr>
          </a:p>
          <a:p>
            <a:pPr lvl="1" marL="821055" marR="128270" indent="-336550">
              <a:lnSpc>
                <a:spcPct val="117400"/>
              </a:lnSpc>
              <a:spcBef>
                <a:spcPts val="30"/>
              </a:spcBef>
              <a:buClr>
                <a:srgbClr val="595959"/>
              </a:buClr>
              <a:buSzPct val="103703"/>
              <a:buChar char="○"/>
              <a:tabLst>
                <a:tab pos="821055" algn="l"/>
                <a:tab pos="821690" algn="l"/>
              </a:tabLst>
            </a:pPr>
            <a:r>
              <a:rPr dirty="0" sz="1350" spc="-5">
                <a:latin typeface="Arial MT"/>
                <a:cs typeface="Arial MT"/>
              </a:rPr>
              <a:t>When it is forward biased, electrons from the </a:t>
            </a:r>
            <a:r>
              <a:rPr dirty="0" sz="1350">
                <a:latin typeface="Arial MT"/>
                <a:cs typeface="Arial MT"/>
              </a:rPr>
              <a:t>semiconductor conduction </a:t>
            </a:r>
            <a:r>
              <a:rPr dirty="0" sz="1350" spc="-5">
                <a:latin typeface="Arial MT"/>
                <a:cs typeface="Arial MT"/>
              </a:rPr>
              <a:t>band </a:t>
            </a:r>
            <a:r>
              <a:rPr dirty="0" sz="1350">
                <a:latin typeface="Arial MT"/>
                <a:cs typeface="Arial MT"/>
              </a:rPr>
              <a:t>can combine </a:t>
            </a:r>
            <a:r>
              <a:rPr dirty="0" sz="1350" spc="-5">
                <a:latin typeface="Arial MT"/>
                <a:cs typeface="Arial MT"/>
              </a:rPr>
              <a:t>with </a:t>
            </a:r>
            <a:r>
              <a:rPr dirty="0" sz="1350" spc="-365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holes</a:t>
            </a:r>
            <a:r>
              <a:rPr dirty="0" sz="1350" spc="-10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from the</a:t>
            </a:r>
            <a:r>
              <a:rPr dirty="0" sz="1350" spc="-10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valence</a:t>
            </a:r>
            <a:r>
              <a:rPr dirty="0" sz="1350" spc="-5">
                <a:latin typeface="Arial MT"/>
                <a:cs typeface="Arial MT"/>
              </a:rPr>
              <a:t> band, </a:t>
            </a:r>
            <a:r>
              <a:rPr dirty="0" sz="1350">
                <a:latin typeface="Arial MT"/>
                <a:cs typeface="Arial MT"/>
              </a:rPr>
              <a:t>releasing</a:t>
            </a:r>
            <a:r>
              <a:rPr dirty="0" sz="1350" spc="-10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sufficient</a:t>
            </a:r>
            <a:r>
              <a:rPr dirty="0" sz="1350" spc="-5">
                <a:latin typeface="Arial MT"/>
                <a:cs typeface="Arial MT"/>
              </a:rPr>
              <a:t> energy to</a:t>
            </a:r>
            <a:r>
              <a:rPr dirty="0" sz="1350" spc="-10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produce photons of</a:t>
            </a:r>
            <a:r>
              <a:rPr dirty="0" sz="1350" spc="-10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light.</a:t>
            </a:r>
            <a:endParaRPr sz="1350">
              <a:latin typeface="Arial MT"/>
              <a:cs typeface="Arial MT"/>
            </a:endParaRPr>
          </a:p>
          <a:p>
            <a:pPr lvl="1" marL="821055" marR="5080" indent="-336550">
              <a:lnSpc>
                <a:spcPct val="117400"/>
              </a:lnSpc>
              <a:spcBef>
                <a:spcPts val="20"/>
              </a:spcBef>
              <a:buClr>
                <a:srgbClr val="595959"/>
              </a:buClr>
              <a:buSzPct val="103703"/>
              <a:buChar char="○"/>
              <a:tabLst>
                <a:tab pos="821055" algn="l"/>
                <a:tab pos="821690" algn="l"/>
              </a:tabLst>
            </a:pPr>
            <a:r>
              <a:rPr dirty="0" sz="1350" spc="-5">
                <a:latin typeface="Arial MT"/>
                <a:cs typeface="Arial MT"/>
              </a:rPr>
              <a:t>Because of the thin </a:t>
            </a:r>
            <a:r>
              <a:rPr dirty="0" sz="1350">
                <a:latin typeface="Arial MT"/>
                <a:cs typeface="Arial MT"/>
              </a:rPr>
              <a:t>chip, a reasonable </a:t>
            </a:r>
            <a:r>
              <a:rPr dirty="0" sz="1350" spc="-5">
                <a:latin typeface="Arial MT"/>
                <a:cs typeface="Arial MT"/>
              </a:rPr>
              <a:t>number of these photons </a:t>
            </a:r>
            <a:r>
              <a:rPr dirty="0" sz="1350">
                <a:latin typeface="Arial MT"/>
                <a:cs typeface="Arial MT"/>
              </a:rPr>
              <a:t>can </a:t>
            </a:r>
            <a:r>
              <a:rPr dirty="0" sz="1350" spc="-5">
                <a:latin typeface="Arial MT"/>
                <a:cs typeface="Arial MT"/>
              </a:rPr>
              <a:t>leave it and </a:t>
            </a:r>
            <a:r>
              <a:rPr dirty="0" sz="1350">
                <a:latin typeface="Arial MT"/>
                <a:cs typeface="Arial MT"/>
              </a:rPr>
              <a:t>radiate </a:t>
            </a:r>
            <a:r>
              <a:rPr dirty="0" sz="1350" spc="-5">
                <a:latin typeface="Arial MT"/>
                <a:cs typeface="Arial MT"/>
              </a:rPr>
              <a:t>away as </a:t>
            </a:r>
            <a:r>
              <a:rPr dirty="0" sz="1350" spc="-365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its</a:t>
            </a:r>
            <a:r>
              <a:rPr dirty="0" sz="1350" spc="-10">
                <a:latin typeface="Arial MT"/>
                <a:cs typeface="Arial MT"/>
              </a:rPr>
              <a:t> </a:t>
            </a:r>
            <a:r>
              <a:rPr dirty="0" sz="1350" spc="-5">
                <a:latin typeface="Arial MT"/>
                <a:cs typeface="Arial MT"/>
              </a:rPr>
              <a:t>light output.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894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LED: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Light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Emitting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Diode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35950" cy="1471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63563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LEDs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made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compound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semiconductor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materials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unlike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regular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diodes.</a:t>
            </a:r>
            <a:endParaRPr sz="1800">
              <a:latin typeface="Arial MT"/>
              <a:cs typeface="Arial MT"/>
            </a:endParaRPr>
          </a:p>
          <a:p>
            <a:pPr lvl="1" marL="836294" marR="5080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choice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>
                <a:latin typeface="Arial MT"/>
                <a:cs typeface="Arial MT"/>
              </a:rPr>
              <a:t>semiconductor material </a:t>
            </a:r>
            <a:r>
              <a:rPr dirty="0" sz="1400" spc="-5">
                <a:latin typeface="Arial MT"/>
                <a:cs typeface="Arial MT"/>
              </a:rPr>
              <a:t>determines the wavelength of peak emission of photons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hence the </a:t>
            </a:r>
            <a:r>
              <a:rPr dirty="0" sz="1400">
                <a:latin typeface="Arial MT"/>
                <a:cs typeface="Arial MT"/>
              </a:rPr>
              <a:t>colour</a:t>
            </a:r>
            <a:r>
              <a:rPr dirty="0" sz="1400" spc="-5">
                <a:latin typeface="Arial MT"/>
                <a:cs typeface="Arial MT"/>
              </a:rPr>
              <a:t> of the emitted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light.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determines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also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forward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drop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given amount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forward </a:t>
            </a:r>
            <a:r>
              <a:rPr dirty="0" sz="1400">
                <a:latin typeface="Arial MT"/>
                <a:cs typeface="Arial MT"/>
              </a:rPr>
              <a:t>conduction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current.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29212" y="2696462"/>
          <a:ext cx="6290310" cy="1971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2370"/>
                <a:gridCol w="1561465"/>
                <a:gridCol w="1076960"/>
                <a:gridCol w="1185545"/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Semiconductor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Material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wavelength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Colour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5" b="1">
                          <a:latin typeface="Arial"/>
                          <a:cs typeface="Arial"/>
                        </a:rPr>
                        <a:t>V</a:t>
                      </a:r>
                      <a:r>
                        <a:rPr dirty="0" baseline="-33950" sz="1350" spc="7" b="1">
                          <a:latin typeface="Arial"/>
                          <a:cs typeface="Arial"/>
                        </a:rPr>
                        <a:t>F</a:t>
                      </a:r>
                      <a:r>
                        <a:rPr dirty="0" baseline="-33950" sz="1350" spc="157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@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20mA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Gallium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Arsenide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(GaAs)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910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nm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Infrared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1.2v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GaAsP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650-710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nm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Red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2.0v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Gallium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Phosphide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(GaP)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560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nm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Green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3.5v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Silicon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Carbide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(SiC)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413-560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nm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Blue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3.6v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894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LED: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Light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Emitting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Diode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49" y="1176350"/>
            <a:ext cx="8282305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9895" marR="685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LEDs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low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5">
                <a:latin typeface="Arial MT"/>
                <a:cs typeface="Arial MT"/>
              </a:rPr>
              <a:t> DC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source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V</a:t>
            </a:r>
            <a:r>
              <a:rPr dirty="0" baseline="-32407" sz="1800" spc="22">
                <a:latin typeface="Arial MT"/>
                <a:cs typeface="Arial MT"/>
              </a:rPr>
              <a:t>S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series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</a:t>
            </a:r>
            <a:r>
              <a:rPr dirty="0" baseline="-32407" sz="1800" spc="7">
                <a:latin typeface="Arial MT"/>
                <a:cs typeface="Arial MT"/>
              </a:rPr>
              <a:t>S </a:t>
            </a:r>
            <a:r>
              <a:rPr dirty="0" baseline="-32407" sz="1800" spc="-4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limit the forward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I</a:t>
            </a:r>
            <a:r>
              <a:rPr dirty="0" baseline="-32407" sz="1800" spc="30">
                <a:latin typeface="Arial MT"/>
                <a:cs typeface="Arial MT"/>
              </a:rPr>
              <a:t>F</a:t>
            </a:r>
            <a:r>
              <a:rPr dirty="0" baseline="-32407" sz="1800" spc="247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suitable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endParaRPr sz="1800">
              <a:latin typeface="Arial MT"/>
              <a:cs typeface="Arial MT"/>
            </a:endParaRPr>
          </a:p>
          <a:p>
            <a:pPr lvl="1" marL="887094" marR="354330" indent="-336550">
              <a:lnSpc>
                <a:spcPts val="2480"/>
              </a:lnSpc>
              <a:spcBef>
                <a:spcPts val="130"/>
              </a:spcBef>
              <a:buClr>
                <a:srgbClr val="595959"/>
              </a:buClr>
              <a:buChar char="○"/>
              <a:tabLst>
                <a:tab pos="887094" algn="l"/>
                <a:tab pos="887730" algn="l"/>
              </a:tabLst>
            </a:pP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baseline="-33950" sz="1350" spc="7">
                <a:latin typeface="Arial MT"/>
                <a:cs typeface="Arial MT"/>
              </a:rPr>
              <a:t>F</a:t>
            </a:r>
            <a:r>
              <a:rPr dirty="0" baseline="-33950" sz="1350" spc="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from 5.6mA of </a:t>
            </a:r>
            <a:r>
              <a:rPr dirty="0" sz="1400">
                <a:latin typeface="Arial MT"/>
                <a:cs typeface="Arial MT"/>
              </a:rPr>
              <a:t>a status </a:t>
            </a:r>
            <a:r>
              <a:rPr dirty="0" sz="1400" spc="-5">
                <a:latin typeface="Arial MT"/>
                <a:cs typeface="Arial MT"/>
              </a:rPr>
              <a:t>indicator application to 20mA or </a:t>
            </a:r>
            <a:r>
              <a:rPr dirty="0" sz="1400">
                <a:latin typeface="Arial MT"/>
                <a:cs typeface="Arial MT"/>
              </a:rPr>
              <a:t>more </a:t>
            </a:r>
            <a:r>
              <a:rPr dirty="0" sz="1400" spc="-5">
                <a:latin typeface="Arial MT"/>
                <a:cs typeface="Arial MT"/>
              </a:rPr>
              <a:t>where </a:t>
            </a:r>
            <a:r>
              <a:rPr dirty="0" sz="1400">
                <a:latin typeface="Arial MT"/>
                <a:cs typeface="Arial MT"/>
              </a:rPr>
              <a:t>more </a:t>
            </a:r>
            <a:r>
              <a:rPr dirty="0" sz="1400" spc="-5">
                <a:latin typeface="Arial MT"/>
                <a:cs typeface="Arial MT"/>
              </a:rPr>
              <a:t>light output is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needed.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95959"/>
              </a:buClr>
              <a:buFont typeface="Arial MT"/>
              <a:buChar char="○"/>
            </a:pPr>
            <a:endParaRPr sz="1550">
              <a:latin typeface="Arial MT"/>
              <a:cs typeface="Arial MT"/>
            </a:endParaRPr>
          </a:p>
          <a:p>
            <a:pPr marL="429895" marR="3996690" indent="-367030">
              <a:lnSpc>
                <a:spcPct val="114599"/>
              </a:lnSpc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simply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calculated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Ohm’s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Law: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9562" y="2550674"/>
            <a:ext cx="3214164" cy="19026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350" y="3284537"/>
            <a:ext cx="1904999" cy="6762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6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621" y="1184987"/>
            <a:ext cx="8095615" cy="1406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marR="5080" indent="-351790">
              <a:lnSpc>
                <a:spcPct val="113300"/>
              </a:lnSpc>
              <a:spcBef>
                <a:spcPts val="100"/>
              </a:spcBef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LEDs are intended to operate in forward </a:t>
            </a:r>
            <a:r>
              <a:rPr dirty="0" sz="1600">
                <a:latin typeface="Arial MT"/>
                <a:cs typeface="Arial MT"/>
              </a:rPr>
              <a:t>mode </a:t>
            </a:r>
            <a:r>
              <a:rPr dirty="0" sz="1600" spc="-5">
                <a:latin typeface="Arial MT"/>
                <a:cs typeface="Arial MT"/>
              </a:rPr>
              <a:t>and </a:t>
            </a:r>
            <a:r>
              <a:rPr dirty="0" sz="1600">
                <a:latin typeface="Arial MT"/>
                <a:cs typeface="Arial MT"/>
              </a:rPr>
              <a:t>should </a:t>
            </a:r>
            <a:r>
              <a:rPr dirty="0" sz="1600" spc="-5">
                <a:latin typeface="Arial MT"/>
                <a:cs typeface="Arial MT"/>
              </a:rPr>
              <a:t>not be </a:t>
            </a:r>
            <a:r>
              <a:rPr dirty="0" sz="1600">
                <a:latin typeface="Arial MT"/>
                <a:cs typeface="Arial MT"/>
              </a:rPr>
              <a:t>subjected </a:t>
            </a:r>
            <a:r>
              <a:rPr dirty="0" sz="1600" spc="-5">
                <a:latin typeface="Arial MT"/>
                <a:cs typeface="Arial MT"/>
              </a:rPr>
              <a:t>to </a:t>
            </a:r>
            <a:r>
              <a:rPr dirty="0" sz="1600">
                <a:latin typeface="Arial MT"/>
                <a:cs typeface="Arial MT"/>
              </a:rPr>
              <a:t>reverse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voltage </a:t>
            </a:r>
            <a:r>
              <a:rPr dirty="0" sz="1600" spc="-5">
                <a:latin typeface="Arial MT"/>
                <a:cs typeface="Arial MT"/>
              </a:rPr>
              <a:t>and they </a:t>
            </a:r>
            <a:r>
              <a:rPr dirty="0" sz="1600">
                <a:latin typeface="Arial MT"/>
                <a:cs typeface="Arial MT"/>
              </a:rPr>
              <a:t>can </a:t>
            </a:r>
            <a:r>
              <a:rPr dirty="0" sz="1600" spc="-5">
                <a:latin typeface="Arial MT"/>
                <a:cs typeface="Arial MT"/>
              </a:rPr>
              <a:t>be damaged by accidental </a:t>
            </a:r>
            <a:r>
              <a:rPr dirty="0" sz="1600">
                <a:latin typeface="Arial MT"/>
                <a:cs typeface="Arial MT"/>
              </a:rPr>
              <a:t>reverse connection </a:t>
            </a:r>
            <a:r>
              <a:rPr dirty="0" sz="1600" spc="-5">
                <a:latin typeface="Arial MT"/>
                <a:cs typeface="Arial MT"/>
              </a:rPr>
              <a:t>at low </a:t>
            </a:r>
            <a:r>
              <a:rPr dirty="0" sz="1600">
                <a:latin typeface="Arial MT"/>
                <a:cs typeface="Arial MT"/>
              </a:rPr>
              <a:t>supply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voltages.</a:t>
            </a:r>
            <a:endParaRPr sz="1600">
              <a:latin typeface="Arial MT"/>
              <a:cs typeface="Arial MT"/>
            </a:endParaRPr>
          </a:p>
          <a:p>
            <a:pPr marL="363855" marR="74295" indent="-351790">
              <a:lnSpc>
                <a:spcPct val="113300"/>
              </a:lnSpc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If the LED needs to be operated from an AC </a:t>
            </a:r>
            <a:r>
              <a:rPr dirty="0" sz="1600">
                <a:latin typeface="Arial MT"/>
                <a:cs typeface="Arial MT"/>
              </a:rPr>
              <a:t>source </a:t>
            </a:r>
            <a:r>
              <a:rPr dirty="0" sz="1600" spc="-5">
                <a:latin typeface="Arial MT"/>
                <a:cs typeface="Arial MT"/>
              </a:rPr>
              <a:t>or unreliable </a:t>
            </a:r>
            <a:r>
              <a:rPr dirty="0" sz="1600">
                <a:latin typeface="Arial MT"/>
                <a:cs typeface="Arial MT"/>
              </a:rPr>
              <a:t>signal source, </a:t>
            </a:r>
            <a:r>
              <a:rPr dirty="0" sz="1600" spc="-5">
                <a:latin typeface="Arial MT"/>
                <a:cs typeface="Arial MT"/>
              </a:rPr>
              <a:t>it </a:t>
            </a:r>
            <a:r>
              <a:rPr dirty="0" sz="1600">
                <a:latin typeface="Arial MT"/>
                <a:cs typeface="Arial MT"/>
              </a:rPr>
              <a:t>can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protected from </a:t>
            </a:r>
            <a:r>
              <a:rPr dirty="0" sz="1600">
                <a:latin typeface="Arial MT"/>
                <a:cs typeface="Arial MT"/>
              </a:rPr>
              <a:t>reverse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polarity by the use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 </a:t>
            </a:r>
            <a:r>
              <a:rPr dirty="0" sz="1600">
                <a:latin typeface="Arial MT"/>
                <a:cs typeface="Arial MT"/>
              </a:rPr>
              <a:t>regular</a:t>
            </a:r>
            <a:r>
              <a:rPr dirty="0" sz="1600" spc="-5">
                <a:latin typeface="Arial MT"/>
                <a:cs typeface="Arial MT"/>
              </a:rPr>
              <a:t> diodes.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894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LED: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Light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Emitting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Diode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12" y="2658749"/>
            <a:ext cx="2691575" cy="1336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7312" y="2660454"/>
            <a:ext cx="2691574" cy="13329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5775" y="4061038"/>
            <a:ext cx="3045460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Reverse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limited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0.6v.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dirty="0" sz="1400" spc="-5">
                <a:latin typeface="Arial MT"/>
                <a:cs typeface="Arial MT"/>
              </a:rPr>
              <a:t>No light is emitted for the negative half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cycles.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99325" y="4061038"/>
            <a:ext cx="4458335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8100" marR="30480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bridge of </a:t>
            </a:r>
            <a:r>
              <a:rPr dirty="0" sz="1400">
                <a:latin typeface="Arial MT"/>
                <a:cs typeface="Arial MT"/>
              </a:rPr>
              <a:t>4 </a:t>
            </a:r>
            <a:r>
              <a:rPr dirty="0" sz="1400" spc="-5">
                <a:latin typeface="Arial MT"/>
                <a:cs typeface="Arial MT"/>
              </a:rPr>
              <a:t>diodes. Current always flows in the LED in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forward polarity. Voltages of diodes </a:t>
            </a:r>
            <a:r>
              <a:rPr dirty="0" sz="1400">
                <a:latin typeface="Arial MT"/>
                <a:cs typeface="Arial MT"/>
              </a:rPr>
              <a:t>(1.2v) should </a:t>
            </a:r>
            <a:r>
              <a:rPr dirty="0" sz="1400" spc="-5">
                <a:latin typeface="Arial MT"/>
                <a:cs typeface="Arial MT"/>
              </a:rPr>
              <a:t>be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included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calculation</a:t>
            </a:r>
            <a:r>
              <a:rPr dirty="0" sz="1400" spc="-5">
                <a:latin typeface="Arial MT"/>
                <a:cs typeface="Arial MT"/>
              </a:rPr>
              <a:t> of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0864" sz="1350" spc="7">
                <a:latin typeface="Arial MT"/>
                <a:cs typeface="Arial MT"/>
              </a:rPr>
              <a:t>S</a:t>
            </a:r>
            <a:r>
              <a:rPr dirty="0" sz="1400" spc="5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894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LED: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Light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Emitting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Diode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849" y="1373176"/>
            <a:ext cx="8056880" cy="2158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maximum </a:t>
            </a:r>
            <a:r>
              <a:rPr dirty="0" sz="1800" spc="-5">
                <a:latin typeface="Arial MT"/>
                <a:cs typeface="Arial MT"/>
              </a:rPr>
              <a:t>light output from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LED is essentially limited by the </a:t>
            </a:r>
            <a:r>
              <a:rPr dirty="0" sz="1800">
                <a:latin typeface="Arial MT"/>
                <a:cs typeface="Arial MT"/>
              </a:rPr>
              <a:t>maximum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average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forward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5">
                <a:latin typeface="Arial MT"/>
                <a:cs typeface="Arial MT"/>
              </a:rPr>
              <a:t> which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5">
                <a:latin typeface="Arial MT"/>
                <a:cs typeface="Arial MT"/>
              </a:rPr>
              <a:t> handle.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2150">
              <a:latin typeface="Arial MT"/>
              <a:cs typeface="Arial MT"/>
            </a:endParaRPr>
          </a:p>
          <a:p>
            <a:pPr marL="379095" marR="27305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When higher light output is </a:t>
            </a:r>
            <a:r>
              <a:rPr dirty="0" sz="1800">
                <a:latin typeface="Arial MT"/>
                <a:cs typeface="Arial MT"/>
              </a:rPr>
              <a:t>required, </a:t>
            </a:r>
            <a:r>
              <a:rPr dirty="0" sz="1800" spc="-5">
                <a:latin typeface="Arial MT"/>
                <a:cs typeface="Arial MT"/>
              </a:rPr>
              <a:t>it </a:t>
            </a:r>
            <a:r>
              <a:rPr dirty="0" sz="1800">
                <a:latin typeface="Arial MT"/>
                <a:cs typeface="Arial MT"/>
              </a:rPr>
              <a:t>should </a:t>
            </a:r>
            <a:r>
              <a:rPr dirty="0" sz="1800" spc="-5">
                <a:latin typeface="Arial MT"/>
                <a:cs typeface="Arial MT"/>
              </a:rPr>
              <a:t>operate from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pulsed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higher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5">
                <a:latin typeface="Arial MT"/>
                <a:cs typeface="Arial MT"/>
              </a:rPr>
              <a:t> 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fairly </a:t>
            </a:r>
            <a:r>
              <a:rPr dirty="0" sz="1800">
                <a:latin typeface="Arial MT"/>
                <a:cs typeface="Arial MT"/>
              </a:rPr>
              <a:t>short</a:t>
            </a:r>
            <a:r>
              <a:rPr dirty="0" sz="1800" spc="-5">
                <a:latin typeface="Arial MT"/>
                <a:cs typeface="Arial MT"/>
              </a:rPr>
              <a:t> duty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cycle.</a:t>
            </a:r>
            <a:endParaRPr sz="1800">
              <a:latin typeface="Arial MT"/>
              <a:cs typeface="Arial MT"/>
            </a:endParaRPr>
          </a:p>
          <a:p>
            <a:pPr lvl="1" marL="836294" marR="544195" indent="-351790">
              <a:lnSpc>
                <a:spcPct val="113300"/>
              </a:lnSpc>
              <a:spcBef>
                <a:spcPts val="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600" spc="-5">
                <a:latin typeface="Arial MT"/>
                <a:cs typeface="Arial MT"/>
              </a:rPr>
              <a:t>This increases </a:t>
            </a:r>
            <a:r>
              <a:rPr dirty="0" sz="1600">
                <a:latin typeface="Arial MT"/>
                <a:cs typeface="Arial MT"/>
              </a:rPr>
              <a:t>current </a:t>
            </a:r>
            <a:r>
              <a:rPr dirty="0" sz="1600" spc="-5">
                <a:latin typeface="Arial MT"/>
                <a:cs typeface="Arial MT"/>
              </a:rPr>
              <a:t>and light output during the pulses while </a:t>
            </a:r>
            <a:r>
              <a:rPr dirty="0" sz="1600">
                <a:latin typeface="Arial MT"/>
                <a:cs typeface="Arial MT"/>
              </a:rPr>
              <a:t>keeping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average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current</a:t>
            </a:r>
            <a:r>
              <a:rPr dirty="0" sz="1600" spc="-5">
                <a:latin typeface="Arial MT"/>
                <a:cs typeface="Arial MT"/>
              </a:rPr>
              <a:t> level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 power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dissipation within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its </a:t>
            </a:r>
            <a:r>
              <a:rPr dirty="0" sz="1600">
                <a:latin typeface="Arial MT"/>
                <a:cs typeface="Arial MT"/>
              </a:rPr>
              <a:t>ratings.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894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LED: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Light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Emitting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Diode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371" y="1170389"/>
            <a:ext cx="8159115" cy="363982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401955" indent="-351790">
              <a:lnSpc>
                <a:spcPct val="100000"/>
              </a:lnSpc>
              <a:spcBef>
                <a:spcPts val="840"/>
              </a:spcBef>
              <a:buChar char="●"/>
              <a:tabLst>
                <a:tab pos="401955" algn="l"/>
                <a:tab pos="402590" algn="l"/>
              </a:tabLst>
            </a:pPr>
            <a:r>
              <a:rPr dirty="0" sz="1600" spc="-5">
                <a:latin typeface="Arial MT"/>
                <a:cs typeface="Arial MT"/>
              </a:rPr>
              <a:t>Advantages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using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pulsed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current:</a:t>
            </a:r>
            <a:endParaRPr sz="1600">
              <a:latin typeface="Arial MT"/>
              <a:cs typeface="Arial MT"/>
            </a:endParaRPr>
          </a:p>
          <a:p>
            <a:pPr lvl="1" marL="859155" marR="3550285" indent="-336550">
              <a:lnSpc>
                <a:spcPts val="248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59155" algn="l"/>
                <a:tab pos="859790" algn="l"/>
              </a:tabLst>
            </a:pPr>
            <a:r>
              <a:rPr dirty="0" sz="1400" spc="-5">
                <a:latin typeface="Arial MT"/>
                <a:cs typeface="Arial MT"/>
              </a:rPr>
              <a:t>The electro-optical efficiency of LEDs increases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level.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Short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pulses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higher</a:t>
            </a:r>
            <a:endParaRPr sz="1400">
              <a:latin typeface="Arial MT"/>
              <a:cs typeface="Arial MT"/>
            </a:endParaRPr>
          </a:p>
          <a:p>
            <a:pPr marL="859155" marR="3717290">
              <a:lnSpc>
                <a:spcPct val="124500"/>
              </a:lnSpc>
              <a:spcBef>
                <a:spcPts val="165"/>
              </a:spcBef>
            </a:pPr>
            <a:r>
              <a:rPr dirty="0" sz="1400" spc="-5">
                <a:latin typeface="Arial MT"/>
                <a:cs typeface="Arial MT"/>
              </a:rPr>
              <a:t>output </a:t>
            </a:r>
            <a:r>
              <a:rPr dirty="0" sz="1400">
                <a:latin typeface="Arial MT"/>
                <a:cs typeface="Arial MT"/>
              </a:rPr>
              <a:t>result </a:t>
            </a:r>
            <a:r>
              <a:rPr dirty="0" sz="1400" spc="-5">
                <a:latin typeface="Arial MT"/>
                <a:cs typeface="Arial MT"/>
              </a:rPr>
              <a:t>in higher average light output for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same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average </a:t>
            </a:r>
            <a:r>
              <a:rPr dirty="0" sz="1400">
                <a:latin typeface="Arial MT"/>
                <a:cs typeface="Arial MT"/>
              </a:rPr>
              <a:t>current.</a:t>
            </a:r>
            <a:endParaRPr sz="1400">
              <a:latin typeface="Arial MT"/>
              <a:cs typeface="Arial MT"/>
            </a:endParaRPr>
          </a:p>
          <a:p>
            <a:pPr lvl="1" marL="859155" marR="3493770" indent="-336550">
              <a:lnSpc>
                <a:spcPts val="2480"/>
              </a:lnSpc>
              <a:spcBef>
                <a:spcPts val="70"/>
              </a:spcBef>
              <a:buClr>
                <a:srgbClr val="595959"/>
              </a:buClr>
              <a:buChar char="○"/>
              <a:tabLst>
                <a:tab pos="859155" algn="l"/>
                <a:tab pos="859790" algn="l"/>
              </a:tabLst>
            </a:pPr>
            <a:r>
              <a:rPr dirty="0" sz="1400" spc="-5">
                <a:latin typeface="Arial MT"/>
                <a:cs typeface="Arial MT"/>
              </a:rPr>
              <a:t>The pulse </a:t>
            </a:r>
            <a:r>
              <a:rPr dirty="0" sz="1400">
                <a:latin typeface="Arial MT"/>
                <a:cs typeface="Arial MT"/>
              </a:rPr>
              <a:t>repetition </a:t>
            </a:r>
            <a:r>
              <a:rPr dirty="0" sz="1400" spc="-5">
                <a:latin typeface="Arial MT"/>
                <a:cs typeface="Arial MT"/>
              </a:rPr>
              <a:t>frequency is higher than 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eye’s </a:t>
            </a:r>
            <a:r>
              <a:rPr dirty="0" sz="1400">
                <a:latin typeface="Arial MT"/>
                <a:cs typeface="Arial MT"/>
              </a:rPr>
              <a:t>critical </a:t>
            </a:r>
            <a:r>
              <a:rPr dirty="0" sz="1400" spc="-5">
                <a:latin typeface="Arial MT"/>
                <a:cs typeface="Arial MT"/>
              </a:rPr>
              <a:t>fusion frequency. Hence humans </a:t>
            </a:r>
            <a:r>
              <a:rPr dirty="0" sz="1400">
                <a:latin typeface="Arial MT"/>
                <a:cs typeface="Arial MT"/>
              </a:rPr>
              <a:t> cannot </a:t>
            </a:r>
            <a:r>
              <a:rPr dirty="0" sz="1400" spc="-5">
                <a:latin typeface="Arial MT"/>
                <a:cs typeface="Arial MT"/>
              </a:rPr>
              <a:t>detect the gaps and the light appears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brighter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continuous</a:t>
            </a:r>
            <a:r>
              <a:rPr dirty="0" sz="1400" spc="-5">
                <a:latin typeface="Arial MT"/>
                <a:cs typeface="Arial MT"/>
              </a:rPr>
              <a:t> light.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95959"/>
              </a:buClr>
              <a:buFont typeface="Arial MT"/>
              <a:buChar char="○"/>
            </a:pPr>
            <a:endParaRPr sz="1800">
              <a:latin typeface="Arial MT"/>
              <a:cs typeface="Arial MT"/>
            </a:endParaRPr>
          </a:p>
          <a:p>
            <a:pPr marL="401955" marR="55880" indent="-351790">
              <a:lnSpc>
                <a:spcPct val="113300"/>
              </a:lnSpc>
              <a:buChar char="●"/>
              <a:tabLst>
                <a:tab pos="401955" algn="l"/>
                <a:tab pos="402590" algn="l"/>
              </a:tabLst>
            </a:pPr>
            <a:r>
              <a:rPr dirty="0" sz="1600" spc="-5">
                <a:latin typeface="Arial MT"/>
                <a:cs typeface="Arial MT"/>
              </a:rPr>
              <a:t>Pulses generated by 555 </a:t>
            </a:r>
            <a:r>
              <a:rPr dirty="0" sz="1600">
                <a:latin typeface="Arial MT"/>
                <a:cs typeface="Arial MT"/>
              </a:rPr>
              <a:t>(20% </a:t>
            </a:r>
            <a:r>
              <a:rPr dirty="0" sz="1600" spc="-5">
                <a:latin typeface="Arial MT"/>
                <a:cs typeface="Arial MT"/>
              </a:rPr>
              <a:t>duty </a:t>
            </a:r>
            <a:r>
              <a:rPr dirty="0" sz="1600">
                <a:latin typeface="Arial MT"/>
                <a:cs typeface="Arial MT"/>
              </a:rPr>
              <a:t>cycle) </a:t>
            </a:r>
            <a:r>
              <a:rPr dirty="0" sz="1600" spc="-5">
                <a:latin typeface="Arial MT"/>
                <a:cs typeface="Arial MT"/>
              </a:rPr>
              <a:t>to drive the LED directly or </a:t>
            </a:r>
            <a:r>
              <a:rPr dirty="0" sz="1600">
                <a:latin typeface="Arial MT"/>
                <a:cs typeface="Arial MT"/>
              </a:rPr>
              <a:t>via a MOSFET.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</a:t>
            </a:r>
            <a:r>
              <a:rPr dirty="0" baseline="-31746" sz="1575">
                <a:latin typeface="Arial MT"/>
                <a:cs typeface="Arial MT"/>
              </a:rPr>
              <a:t>S</a:t>
            </a:r>
            <a:r>
              <a:rPr dirty="0" baseline="-31746" sz="1575" spc="217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required</a:t>
            </a:r>
            <a:r>
              <a:rPr dirty="0" sz="1600" spc="-5">
                <a:latin typeface="Arial MT"/>
                <a:cs typeface="Arial MT"/>
              </a:rPr>
              <a:t> here but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it </a:t>
            </a:r>
            <a:r>
              <a:rPr dirty="0" sz="1600">
                <a:latin typeface="Arial MT"/>
                <a:cs typeface="Arial MT"/>
              </a:rPr>
              <a:t>should</a:t>
            </a:r>
            <a:r>
              <a:rPr dirty="0" sz="1600" spc="-5">
                <a:latin typeface="Arial MT"/>
                <a:cs typeface="Arial MT"/>
              </a:rPr>
              <a:t> allow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value</a:t>
            </a:r>
            <a:r>
              <a:rPr dirty="0" sz="1600" spc="-5">
                <a:latin typeface="Arial MT"/>
                <a:cs typeface="Arial MT"/>
              </a:rPr>
              <a:t> of </a:t>
            </a:r>
            <a:r>
              <a:rPr dirty="0" sz="1600">
                <a:latin typeface="Arial MT"/>
                <a:cs typeface="Arial MT"/>
              </a:rPr>
              <a:t>current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about 100mA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6175" y="1685925"/>
            <a:ext cx="3133724" cy="16859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9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9447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Laser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Diodes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134F5C"/>
                </a:solidFill>
                <a:latin typeface="Arial MT"/>
                <a:cs typeface="Arial MT"/>
              </a:rPr>
              <a:t>(Injection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Lasers)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9540" rIns="0" bIns="0" rtlCol="0" vert="horz">
            <a:spAutoFit/>
          </a:bodyPr>
          <a:lstStyle/>
          <a:p>
            <a:pPr marL="398780" indent="-367030">
              <a:lnSpc>
                <a:spcPct val="100000"/>
              </a:lnSpc>
              <a:spcBef>
                <a:spcPts val="1020"/>
              </a:spcBef>
              <a:buChar char="●"/>
              <a:tabLst>
                <a:tab pos="399415" algn="l"/>
                <a:tab pos="400050" algn="l"/>
              </a:tabLst>
            </a:pPr>
            <a:r>
              <a:rPr dirty="0" spc="-5"/>
              <a:t>Laser</a:t>
            </a:r>
            <a:r>
              <a:rPr dirty="0" spc="-15"/>
              <a:t> </a:t>
            </a:r>
            <a:r>
              <a:rPr dirty="0" spc="-5"/>
              <a:t>diodes</a:t>
            </a:r>
            <a:r>
              <a:rPr dirty="0" spc="-15"/>
              <a:t> </a:t>
            </a:r>
            <a:r>
              <a:rPr dirty="0" spc="-5"/>
              <a:t>are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specialized</a:t>
            </a:r>
            <a:r>
              <a:rPr dirty="0" spc="-15"/>
              <a:t> </a:t>
            </a:r>
            <a:r>
              <a:rPr dirty="0" spc="-5"/>
              <a:t>form</a:t>
            </a:r>
            <a:r>
              <a:rPr dirty="0" spc="-10"/>
              <a:t> </a:t>
            </a:r>
            <a:r>
              <a:rPr dirty="0" spc="-5"/>
              <a:t>of</a:t>
            </a:r>
            <a:r>
              <a:rPr dirty="0" spc="-15"/>
              <a:t> </a:t>
            </a:r>
            <a:r>
              <a:rPr dirty="0" spc="-5"/>
              <a:t>LEDs.</a:t>
            </a:r>
          </a:p>
          <a:p>
            <a:pPr lvl="1" marL="855980" marR="214629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56615" algn="l"/>
                <a:tab pos="857250" algn="l"/>
              </a:tabLst>
            </a:pPr>
            <a:r>
              <a:rPr dirty="0" sz="1400" spc="-5">
                <a:latin typeface="Arial MT"/>
                <a:cs typeface="Arial MT"/>
              </a:rPr>
              <a:t>Like LEDs, they are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form of P-N junction diode with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thin depletion layer where electrons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holes </a:t>
            </a:r>
            <a:r>
              <a:rPr dirty="0" sz="1400">
                <a:latin typeface="Arial MT"/>
                <a:cs typeface="Arial MT"/>
              </a:rPr>
              <a:t>collide</a:t>
            </a:r>
            <a:r>
              <a:rPr dirty="0" sz="1400" spc="-5">
                <a:latin typeface="Arial MT"/>
                <a:cs typeface="Arial MT"/>
              </a:rPr>
              <a:t> to </a:t>
            </a:r>
            <a:r>
              <a:rPr dirty="0" sz="1400">
                <a:latin typeface="Arial MT"/>
                <a:cs typeface="Arial MT"/>
              </a:rPr>
              <a:t>create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light photons when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diode is forward biased.</a:t>
            </a:r>
            <a:endParaRPr sz="1400">
              <a:latin typeface="Arial MT"/>
              <a:cs typeface="Arial MT"/>
            </a:endParaRPr>
          </a:p>
          <a:p>
            <a:pPr lvl="1" marL="855980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56615" algn="l"/>
                <a:tab pos="85725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difference 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that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active part 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depletion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layer </a:t>
            </a:r>
            <a:r>
              <a:rPr dirty="0" sz="1400">
                <a:latin typeface="Arial MT"/>
                <a:cs typeface="Arial MT"/>
              </a:rPr>
              <a:t>(where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5">
                <a:latin typeface="Arial MT"/>
                <a:cs typeface="Arial MT"/>
              </a:rPr>
              <a:t> flows)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>
                <a:latin typeface="Arial MT"/>
                <a:cs typeface="Arial MT"/>
              </a:rPr>
              <a:t>made</a:t>
            </a:r>
            <a:endParaRPr sz="1400">
              <a:latin typeface="Arial MT"/>
              <a:cs typeface="Arial MT"/>
            </a:endParaRPr>
          </a:p>
          <a:p>
            <a:pPr marL="855980" marR="5080">
              <a:lnSpc>
                <a:spcPct val="124500"/>
              </a:lnSpc>
              <a:spcBef>
                <a:spcPts val="385"/>
              </a:spcBef>
            </a:pPr>
            <a:r>
              <a:rPr dirty="0" sz="1400" spc="-5"/>
              <a:t>quite narrow to </a:t>
            </a:r>
            <a:r>
              <a:rPr dirty="0" sz="1400"/>
              <a:t>concentrate </a:t>
            </a:r>
            <a:r>
              <a:rPr dirty="0" sz="1400" spc="-5"/>
              <a:t>the </a:t>
            </a:r>
            <a:r>
              <a:rPr dirty="0" sz="1400"/>
              <a:t>carriers. </a:t>
            </a:r>
            <a:r>
              <a:rPr dirty="0" sz="1400" spc="-5"/>
              <a:t>The ends of this active part is polished or </a:t>
            </a:r>
            <a:r>
              <a:rPr dirty="0" sz="1400"/>
              <a:t>coated </a:t>
            </a:r>
            <a:r>
              <a:rPr dirty="0" sz="1400" spc="-5"/>
              <a:t>with </a:t>
            </a:r>
            <a:r>
              <a:rPr dirty="0" sz="1400" spc="-375"/>
              <a:t> </a:t>
            </a:r>
            <a:r>
              <a:rPr dirty="0" sz="1400" spc="-5"/>
              <a:t>thin</a:t>
            </a:r>
            <a:r>
              <a:rPr dirty="0" sz="1400" spc="-10"/>
              <a:t> </a:t>
            </a:r>
            <a:r>
              <a:rPr dirty="0" sz="1400"/>
              <a:t>reflective</a:t>
            </a:r>
            <a:r>
              <a:rPr dirty="0" sz="1400" spc="-5"/>
              <a:t> layers to act as</a:t>
            </a:r>
            <a:r>
              <a:rPr dirty="0" sz="1400" spc="-10"/>
              <a:t> </a:t>
            </a:r>
            <a:r>
              <a:rPr dirty="0" sz="1400"/>
              <a:t>mirrors,</a:t>
            </a:r>
            <a:r>
              <a:rPr dirty="0" sz="1400" spc="-5"/>
              <a:t> </a:t>
            </a:r>
            <a:r>
              <a:rPr dirty="0" sz="1400"/>
              <a:t>so</a:t>
            </a:r>
            <a:r>
              <a:rPr dirty="0" sz="1400" spc="-5"/>
              <a:t> as to form </a:t>
            </a:r>
            <a:r>
              <a:rPr dirty="0" sz="1400"/>
              <a:t>a</a:t>
            </a:r>
            <a:r>
              <a:rPr dirty="0" sz="1400" spc="-10"/>
              <a:t> </a:t>
            </a:r>
            <a:r>
              <a:rPr dirty="0" sz="1400"/>
              <a:t>resonant</a:t>
            </a:r>
            <a:r>
              <a:rPr dirty="0" sz="1400" spc="25"/>
              <a:t> </a:t>
            </a:r>
            <a:r>
              <a:rPr dirty="0" sz="1400" spc="-5" b="1">
                <a:latin typeface="Arial"/>
                <a:cs typeface="Arial"/>
              </a:rPr>
              <a:t>optical cavity</a:t>
            </a:r>
            <a:r>
              <a:rPr dirty="0" sz="1400" spc="-5"/>
              <a:t>.</a:t>
            </a:r>
            <a:endParaRPr sz="1400">
              <a:latin typeface="Arial"/>
              <a:cs typeface="Arial"/>
            </a:endParaRPr>
          </a:p>
          <a:p>
            <a:pPr lvl="1" marL="855980" marR="93980" indent="-336550">
              <a:lnSpc>
                <a:spcPct val="124500"/>
              </a:lnSpc>
              <a:spcBef>
                <a:spcPts val="240"/>
              </a:spcBef>
              <a:buClr>
                <a:srgbClr val="595959"/>
              </a:buClr>
              <a:buChar char="○"/>
              <a:tabLst>
                <a:tab pos="856615" algn="l"/>
                <a:tab pos="857250" algn="l"/>
              </a:tabLst>
            </a:pPr>
            <a:r>
              <a:rPr dirty="0" sz="1400" spc="-5">
                <a:latin typeface="Arial MT"/>
                <a:cs typeface="Arial MT"/>
              </a:rPr>
              <a:t>The forward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level is increased </a:t>
            </a:r>
            <a:r>
              <a:rPr dirty="0" sz="1400">
                <a:latin typeface="Arial MT"/>
                <a:cs typeface="Arial MT"/>
              </a:rPr>
              <a:t>so </a:t>
            </a:r>
            <a:r>
              <a:rPr dirty="0" sz="1400" spc="-5">
                <a:latin typeface="Arial MT"/>
                <a:cs typeface="Arial MT"/>
              </a:rPr>
              <a:t>as the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density </a:t>
            </a:r>
            <a:r>
              <a:rPr dirty="0" sz="1400">
                <a:latin typeface="Arial MT"/>
                <a:cs typeface="Arial MT"/>
              </a:rPr>
              <a:t>reaches a critical </a:t>
            </a:r>
            <a:r>
              <a:rPr dirty="0" sz="1400" spc="-5">
                <a:latin typeface="Arial MT"/>
                <a:cs typeface="Arial MT"/>
              </a:rPr>
              <a:t>level where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“</a:t>
            </a:r>
            <a:r>
              <a:rPr dirty="0" sz="1400" spc="-5" b="1">
                <a:latin typeface="Arial"/>
                <a:cs typeface="Arial"/>
              </a:rPr>
              <a:t>carrier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population inversion</a:t>
            </a:r>
            <a:r>
              <a:rPr dirty="0" sz="1400" spc="-5">
                <a:latin typeface="Arial MT"/>
                <a:cs typeface="Arial MT"/>
              </a:rPr>
              <a:t>” occurs.</a:t>
            </a:r>
            <a:endParaRPr sz="1400">
              <a:latin typeface="Arial MT"/>
              <a:cs typeface="Arial MT"/>
            </a:endParaRPr>
          </a:p>
          <a:p>
            <a:pPr lvl="2" marL="1313180" marR="109855" indent="-336550">
              <a:lnSpc>
                <a:spcPct val="124500"/>
              </a:lnSpc>
              <a:spcBef>
                <a:spcPts val="244"/>
              </a:spcBef>
              <a:buClr>
                <a:srgbClr val="595959"/>
              </a:buClr>
              <a:buChar char="■"/>
              <a:tabLst>
                <a:tab pos="1313815" algn="l"/>
                <a:tab pos="1314450" algn="l"/>
              </a:tabLst>
            </a:pPr>
            <a:r>
              <a:rPr dirty="0" sz="1400">
                <a:latin typeface="Arial MT"/>
                <a:cs typeface="Arial MT"/>
              </a:rPr>
              <a:t>More </a:t>
            </a:r>
            <a:r>
              <a:rPr dirty="0" sz="1400" spc="-5">
                <a:latin typeface="Arial MT"/>
                <a:cs typeface="Arial MT"/>
              </a:rPr>
              <a:t>holes than electrons in the </a:t>
            </a:r>
            <a:r>
              <a:rPr dirty="0" sz="1400">
                <a:latin typeface="Arial MT"/>
                <a:cs typeface="Arial MT"/>
              </a:rPr>
              <a:t>conduction </a:t>
            </a:r>
            <a:r>
              <a:rPr dirty="0" sz="1400" spc="-5">
                <a:latin typeface="Arial MT"/>
                <a:cs typeface="Arial MT"/>
              </a:rPr>
              <a:t>band and </a:t>
            </a:r>
            <a:r>
              <a:rPr dirty="0" sz="1400">
                <a:latin typeface="Arial MT"/>
                <a:cs typeface="Arial MT"/>
              </a:rPr>
              <a:t>more </a:t>
            </a:r>
            <a:r>
              <a:rPr dirty="0" sz="1400" spc="-5">
                <a:latin typeface="Arial MT"/>
                <a:cs typeface="Arial MT"/>
              </a:rPr>
              <a:t>electrons than holes in 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valence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band.</a:t>
            </a:r>
            <a:endParaRPr sz="1400">
              <a:latin typeface="Arial MT"/>
              <a:cs typeface="Arial MT"/>
            </a:endParaRPr>
          </a:p>
          <a:p>
            <a:pPr lvl="1" marL="855980" marR="100330" indent="-336550">
              <a:lnSpc>
                <a:spcPct val="124500"/>
              </a:lnSpc>
              <a:spcBef>
                <a:spcPts val="240"/>
              </a:spcBef>
              <a:buClr>
                <a:srgbClr val="595959"/>
              </a:buClr>
              <a:buChar char="○"/>
              <a:tabLst>
                <a:tab pos="856615" algn="l"/>
                <a:tab pos="857250" algn="l"/>
              </a:tabLst>
            </a:pPr>
            <a:r>
              <a:rPr dirty="0" sz="1400" spc="-5">
                <a:latin typeface="Arial MT"/>
                <a:cs typeface="Arial MT"/>
              </a:rPr>
              <a:t>Hence, </a:t>
            </a:r>
            <a:r>
              <a:rPr dirty="0" sz="1400">
                <a:latin typeface="Arial MT"/>
                <a:cs typeface="Arial MT"/>
              </a:rPr>
              <a:t>very </a:t>
            </a:r>
            <a:r>
              <a:rPr dirty="0" sz="1400" spc="-5">
                <a:latin typeface="Arial MT"/>
                <a:cs typeface="Arial MT"/>
              </a:rPr>
              <a:t>large excess population of electrons and holes </a:t>
            </a:r>
            <a:r>
              <a:rPr dirty="0" sz="1400">
                <a:latin typeface="Arial MT"/>
                <a:cs typeface="Arial MT"/>
              </a:rPr>
              <a:t>can combine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release </a:t>
            </a:r>
            <a:r>
              <a:rPr dirty="0" sz="1400" spc="-5">
                <a:latin typeface="Arial MT"/>
                <a:cs typeface="Arial MT"/>
              </a:rPr>
              <a:t>photons.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New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photons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 </a:t>
            </a:r>
            <a:r>
              <a:rPr dirty="0" sz="1400">
                <a:latin typeface="Arial MT"/>
                <a:cs typeface="Arial MT"/>
              </a:rPr>
              <a:t>created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influence of passing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photons 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random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collision.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9447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Laser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Diodes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134F5C"/>
                </a:solidFill>
                <a:latin typeface="Arial MT"/>
                <a:cs typeface="Arial MT"/>
              </a:rPr>
              <a:t>(Injection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Lasers)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21345" cy="2787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60579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Hence, laser action is </a:t>
            </a:r>
            <a:r>
              <a:rPr dirty="0" sz="1800">
                <a:latin typeface="Arial MT"/>
                <a:cs typeface="Arial MT"/>
              </a:rPr>
              <a:t>summarized </a:t>
            </a:r>
            <a:r>
              <a:rPr dirty="0" sz="1800" spc="-5">
                <a:latin typeface="Arial MT"/>
                <a:cs typeface="Arial MT"/>
              </a:rPr>
              <a:t>as </a:t>
            </a:r>
            <a:r>
              <a:rPr dirty="0" sz="1800">
                <a:latin typeface="Arial MT"/>
                <a:cs typeface="Arial MT"/>
              </a:rPr>
              <a:t>“Light </a:t>
            </a:r>
            <a:r>
              <a:rPr dirty="0" sz="1800" spc="-5">
                <a:latin typeface="Arial MT"/>
                <a:cs typeface="Arial MT"/>
              </a:rPr>
              <a:t>Amplification by Stimulated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Emission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Radiation”.</a:t>
            </a:r>
            <a:endParaRPr sz="1800">
              <a:latin typeface="Arial MT"/>
              <a:cs typeface="Arial MT"/>
            </a:endParaRPr>
          </a:p>
          <a:p>
            <a:pPr lvl="1" marL="836294" marR="141605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 photons triggered by passing photons have the </a:t>
            </a:r>
            <a:r>
              <a:rPr dirty="0" sz="1400">
                <a:latin typeface="Arial MT"/>
                <a:cs typeface="Arial MT"/>
              </a:rPr>
              <a:t>same </a:t>
            </a:r>
            <a:r>
              <a:rPr dirty="0" sz="1400" spc="-5">
                <a:latin typeface="Arial MT"/>
                <a:cs typeface="Arial MT"/>
              </a:rPr>
              <a:t>wavelength and they are in phase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them. They form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continuous-wave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coherent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radiation.</a:t>
            </a:r>
            <a:endParaRPr sz="1400">
              <a:latin typeface="Arial MT"/>
              <a:cs typeface="Arial MT"/>
            </a:endParaRPr>
          </a:p>
          <a:p>
            <a:pPr algn="just" marL="379095" marR="374015" indent="-367030">
              <a:lnSpc>
                <a:spcPts val="2480"/>
              </a:lnSpc>
              <a:spcBef>
                <a:spcPts val="70"/>
              </a:spcBef>
              <a:buChar char="●"/>
              <a:tabLst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Because of the </a:t>
            </a:r>
            <a:r>
              <a:rPr dirty="0" sz="1800">
                <a:latin typeface="Arial MT"/>
                <a:cs typeface="Arial MT"/>
              </a:rPr>
              <a:t>resonant </a:t>
            </a:r>
            <a:r>
              <a:rPr dirty="0" sz="1800" spc="-5">
                <a:latin typeface="Arial MT"/>
                <a:cs typeface="Arial MT"/>
              </a:rPr>
              <a:t>optical </a:t>
            </a:r>
            <a:r>
              <a:rPr dirty="0" sz="1800">
                <a:latin typeface="Arial MT"/>
                <a:cs typeface="Arial MT"/>
              </a:rPr>
              <a:t>cavity, </a:t>
            </a:r>
            <a:r>
              <a:rPr dirty="0" sz="1800" spc="-5">
                <a:latin typeface="Arial MT"/>
                <a:cs typeface="Arial MT"/>
              </a:rPr>
              <a:t>the photons are able to travel from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one end of the active </a:t>
            </a:r>
            <a:r>
              <a:rPr dirty="0" sz="1800">
                <a:latin typeface="Arial MT"/>
                <a:cs typeface="Arial MT"/>
              </a:rPr>
              <a:t>region </a:t>
            </a:r>
            <a:r>
              <a:rPr dirty="0" sz="1800" spc="-5">
                <a:latin typeface="Arial MT"/>
                <a:cs typeface="Arial MT"/>
              </a:rPr>
              <a:t>to the other, triggering the production of </a:t>
            </a:r>
            <a:r>
              <a:rPr dirty="0" sz="1800">
                <a:latin typeface="Arial MT"/>
                <a:cs typeface="Arial MT"/>
              </a:rPr>
              <a:t>more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photons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lot 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light energy is generated.</a:t>
            </a:r>
            <a:endParaRPr sz="1800">
              <a:latin typeface="Arial MT"/>
              <a:cs typeface="Arial MT"/>
            </a:endParaRPr>
          </a:p>
          <a:p>
            <a:pPr algn="just" marL="379095" indent="-367030">
              <a:lnSpc>
                <a:spcPct val="100000"/>
              </a:lnSpc>
              <a:spcBef>
                <a:spcPts val="170"/>
              </a:spcBef>
              <a:buChar char="●"/>
              <a:tabLst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At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end 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cavity,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some</a:t>
            </a:r>
            <a:r>
              <a:rPr dirty="0" sz="1800" spc="-5">
                <a:latin typeface="Arial MT"/>
                <a:cs typeface="Arial MT"/>
              </a:rPr>
              <a:t> 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this </a:t>
            </a:r>
            <a:r>
              <a:rPr dirty="0" sz="1800">
                <a:latin typeface="Arial MT"/>
                <a:cs typeface="Arial MT"/>
              </a:rPr>
              <a:t>coherent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light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leave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laser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chip</a:t>
            </a:r>
            <a:r>
              <a:rPr dirty="0" sz="1800" spc="-5">
                <a:latin typeface="Arial MT"/>
                <a:cs typeface="Arial MT"/>
              </a:rPr>
              <a:t> to</a:t>
            </a:r>
            <a:endParaRPr sz="1800">
              <a:latin typeface="Arial MT"/>
              <a:cs typeface="Arial MT"/>
            </a:endParaRPr>
          </a:p>
          <a:p>
            <a:pPr algn="just" marL="379095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latin typeface="Arial MT"/>
                <a:cs typeface="Arial MT"/>
              </a:rPr>
              <a:t>form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beam.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3447" y="1861766"/>
            <a:ext cx="6961505" cy="4338955"/>
            <a:chOff x="953447" y="1861766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1542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951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879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412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7879" y="4256288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35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352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3777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092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9485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451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092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591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5912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599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451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06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014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0564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0564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425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425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209155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0382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49871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5638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5352" y="4128019"/>
            <a:ext cx="960119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12922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83134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92649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52662" y="5086552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46542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600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047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78897" y="3399290"/>
            <a:ext cx="1487170" cy="6635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Q7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20">
                <a:latin typeface="Microsoft Sans Serif"/>
                <a:cs typeface="Microsoft Sans Serif"/>
              </a:rPr>
              <a:t>NOR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02853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595374" y="4339335"/>
            <a:ext cx="386080" cy="461645"/>
          </a:xfrm>
          <a:custGeom>
            <a:avLst/>
            <a:gdLst/>
            <a:ahLst/>
            <a:cxnLst/>
            <a:rect l="l" t="t" r="r" b="b"/>
            <a:pathLst>
              <a:path w="386080" h="461645">
                <a:moveTo>
                  <a:pt x="293750" y="414400"/>
                </a:moveTo>
                <a:lnTo>
                  <a:pt x="290068" y="416051"/>
                </a:lnTo>
                <a:lnTo>
                  <a:pt x="288925" y="419353"/>
                </a:lnTo>
                <a:lnTo>
                  <a:pt x="287655" y="422656"/>
                </a:lnTo>
                <a:lnTo>
                  <a:pt x="289432" y="426338"/>
                </a:lnTo>
                <a:lnTo>
                  <a:pt x="292734" y="427481"/>
                </a:lnTo>
                <a:lnTo>
                  <a:pt x="385825" y="461263"/>
                </a:lnTo>
                <a:lnTo>
                  <a:pt x="384888" y="455675"/>
                </a:lnTo>
                <a:lnTo>
                  <a:pt x="372871" y="455675"/>
                </a:lnTo>
                <a:lnTo>
                  <a:pt x="357807" y="437594"/>
                </a:lnTo>
                <a:lnTo>
                  <a:pt x="297052" y="415544"/>
                </a:lnTo>
                <a:lnTo>
                  <a:pt x="293750" y="414400"/>
                </a:lnTo>
                <a:close/>
              </a:path>
              <a:path w="386080" h="461645">
                <a:moveTo>
                  <a:pt x="357807" y="437594"/>
                </a:moveTo>
                <a:lnTo>
                  <a:pt x="372871" y="455675"/>
                </a:lnTo>
                <a:lnTo>
                  <a:pt x="376539" y="452627"/>
                </a:lnTo>
                <a:lnTo>
                  <a:pt x="371475" y="452627"/>
                </a:lnTo>
                <a:lnTo>
                  <a:pt x="369674" y="441901"/>
                </a:lnTo>
                <a:lnTo>
                  <a:pt x="357807" y="437594"/>
                </a:lnTo>
                <a:close/>
              </a:path>
              <a:path w="386080" h="461645">
                <a:moveTo>
                  <a:pt x="365506" y="357758"/>
                </a:moveTo>
                <a:lnTo>
                  <a:pt x="362076" y="358394"/>
                </a:lnTo>
                <a:lnTo>
                  <a:pt x="358648" y="358901"/>
                </a:lnTo>
                <a:lnTo>
                  <a:pt x="356362" y="362203"/>
                </a:lnTo>
                <a:lnTo>
                  <a:pt x="356869" y="365632"/>
                </a:lnTo>
                <a:lnTo>
                  <a:pt x="367587" y="429474"/>
                </a:lnTo>
                <a:lnTo>
                  <a:pt x="382650" y="447547"/>
                </a:lnTo>
                <a:lnTo>
                  <a:pt x="372871" y="455675"/>
                </a:lnTo>
                <a:lnTo>
                  <a:pt x="384888" y="455675"/>
                </a:lnTo>
                <a:lnTo>
                  <a:pt x="369443" y="363600"/>
                </a:lnTo>
                <a:lnTo>
                  <a:pt x="368807" y="360044"/>
                </a:lnTo>
                <a:lnTo>
                  <a:pt x="365506" y="357758"/>
                </a:lnTo>
                <a:close/>
              </a:path>
              <a:path w="386080" h="461645">
                <a:moveTo>
                  <a:pt x="369674" y="441901"/>
                </a:moveTo>
                <a:lnTo>
                  <a:pt x="371475" y="452627"/>
                </a:lnTo>
                <a:lnTo>
                  <a:pt x="379983" y="445643"/>
                </a:lnTo>
                <a:lnTo>
                  <a:pt x="369674" y="441901"/>
                </a:lnTo>
                <a:close/>
              </a:path>
              <a:path w="386080" h="461645">
                <a:moveTo>
                  <a:pt x="367587" y="429474"/>
                </a:moveTo>
                <a:lnTo>
                  <a:pt x="369674" y="441901"/>
                </a:lnTo>
                <a:lnTo>
                  <a:pt x="379983" y="445643"/>
                </a:lnTo>
                <a:lnTo>
                  <a:pt x="371475" y="452627"/>
                </a:lnTo>
                <a:lnTo>
                  <a:pt x="376539" y="452627"/>
                </a:lnTo>
                <a:lnTo>
                  <a:pt x="382650" y="447547"/>
                </a:lnTo>
                <a:lnTo>
                  <a:pt x="367587" y="429474"/>
                </a:lnTo>
                <a:close/>
              </a:path>
              <a:path w="386080" h="461645">
                <a:moveTo>
                  <a:pt x="9651" y="0"/>
                </a:moveTo>
                <a:lnTo>
                  <a:pt x="0" y="8127"/>
                </a:lnTo>
                <a:lnTo>
                  <a:pt x="357807" y="437594"/>
                </a:lnTo>
                <a:lnTo>
                  <a:pt x="369674" y="441901"/>
                </a:lnTo>
                <a:lnTo>
                  <a:pt x="367587" y="429474"/>
                </a:lnTo>
                <a:lnTo>
                  <a:pt x="965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509009" y="4439539"/>
            <a:ext cx="563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-1.6</a:t>
            </a:r>
            <a:r>
              <a:rPr dirty="0" sz="1800" spc="-9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83000" y="4694554"/>
            <a:ext cx="120650" cy="109219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4454397" y="4473448"/>
            <a:ext cx="3954779" cy="659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34" marR="5080" indent="-13970">
              <a:lnSpc>
                <a:spcPct val="115399"/>
              </a:lnSpc>
              <a:spcBef>
                <a:spcPts val="100"/>
              </a:spcBef>
            </a:pP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Difference</a:t>
            </a:r>
            <a:r>
              <a:rPr dirty="0" sz="1800" spc="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between</a:t>
            </a:r>
            <a:r>
              <a:rPr dirty="0" sz="1800" spc="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VBB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&amp;</a:t>
            </a:r>
            <a:r>
              <a:rPr dirty="0" sz="1800" spc="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VE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dirty="0" sz="1800" spc="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0.3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only </a:t>
            </a:r>
            <a:r>
              <a:rPr dirty="0" sz="1800" spc="-39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Q5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 is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cut-off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8192" y="6278744"/>
            <a:ext cx="1326515" cy="273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60"/>
              </a:lnSpc>
            </a:pPr>
            <a:r>
              <a:rPr dirty="0" baseline="5747" sz="2175" spc="22">
                <a:latin typeface="Microsoft Sans Serif"/>
                <a:cs typeface="Microsoft Sans Serif"/>
              </a:rPr>
              <a:t>A</a:t>
            </a:r>
            <a:r>
              <a:rPr dirty="0" baseline="5747" sz="2175" spc="-157"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1800" spc="10">
                <a:solidFill>
                  <a:srgbClr val="C00000"/>
                </a:solidFill>
                <a:latin typeface="Calibri"/>
                <a:cs typeface="Calibri"/>
              </a:rPr>
              <a:t> (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8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16617" y="6284999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38119" y="6284999"/>
            <a:ext cx="101219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5716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Electrical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Operation: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Laser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Diode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134F5C"/>
                </a:solidFill>
                <a:latin typeface="Arial MT"/>
                <a:cs typeface="Arial MT"/>
              </a:rPr>
              <a:t>vs.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LED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099606"/>
            <a:ext cx="8275320" cy="2731135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2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electrical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must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carefully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controlled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LED.</a:t>
            </a:r>
            <a:endParaRPr sz="1800">
              <a:latin typeface="Arial MT"/>
              <a:cs typeface="Arial MT"/>
            </a:endParaRPr>
          </a:p>
          <a:p>
            <a:pPr lvl="1" marL="836294" marR="410209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Laser diode operates at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high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and has </a:t>
            </a:r>
            <a:r>
              <a:rPr dirty="0" sz="1400">
                <a:latin typeface="Arial MT"/>
                <a:cs typeface="Arial MT"/>
              </a:rPr>
              <a:t>a very </a:t>
            </a:r>
            <a:r>
              <a:rPr dirty="0" sz="1400" spc="-5">
                <a:latin typeface="Arial MT"/>
                <a:cs typeface="Arial MT"/>
              </a:rPr>
              <a:t>low forward </a:t>
            </a:r>
            <a:r>
              <a:rPr dirty="0" sz="1400">
                <a:latin typeface="Arial MT"/>
                <a:cs typeface="Arial MT"/>
              </a:rPr>
              <a:t>resistance </a:t>
            </a:r>
            <a:r>
              <a:rPr dirty="0" sz="1400" spc="-5">
                <a:latin typeface="Arial MT"/>
                <a:cs typeface="Arial MT"/>
              </a:rPr>
              <a:t>when lasing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action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occurs.</a:t>
            </a:r>
            <a:endParaRPr sz="1400">
              <a:latin typeface="Arial MT"/>
              <a:cs typeface="Arial MT"/>
            </a:endParaRPr>
          </a:p>
          <a:p>
            <a:pPr lvl="2" marL="129349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■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They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risk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destroying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themselves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due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thermal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runaway.</a:t>
            </a:r>
            <a:endParaRPr sz="1400">
              <a:latin typeface="Arial MT"/>
              <a:cs typeface="Arial MT"/>
            </a:endParaRPr>
          </a:p>
          <a:p>
            <a:pPr lvl="2" marL="129349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■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Operating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light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density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rise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level where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end </a:t>
            </a:r>
            <a:r>
              <a:rPr dirty="0" sz="1400">
                <a:latin typeface="Arial MT"/>
                <a:cs typeface="Arial MT"/>
              </a:rPr>
              <a:t>mirrors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begin 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melt.</a:t>
            </a:r>
            <a:endParaRPr sz="1400">
              <a:latin typeface="Arial MT"/>
              <a:cs typeface="Arial MT"/>
            </a:endParaRPr>
          </a:p>
          <a:p>
            <a:pPr marL="379095" marR="55880" indent="-367030">
              <a:lnSpc>
                <a:spcPts val="2480"/>
              </a:lnSpc>
              <a:spcBef>
                <a:spcPts val="2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5">
                <a:latin typeface="Arial MT"/>
                <a:cs typeface="Arial MT"/>
              </a:rPr>
              <a:t>of the laser diode </a:t>
            </a:r>
            <a:r>
              <a:rPr dirty="0" sz="1800">
                <a:latin typeface="Arial MT"/>
                <a:cs typeface="Arial MT"/>
              </a:rPr>
              <a:t>should </a:t>
            </a:r>
            <a:r>
              <a:rPr dirty="0" sz="1800" spc="-5">
                <a:latin typeface="Arial MT"/>
                <a:cs typeface="Arial MT"/>
              </a:rPr>
              <a:t>be </a:t>
            </a:r>
            <a:r>
              <a:rPr dirty="0" sz="1800">
                <a:latin typeface="Arial MT"/>
                <a:cs typeface="Arial MT"/>
              </a:rPr>
              <a:t>regulated </a:t>
            </a:r>
            <a:r>
              <a:rPr dirty="0" sz="1800" spc="-5">
                <a:latin typeface="Arial MT"/>
                <a:cs typeface="Arial MT"/>
              </a:rPr>
              <a:t>by </a:t>
            </a:r>
            <a:r>
              <a:rPr dirty="0" sz="1800">
                <a:latin typeface="Arial MT"/>
                <a:cs typeface="Arial MT"/>
              </a:rPr>
              <a:t>a constant current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 rather </a:t>
            </a:r>
            <a:r>
              <a:rPr dirty="0" sz="1800" spc="-5">
                <a:latin typeface="Arial MT"/>
                <a:cs typeface="Arial MT"/>
              </a:rPr>
              <a:t>than </a:t>
            </a:r>
            <a:r>
              <a:rPr dirty="0" sz="1800">
                <a:latin typeface="Arial MT"/>
                <a:cs typeface="Arial MT"/>
              </a:rPr>
              <a:t>a simple series resistance. </a:t>
            </a:r>
            <a:r>
              <a:rPr dirty="0" sz="1800" spc="-5">
                <a:latin typeface="Arial MT"/>
                <a:cs typeface="Arial MT"/>
              </a:rPr>
              <a:t>Also, optical negative feedback </a:t>
            </a:r>
            <a:r>
              <a:rPr dirty="0" sz="1800">
                <a:latin typeface="Arial MT"/>
                <a:cs typeface="Arial MT"/>
              </a:rPr>
              <a:t> must </a:t>
            </a:r>
            <a:r>
              <a:rPr dirty="0" sz="1800" spc="-5">
                <a:latin typeface="Arial MT"/>
                <a:cs typeface="Arial MT"/>
              </a:rPr>
              <a:t>generally be used to ensure that optical output is held to </a:t>
            </a:r>
            <a:r>
              <a:rPr dirty="0" sz="1800">
                <a:latin typeface="Arial MT"/>
                <a:cs typeface="Arial MT"/>
              </a:rPr>
              <a:t>a constant safe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level.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9989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Photodiodes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0850" y="2041150"/>
            <a:ext cx="2955391" cy="18253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5249" y="1176350"/>
            <a:ext cx="8171180" cy="2987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Photodiodes are light detectors which generate an output proportional to light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level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when illuminated.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●"/>
            </a:pPr>
            <a:endParaRPr sz="2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Features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characteristics: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Low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noise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Low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cost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Excellent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linearity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Fast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response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time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 MT"/>
              <a:cs typeface="Arial MT"/>
            </a:endParaRPr>
          </a:p>
          <a:p>
            <a:pPr algn="r" marR="299720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Basic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application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circuit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5716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Electrical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Operation: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Laser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Diode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134F5C"/>
                </a:solidFill>
                <a:latin typeface="Arial MT"/>
                <a:cs typeface="Arial MT"/>
              </a:rPr>
              <a:t>vs.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LED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4305935" cy="304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>
                <a:latin typeface="Arial MT"/>
                <a:cs typeface="Arial MT"/>
              </a:rPr>
              <a:t>make </a:t>
            </a:r>
            <a:r>
              <a:rPr dirty="0" sz="1800" spc="-5">
                <a:latin typeface="Arial MT"/>
                <a:cs typeface="Arial MT"/>
              </a:rPr>
              <a:t>the optical feedback easier, </a:t>
            </a:r>
            <a:r>
              <a:rPr dirty="0" sz="1800">
                <a:latin typeface="Arial MT"/>
                <a:cs typeface="Arial MT"/>
              </a:rPr>
              <a:t> most </a:t>
            </a:r>
            <a:r>
              <a:rPr dirty="0" sz="1800" spc="-5">
                <a:latin typeface="Arial MT"/>
                <a:cs typeface="Arial MT"/>
              </a:rPr>
              <a:t>laser diodes have </a:t>
            </a:r>
            <a:r>
              <a:rPr dirty="0" sz="1800" i="1">
                <a:latin typeface="Arial"/>
                <a:cs typeface="Arial"/>
              </a:rPr>
              <a:t>monitor </a:t>
            </a:r>
            <a:r>
              <a:rPr dirty="0" sz="1800" spc="-5" i="1">
                <a:latin typeface="Arial"/>
                <a:cs typeface="Arial"/>
              </a:rPr>
              <a:t>diodes </a:t>
            </a:r>
            <a:r>
              <a:rPr dirty="0" sz="1800" spc="-490" i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built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right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package.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monitor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diode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silicon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photodiode</a:t>
            </a:r>
            <a:endParaRPr sz="1400">
              <a:latin typeface="Arial MT"/>
              <a:cs typeface="Arial MT"/>
            </a:endParaRPr>
          </a:p>
          <a:p>
            <a:pPr marL="836294" marR="342265">
              <a:lnSpc>
                <a:spcPct val="124500"/>
              </a:lnSpc>
              <a:spcBef>
                <a:spcPts val="380"/>
              </a:spcBef>
            </a:pPr>
            <a:r>
              <a:rPr dirty="0" sz="1400" spc="-5">
                <a:latin typeface="Arial MT"/>
                <a:cs typeface="Arial MT"/>
              </a:rPr>
              <a:t>used to </a:t>
            </a:r>
            <a:r>
              <a:rPr dirty="0" sz="1400">
                <a:latin typeface="Arial MT"/>
                <a:cs typeface="Arial MT"/>
              </a:rPr>
              <a:t>receive a </a:t>
            </a:r>
            <a:r>
              <a:rPr dirty="0" sz="1400" spc="-5">
                <a:latin typeface="Arial MT"/>
                <a:cs typeface="Arial MT"/>
              </a:rPr>
              <a:t>fixed proportion of 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laser’s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output.</a:t>
            </a:r>
            <a:endParaRPr sz="1400">
              <a:latin typeface="Arial MT"/>
              <a:cs typeface="Arial MT"/>
            </a:endParaRPr>
          </a:p>
          <a:p>
            <a:pPr lvl="1" marL="836294" marR="116205" indent="-336550">
              <a:lnSpc>
                <a:spcPts val="2470"/>
              </a:lnSpc>
              <a:spcBef>
                <a:spcPts val="8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 output of this </a:t>
            </a:r>
            <a:r>
              <a:rPr dirty="0" sz="1400">
                <a:latin typeface="Arial MT"/>
                <a:cs typeface="Arial MT"/>
              </a:rPr>
              <a:t>monitor </a:t>
            </a:r>
            <a:r>
              <a:rPr dirty="0" sz="1400" spc="-5">
                <a:latin typeface="Arial MT"/>
                <a:cs typeface="Arial MT"/>
              </a:rPr>
              <a:t>diode is used to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control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through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laser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endParaRPr sz="1400">
              <a:latin typeface="Arial MT"/>
              <a:cs typeface="Arial MT"/>
            </a:endParaRPr>
          </a:p>
          <a:p>
            <a:pPr marL="836294" marR="251460">
              <a:lnSpc>
                <a:spcPct val="124500"/>
              </a:lnSpc>
              <a:spcBef>
                <a:spcPts val="175"/>
              </a:spcBef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constant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circuit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stable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reliable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operation.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9900" y="1166812"/>
            <a:ext cx="3962399" cy="2752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5716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Electrical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Operation: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Laser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Diode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134F5C"/>
                </a:solidFill>
                <a:latin typeface="Arial MT"/>
                <a:cs typeface="Arial MT"/>
              </a:rPr>
              <a:t>vs.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LED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49" y="1099606"/>
            <a:ext cx="4412615" cy="3301365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1020"/>
              </a:spcBef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Current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regulator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laser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LEDs:</a:t>
            </a:r>
            <a:endParaRPr sz="18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monitor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diode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shunts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base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forward</a:t>
            </a:r>
            <a:endParaRPr sz="1400">
              <a:latin typeface="Arial MT"/>
              <a:cs typeface="Arial MT"/>
            </a:endParaRPr>
          </a:p>
          <a:p>
            <a:pPr marL="848994" marR="191770">
              <a:lnSpc>
                <a:spcPct val="124500"/>
              </a:lnSpc>
              <a:spcBef>
                <a:spcPts val="380"/>
              </a:spcBef>
            </a:pPr>
            <a:r>
              <a:rPr dirty="0" sz="1400" spc="-5">
                <a:latin typeface="Arial MT"/>
                <a:cs typeface="Arial MT"/>
              </a:rPr>
              <a:t>bias for transistor Q1 </a:t>
            </a:r>
            <a:r>
              <a:rPr dirty="0" sz="1400">
                <a:latin typeface="Arial MT"/>
                <a:cs typeface="Arial MT"/>
              </a:rPr>
              <a:t>(which </a:t>
            </a:r>
            <a:r>
              <a:rPr dirty="0" sz="1400" spc="-5">
                <a:latin typeface="Arial MT"/>
                <a:cs typeface="Arial MT"/>
              </a:rPr>
              <a:t>has its emitter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fixed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zener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diode)</a:t>
            </a:r>
            <a:endParaRPr sz="1400">
              <a:latin typeface="Arial MT"/>
              <a:cs typeface="Arial MT"/>
            </a:endParaRPr>
          </a:p>
          <a:p>
            <a:pPr lvl="1" marL="848994" marR="257175" indent="-336550">
              <a:lnSpc>
                <a:spcPct val="124500"/>
              </a:lnSpc>
              <a:spcBef>
                <a:spcPts val="245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when laser output </a:t>
            </a:r>
            <a:r>
              <a:rPr dirty="0" sz="1400">
                <a:latin typeface="Arial MT"/>
                <a:cs typeface="Arial MT"/>
              </a:rPr>
              <a:t>rises,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monitor </a:t>
            </a:r>
            <a:r>
              <a:rPr dirty="0" sz="1400" spc="-5">
                <a:latin typeface="Arial MT"/>
                <a:cs typeface="Arial MT"/>
              </a:rPr>
              <a:t>diode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increases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as well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conduction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Q1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reduces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hence</a:t>
            </a:r>
            <a:endParaRPr sz="1400">
              <a:latin typeface="Arial MT"/>
              <a:cs typeface="Arial MT"/>
            </a:endParaRPr>
          </a:p>
          <a:p>
            <a:pPr marL="848994" marR="93980">
              <a:lnSpc>
                <a:spcPct val="124500"/>
              </a:lnSpc>
              <a:spcBef>
                <a:spcPts val="380"/>
              </a:spcBef>
            </a:pPr>
            <a:r>
              <a:rPr dirty="0" sz="1400" spc="-5">
                <a:latin typeface="Arial MT"/>
                <a:cs typeface="Arial MT"/>
              </a:rPr>
              <a:t>that of transistor Q2 which </a:t>
            </a:r>
            <a:r>
              <a:rPr dirty="0" sz="1400">
                <a:latin typeface="Arial MT"/>
                <a:cs typeface="Arial MT"/>
              </a:rPr>
              <a:t>controls </a:t>
            </a:r>
            <a:r>
              <a:rPr dirty="0" sz="1400" spc="-5">
                <a:latin typeface="Arial MT"/>
                <a:cs typeface="Arial MT"/>
              </a:rPr>
              <a:t>the laser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endParaRPr sz="1400">
              <a:latin typeface="Arial MT"/>
              <a:cs typeface="Arial MT"/>
            </a:endParaRPr>
          </a:p>
          <a:p>
            <a:pPr lvl="1" marL="848994" marR="158115" indent="-336550">
              <a:lnSpc>
                <a:spcPct val="124500"/>
              </a:lnSpc>
              <a:spcBef>
                <a:spcPts val="244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The laser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is automatically </a:t>
            </a:r>
            <a:r>
              <a:rPr dirty="0" sz="1400">
                <a:latin typeface="Arial MT"/>
                <a:cs typeface="Arial MT"/>
              </a:rPr>
              <a:t>stabilized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level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adjustable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resistor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R</a:t>
            </a:r>
            <a:r>
              <a:rPr dirty="0" sz="1400" spc="1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9900" y="1166812"/>
            <a:ext cx="3962399" cy="2752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8953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Phototransistors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01659" cy="33578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Phototransistor is </a:t>
            </a:r>
            <a:r>
              <a:rPr dirty="0" sz="1800">
                <a:latin typeface="Arial MT"/>
                <a:cs typeface="Arial MT"/>
              </a:rPr>
              <a:t>a semiconductor </a:t>
            </a:r>
            <a:r>
              <a:rPr dirty="0" sz="1800" spc="-5">
                <a:latin typeface="Arial MT"/>
                <a:cs typeface="Arial MT"/>
              </a:rPr>
              <a:t>light </a:t>
            </a:r>
            <a:r>
              <a:rPr dirty="0" sz="1800">
                <a:latin typeface="Arial MT"/>
                <a:cs typeface="Arial MT"/>
              </a:rPr>
              <a:t>sensor </a:t>
            </a:r>
            <a:r>
              <a:rPr dirty="0" sz="1800" spc="-5">
                <a:latin typeface="Arial MT"/>
                <a:cs typeface="Arial MT"/>
              </a:rPr>
              <a:t>formed from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basic transistor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transparent </a:t>
            </a:r>
            <a:r>
              <a:rPr dirty="0" sz="1800">
                <a:latin typeface="Arial MT"/>
                <a:cs typeface="Arial MT"/>
              </a:rPr>
              <a:t>cover. </a:t>
            </a:r>
            <a:r>
              <a:rPr dirty="0" sz="1800" spc="-5">
                <a:latin typeface="Arial MT"/>
                <a:cs typeface="Arial MT"/>
              </a:rPr>
              <a:t>Base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5">
                <a:latin typeface="Arial MT"/>
                <a:cs typeface="Arial MT"/>
              </a:rPr>
              <a:t>formed by light photons </a:t>
            </a:r>
            <a:r>
              <a:rPr dirty="0" sz="1800">
                <a:latin typeface="Arial MT"/>
                <a:cs typeface="Arial MT"/>
              </a:rPr>
              <a:t>striking </a:t>
            </a:r>
            <a:r>
              <a:rPr dirty="0" sz="1800" spc="-5">
                <a:latin typeface="Arial MT"/>
                <a:cs typeface="Arial MT"/>
              </a:rPr>
              <a:t>its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junctions.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2150">
              <a:latin typeface="Arial MT"/>
              <a:cs typeface="Arial MT"/>
            </a:endParaRPr>
          </a:p>
          <a:p>
            <a:pPr marL="379095" marR="24053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Common-Emitter amplifier </a:t>
            </a:r>
            <a:r>
              <a:rPr dirty="0" sz="1800">
                <a:latin typeface="Arial MT"/>
                <a:cs typeface="Arial MT"/>
              </a:rPr>
              <a:t>circuit </a:t>
            </a:r>
            <a:r>
              <a:rPr dirty="0" sz="1800" spc="-5">
                <a:latin typeface="Arial MT"/>
                <a:cs typeface="Arial MT"/>
              </a:rPr>
              <a:t>generates an output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which transitions from high to low when it is exposed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light.</a:t>
            </a:r>
            <a:endParaRPr sz="1800">
              <a:latin typeface="Arial MT"/>
              <a:cs typeface="Arial MT"/>
            </a:endParaRPr>
          </a:p>
          <a:p>
            <a:pPr lvl="1" marL="836294" marR="2590800" indent="-336550">
              <a:lnSpc>
                <a:spcPct val="124500"/>
              </a:lnSpc>
              <a:spcBef>
                <a:spcPts val="30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When there is no light, the phototransistor is </a:t>
            </a:r>
            <a:r>
              <a:rPr dirty="0" sz="1400">
                <a:latin typeface="Arial MT"/>
                <a:cs typeface="Arial MT"/>
              </a:rPr>
              <a:t>cut-off </a:t>
            </a:r>
            <a:r>
              <a:rPr dirty="0" sz="1400" spc="-5">
                <a:latin typeface="Arial MT"/>
                <a:cs typeface="Arial MT"/>
              </a:rPr>
              <a:t>and Vout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high due 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pull-up </a:t>
            </a:r>
            <a:r>
              <a:rPr dirty="0" sz="1400">
                <a:latin typeface="Arial MT"/>
                <a:cs typeface="Arial MT"/>
              </a:rPr>
              <a:t>resistor</a:t>
            </a:r>
            <a:endParaRPr sz="1400">
              <a:latin typeface="Arial MT"/>
              <a:cs typeface="Arial MT"/>
            </a:endParaRPr>
          </a:p>
          <a:p>
            <a:pPr lvl="1" marL="836294" marR="2657475" indent="-336550">
              <a:lnSpc>
                <a:spcPct val="124500"/>
              </a:lnSpc>
              <a:spcBef>
                <a:spcPts val="24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When phototransistor is exposed to light, </a:t>
            </a:r>
            <a:r>
              <a:rPr dirty="0" sz="1400">
                <a:latin typeface="Arial MT"/>
                <a:cs typeface="Arial MT"/>
              </a:rPr>
              <a:t>collector current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generated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drives the 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low.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0122" y="2052263"/>
            <a:ext cx="2142327" cy="25886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8953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Phototransistors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257851"/>
            <a:ext cx="5497195" cy="210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79095" marR="9969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Common-Collector Amplifier generates an output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which transitions from low to high </a:t>
            </a:r>
            <a:r>
              <a:rPr dirty="0" sz="1800">
                <a:latin typeface="Arial MT"/>
                <a:cs typeface="Arial MT"/>
              </a:rPr>
              <a:t>state </a:t>
            </a:r>
            <a:r>
              <a:rPr dirty="0" sz="1800" spc="-5">
                <a:latin typeface="Arial MT"/>
                <a:cs typeface="Arial MT"/>
              </a:rPr>
              <a:t>when light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detected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by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phototransistor.</a:t>
            </a:r>
            <a:endParaRPr sz="1800">
              <a:latin typeface="Arial MT"/>
              <a:cs typeface="Arial MT"/>
            </a:endParaRPr>
          </a:p>
          <a:p>
            <a:pPr lvl="1" marL="836294" marR="5080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When there is no light, the phototransistor is </a:t>
            </a:r>
            <a:r>
              <a:rPr dirty="0" sz="1400">
                <a:latin typeface="Arial MT"/>
                <a:cs typeface="Arial MT"/>
              </a:rPr>
              <a:t>cut-off </a:t>
            </a:r>
            <a:r>
              <a:rPr dirty="0" sz="1400" spc="-5">
                <a:latin typeface="Arial MT"/>
                <a:cs typeface="Arial MT"/>
              </a:rPr>
              <a:t>and 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low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due to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pull-down </a:t>
            </a:r>
            <a:r>
              <a:rPr dirty="0" sz="1400">
                <a:latin typeface="Arial MT"/>
                <a:cs typeface="Arial MT"/>
              </a:rPr>
              <a:t>resistor</a:t>
            </a:r>
            <a:endParaRPr sz="1400">
              <a:latin typeface="Arial MT"/>
              <a:cs typeface="Arial MT"/>
            </a:endParaRPr>
          </a:p>
          <a:p>
            <a:pPr lvl="1" marL="836294" marR="62865" indent="-336550">
              <a:lnSpc>
                <a:spcPct val="124500"/>
              </a:lnSpc>
              <a:spcBef>
                <a:spcPts val="24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When there is light, the phototransistor generates </a:t>
            </a:r>
            <a:r>
              <a:rPr dirty="0" sz="1400">
                <a:latin typeface="Arial MT"/>
                <a:cs typeface="Arial MT"/>
              </a:rPr>
              <a:t>collector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drives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high </a:t>
            </a:r>
            <a:r>
              <a:rPr dirty="0" sz="1400">
                <a:latin typeface="Arial MT"/>
                <a:cs typeface="Arial MT"/>
              </a:rPr>
              <a:t>state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300" y="1256902"/>
            <a:ext cx="2610679" cy="287174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8953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Phototransistors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749" y="1099606"/>
            <a:ext cx="8416290" cy="3035300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442595" indent="-367030">
              <a:lnSpc>
                <a:spcPct val="100000"/>
              </a:lnSpc>
              <a:spcBef>
                <a:spcPts val="1020"/>
              </a:spcBef>
              <a:buChar char="●"/>
              <a:tabLst>
                <a:tab pos="442595" algn="l"/>
                <a:tab pos="443230" algn="l"/>
              </a:tabLst>
            </a:pP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both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circuits,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phototransistor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two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modes:</a:t>
            </a:r>
            <a:endParaRPr sz="1800">
              <a:latin typeface="Arial MT"/>
              <a:cs typeface="Arial MT"/>
            </a:endParaRPr>
          </a:p>
          <a:p>
            <a:pPr lvl="1" marL="899794" indent="-33655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  <a:tab pos="2320290" algn="l"/>
              </a:tabLst>
            </a:pPr>
            <a:r>
              <a:rPr dirty="0" sz="1400" spc="-5">
                <a:latin typeface="Arial MT"/>
                <a:cs typeface="Arial MT"/>
              </a:rPr>
              <a:t>An active </a:t>
            </a:r>
            <a:r>
              <a:rPr dirty="0" sz="1400">
                <a:latin typeface="Arial MT"/>
                <a:cs typeface="Arial MT"/>
              </a:rPr>
              <a:t>mode:	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CC</a:t>
            </a:r>
            <a:r>
              <a:rPr dirty="0" baseline="-33950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&gt;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L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*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CC</a:t>
            </a:r>
            <a:endParaRPr baseline="-33950" sz="1350">
              <a:latin typeface="Arial MT"/>
              <a:cs typeface="Arial MT"/>
            </a:endParaRPr>
          </a:p>
          <a:p>
            <a:pPr marL="899794" marR="106680">
              <a:lnSpc>
                <a:spcPct val="124500"/>
              </a:lnSpc>
              <a:spcBef>
                <a:spcPts val="380"/>
              </a:spcBef>
            </a:pPr>
            <a:r>
              <a:rPr dirty="0" sz="1400" spc="-5">
                <a:latin typeface="Arial MT"/>
                <a:cs typeface="Arial MT"/>
              </a:rPr>
              <a:t>Photoresistor generates </a:t>
            </a:r>
            <a:r>
              <a:rPr dirty="0" sz="1400">
                <a:latin typeface="Arial MT"/>
                <a:cs typeface="Arial MT"/>
              </a:rPr>
              <a:t>a response </a:t>
            </a:r>
            <a:r>
              <a:rPr dirty="0" sz="1400" spc="-5">
                <a:latin typeface="Arial MT"/>
                <a:cs typeface="Arial MT"/>
              </a:rPr>
              <a:t>proportional to the </a:t>
            </a:r>
            <a:r>
              <a:rPr dirty="0" sz="1400">
                <a:latin typeface="Arial MT"/>
                <a:cs typeface="Arial MT"/>
              </a:rPr>
              <a:t>received </a:t>
            </a:r>
            <a:r>
              <a:rPr dirty="0" sz="1400" spc="-5">
                <a:latin typeface="Arial MT"/>
                <a:cs typeface="Arial MT"/>
              </a:rPr>
              <a:t>light up to </a:t>
            </a:r>
            <a:r>
              <a:rPr dirty="0" sz="1400">
                <a:latin typeface="Arial MT"/>
                <a:cs typeface="Arial MT"/>
              </a:rPr>
              <a:t>a certain </a:t>
            </a:r>
            <a:r>
              <a:rPr dirty="0" sz="1400" spc="-5">
                <a:latin typeface="Arial MT"/>
                <a:cs typeface="Arial MT"/>
              </a:rPr>
              <a:t>light level.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After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this level,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phototransistor operates 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saturation</a:t>
            </a:r>
            <a:r>
              <a:rPr dirty="0" sz="1400" spc="-5">
                <a:latin typeface="Arial MT"/>
                <a:cs typeface="Arial MT"/>
              </a:rPr>
              <a:t> and 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will not increase.</a:t>
            </a:r>
            <a:endParaRPr sz="1400">
              <a:latin typeface="Arial MT"/>
              <a:cs typeface="Arial MT"/>
            </a:endParaRPr>
          </a:p>
          <a:p>
            <a:pPr lvl="2" marL="1356995" marR="419734" indent="-336550">
              <a:lnSpc>
                <a:spcPct val="124500"/>
              </a:lnSpc>
              <a:spcBef>
                <a:spcPts val="245"/>
              </a:spcBef>
              <a:buClr>
                <a:srgbClr val="595959"/>
              </a:buClr>
              <a:buChar char="■"/>
              <a:tabLst>
                <a:tab pos="1356995" algn="l"/>
                <a:tab pos="1357630" algn="l"/>
              </a:tabLst>
            </a:pPr>
            <a:r>
              <a:rPr dirty="0" sz="1400" spc="-5">
                <a:latin typeface="Arial MT"/>
                <a:cs typeface="Arial MT"/>
              </a:rPr>
              <a:t>This </a:t>
            </a:r>
            <a:r>
              <a:rPr dirty="0" sz="1400">
                <a:latin typeface="Arial MT"/>
                <a:cs typeface="Arial MT"/>
              </a:rPr>
              <a:t>mode </a:t>
            </a:r>
            <a:r>
              <a:rPr dirty="0" sz="1400" spc="-5">
                <a:latin typeface="Arial MT"/>
                <a:cs typeface="Arial MT"/>
              </a:rPr>
              <a:t>is useful in applications where it is desired to detect two levels of input for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comparison.</a:t>
            </a:r>
            <a:endParaRPr sz="1400">
              <a:latin typeface="Arial MT"/>
              <a:cs typeface="Arial MT"/>
            </a:endParaRPr>
          </a:p>
          <a:p>
            <a:pPr lvl="1" marL="8997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99794" algn="l"/>
                <a:tab pos="900430" algn="l"/>
                <a:tab pos="2271395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switch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mode:	</a:t>
            </a:r>
            <a:r>
              <a:rPr dirty="0" sz="1400" spc="10">
                <a:latin typeface="Arial MT"/>
                <a:cs typeface="Arial MT"/>
              </a:rPr>
              <a:t>V</a:t>
            </a:r>
            <a:r>
              <a:rPr dirty="0" baseline="-33950" sz="1350" spc="15">
                <a:latin typeface="Arial MT"/>
                <a:cs typeface="Arial MT"/>
              </a:rPr>
              <a:t>CC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&lt;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baseline="-33950" sz="1350" spc="7">
                <a:latin typeface="Arial MT"/>
                <a:cs typeface="Arial MT"/>
              </a:rPr>
              <a:t>L</a:t>
            </a:r>
            <a:r>
              <a:rPr dirty="0" baseline="-33950" sz="1350" spc="179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*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CC</a:t>
            </a:r>
            <a:endParaRPr baseline="-33950" sz="1350">
              <a:latin typeface="Arial MT"/>
              <a:cs typeface="Arial MT"/>
            </a:endParaRPr>
          </a:p>
          <a:p>
            <a:pPr marL="899794">
              <a:lnSpc>
                <a:spcPct val="100000"/>
              </a:lnSpc>
              <a:spcBef>
                <a:spcPts val="409"/>
              </a:spcBef>
            </a:pPr>
            <a:r>
              <a:rPr dirty="0" sz="1400" spc="-5">
                <a:latin typeface="Arial MT"/>
                <a:cs typeface="Arial MT"/>
              </a:rPr>
              <a:t>Photoresistor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operates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either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cut-off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saturation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response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light.</a:t>
            </a:r>
            <a:endParaRPr sz="1400">
              <a:latin typeface="Arial MT"/>
              <a:cs typeface="Arial MT"/>
            </a:endParaRPr>
          </a:p>
          <a:p>
            <a:pPr lvl="2" marL="1356995" marR="514984" indent="-336550">
              <a:lnSpc>
                <a:spcPts val="2480"/>
              </a:lnSpc>
              <a:buClr>
                <a:srgbClr val="595959"/>
              </a:buClr>
              <a:buChar char="■"/>
              <a:tabLst>
                <a:tab pos="1356995" algn="l"/>
                <a:tab pos="1357630" algn="l"/>
              </a:tabLst>
            </a:pPr>
            <a:r>
              <a:rPr dirty="0" sz="1400" spc="-5">
                <a:latin typeface="Arial MT"/>
                <a:cs typeface="Arial MT"/>
              </a:rPr>
              <a:t>This </a:t>
            </a:r>
            <a:r>
              <a:rPr dirty="0" sz="1400">
                <a:latin typeface="Arial MT"/>
                <a:cs typeface="Arial MT"/>
              </a:rPr>
              <a:t>mode </a:t>
            </a:r>
            <a:r>
              <a:rPr dirty="0" sz="1400" spc="-5">
                <a:latin typeface="Arial MT"/>
                <a:cs typeface="Arial MT"/>
              </a:rPr>
              <a:t>is useful when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digital output is </a:t>
            </a:r>
            <a:r>
              <a:rPr dirty="0" sz="1400">
                <a:latin typeface="Arial MT"/>
                <a:cs typeface="Arial MT"/>
              </a:rPr>
              <a:t>required </a:t>
            </a:r>
            <a:r>
              <a:rPr dirty="0" sz="1400" spc="-5">
                <a:latin typeface="Arial MT"/>
                <a:cs typeface="Arial MT"/>
              </a:rPr>
              <a:t>for object detection or encoder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sensing.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849" y="4367226"/>
            <a:ext cx="8261984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4495" marR="431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load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R</a:t>
            </a:r>
            <a:r>
              <a:rPr dirty="0" baseline="-32407" sz="1800" spc="22">
                <a:latin typeface="Arial MT"/>
                <a:cs typeface="Arial MT"/>
              </a:rPr>
              <a:t>L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determines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mode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operation, where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R</a:t>
            </a:r>
            <a:r>
              <a:rPr dirty="0" baseline="-32407" sz="1800" spc="22">
                <a:latin typeface="Arial MT"/>
                <a:cs typeface="Arial MT"/>
              </a:rPr>
              <a:t>L </a:t>
            </a:r>
            <a:r>
              <a:rPr dirty="0" baseline="-32407" sz="1800" spc="-4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pull-up 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pull-down </a:t>
            </a:r>
            <a:r>
              <a:rPr dirty="0" sz="1800">
                <a:latin typeface="Arial MT"/>
                <a:cs typeface="Arial MT"/>
              </a:rPr>
              <a:t>resistor</a:t>
            </a:r>
            <a:r>
              <a:rPr dirty="0" sz="1800" spc="-5">
                <a:latin typeface="Arial MT"/>
                <a:cs typeface="Arial MT"/>
              </a:rPr>
              <a:t> 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previous </a:t>
            </a:r>
            <a:r>
              <a:rPr dirty="0" sz="1800">
                <a:latin typeface="Arial MT"/>
                <a:cs typeface="Arial MT"/>
              </a:rPr>
              <a:t>circuits.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1525" y="4766036"/>
            <a:ext cx="167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18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711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Smoke</a:t>
            </a:r>
            <a:r>
              <a:rPr dirty="0" u="none" sz="2800" spc="-8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Detector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621" y="1006849"/>
            <a:ext cx="2599690" cy="3692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marR="448945" indent="-351790">
              <a:lnSpc>
                <a:spcPct val="136700"/>
              </a:lnSpc>
              <a:spcBef>
                <a:spcPts val="100"/>
              </a:spcBef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Diodes emit light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detected by photo-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transistors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Q1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&amp;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Q2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●"/>
            </a:pPr>
            <a:endParaRPr sz="2250">
              <a:latin typeface="Arial MT"/>
              <a:cs typeface="Arial MT"/>
            </a:endParaRPr>
          </a:p>
          <a:p>
            <a:pPr marL="363855" marR="5080" indent="-351790">
              <a:lnSpc>
                <a:spcPct val="136700"/>
              </a:lnSpc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Top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region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sealed,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base of Q1 does not </a:t>
            </a:r>
            <a:r>
              <a:rPr dirty="0" sz="1600">
                <a:latin typeface="Arial MT"/>
                <a:cs typeface="Arial MT"/>
              </a:rPr>
              <a:t> change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●"/>
            </a:pPr>
            <a:endParaRPr sz="2250">
              <a:latin typeface="Arial MT"/>
              <a:cs typeface="Arial MT"/>
            </a:endParaRPr>
          </a:p>
          <a:p>
            <a:pPr marL="363855" marR="5080" indent="-351790">
              <a:lnSpc>
                <a:spcPct val="136700"/>
              </a:lnSpc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When </a:t>
            </a:r>
            <a:r>
              <a:rPr dirty="0" sz="1600">
                <a:latin typeface="Arial MT"/>
                <a:cs typeface="Arial MT"/>
              </a:rPr>
              <a:t>smoke </a:t>
            </a:r>
            <a:r>
              <a:rPr dirty="0" sz="1600" spc="-5">
                <a:latin typeface="Arial MT"/>
                <a:cs typeface="Arial MT"/>
              </a:rPr>
              <a:t>enters the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lower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region,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base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Q2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changes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3925" y="1170124"/>
            <a:ext cx="5408670" cy="23662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711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Smoke</a:t>
            </a:r>
            <a:r>
              <a:rPr dirty="0" u="none" sz="2800" spc="-8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Detector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3925" y="1170124"/>
            <a:ext cx="5408670" cy="23662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900" y="1312164"/>
            <a:ext cx="2705780" cy="181058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4725" y="3578174"/>
            <a:ext cx="7990205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7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Due to </a:t>
            </a:r>
            <a:r>
              <a:rPr dirty="0" sz="1600">
                <a:latin typeface="Arial MT"/>
                <a:cs typeface="Arial MT"/>
              </a:rPr>
              <a:t>smoke, </a:t>
            </a:r>
            <a:r>
              <a:rPr dirty="0" sz="1600" spc="-5">
                <a:latin typeface="Arial MT"/>
                <a:cs typeface="Arial MT"/>
              </a:rPr>
              <a:t>the intensity of light decreases, the base </a:t>
            </a:r>
            <a:r>
              <a:rPr dirty="0" sz="1600">
                <a:latin typeface="Arial MT"/>
                <a:cs typeface="Arial MT"/>
              </a:rPr>
              <a:t>current </a:t>
            </a:r>
            <a:r>
              <a:rPr dirty="0" sz="1600" spc="-5">
                <a:latin typeface="Arial MT"/>
                <a:cs typeface="Arial MT"/>
              </a:rPr>
              <a:t>of Q2 decreases and Vin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increases. When Vin </a:t>
            </a:r>
            <a:r>
              <a:rPr dirty="0" sz="1600">
                <a:latin typeface="Arial MT"/>
                <a:cs typeface="Arial MT"/>
              </a:rPr>
              <a:t>crosses </a:t>
            </a:r>
            <a:r>
              <a:rPr dirty="0" sz="1600" spc="-5">
                <a:latin typeface="Arial MT"/>
                <a:cs typeface="Arial MT"/>
              </a:rPr>
              <a:t>Vref, the output of the </a:t>
            </a:r>
            <a:r>
              <a:rPr dirty="0" sz="1600">
                <a:latin typeface="Arial MT"/>
                <a:cs typeface="Arial MT"/>
              </a:rPr>
              <a:t>comparator switches </a:t>
            </a:r>
            <a:r>
              <a:rPr dirty="0" sz="1600" spc="-5">
                <a:latin typeface="Arial MT"/>
                <a:cs typeface="Arial MT"/>
              </a:rPr>
              <a:t>from VL to VH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which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triggers the alarm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20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115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Temperature-Dependent</a:t>
            </a:r>
            <a:r>
              <a:rPr dirty="0" u="none" sz="2800" spc="-5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Current</a:t>
            </a:r>
            <a:r>
              <a:rPr dirty="0" u="none" sz="2800" spc="-4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Source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62308"/>
            <a:ext cx="5927090" cy="229552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LM332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3-terminal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adjustable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source.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Excellent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regulation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wide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dynamic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range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40v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established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external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resistor</a:t>
            </a:r>
            <a:endParaRPr sz="1400">
              <a:latin typeface="Arial MT"/>
              <a:cs typeface="Arial MT"/>
            </a:endParaRPr>
          </a:p>
          <a:p>
            <a:pPr marL="379095" marR="5080" indent="-367030">
              <a:lnSpc>
                <a:spcPts val="2480"/>
              </a:lnSpc>
              <a:spcBef>
                <a:spcPts val="7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 produces output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5">
                <a:latin typeface="Arial MT"/>
                <a:cs typeface="Arial MT"/>
              </a:rPr>
              <a:t>which is directly proportional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temperature in Kelvin.</a:t>
            </a:r>
            <a:endParaRPr sz="1800">
              <a:latin typeface="Arial MT"/>
              <a:cs typeface="Arial MT"/>
            </a:endParaRPr>
          </a:p>
          <a:p>
            <a:pPr lvl="1" marL="836294" marR="52069" indent="-336550">
              <a:lnSpc>
                <a:spcPct val="124500"/>
              </a:lnSpc>
              <a:spcBef>
                <a:spcPts val="16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Kelvin temperature </a:t>
            </a:r>
            <a:r>
              <a:rPr dirty="0" sz="1400">
                <a:latin typeface="Arial MT"/>
                <a:cs typeface="Arial MT"/>
              </a:rPr>
              <a:t>scale </a:t>
            </a:r>
            <a:r>
              <a:rPr dirty="0" sz="1400" spc="-5">
                <a:latin typeface="Arial MT"/>
                <a:cs typeface="Arial MT"/>
              </a:rPr>
              <a:t>is 273 degrees higher than the Celsius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scale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(K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">
                <a:latin typeface="Arial MT"/>
                <a:cs typeface="Arial MT"/>
              </a:rPr>
              <a:t> 273).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9" y="3464255"/>
            <a:ext cx="163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15"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6525" y="3549980"/>
            <a:ext cx="1541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20061" sz="2700" spc="-7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SET</a:t>
            </a:r>
            <a:r>
              <a:rPr dirty="0" sz="1200" spc="145">
                <a:latin typeface="Arial MT"/>
                <a:cs typeface="Arial MT"/>
              </a:rPr>
              <a:t> </a:t>
            </a:r>
            <a:r>
              <a:rPr dirty="0" baseline="20061" sz="2700">
                <a:latin typeface="Arial MT"/>
                <a:cs typeface="Arial MT"/>
              </a:rPr>
              <a:t>=</a:t>
            </a:r>
            <a:r>
              <a:rPr dirty="0" baseline="20061" sz="2700" spc="-30">
                <a:latin typeface="Arial MT"/>
                <a:cs typeface="Arial MT"/>
              </a:rPr>
              <a:t> </a:t>
            </a:r>
            <a:r>
              <a:rPr dirty="0" baseline="20061" sz="270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150">
                <a:latin typeface="Arial MT"/>
                <a:cs typeface="Arial MT"/>
              </a:rPr>
              <a:t> </a:t>
            </a:r>
            <a:r>
              <a:rPr dirty="0" baseline="20061" sz="2700">
                <a:latin typeface="Arial MT"/>
                <a:cs typeface="Arial MT"/>
              </a:rPr>
              <a:t>+</a:t>
            </a:r>
            <a:r>
              <a:rPr dirty="0" baseline="20061" sz="2700" spc="-37">
                <a:latin typeface="Arial MT"/>
                <a:cs typeface="Arial MT"/>
              </a:rPr>
              <a:t> </a:t>
            </a:r>
            <a:r>
              <a:rPr dirty="0" baseline="20061" sz="2700" spc="-7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BIAS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2525" y="3464255"/>
            <a:ext cx="2790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I</a:t>
            </a:r>
            <a:r>
              <a:rPr dirty="0" baseline="-32407" sz="1800" spc="-7">
                <a:latin typeface="Arial MT"/>
                <a:cs typeface="Arial MT"/>
              </a:rPr>
              <a:t>BIAS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percentage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baseline="-32407" sz="1800">
                <a:latin typeface="Arial MT"/>
                <a:cs typeface="Arial MT"/>
              </a:rPr>
              <a:t>SET</a:t>
            </a:r>
            <a:endParaRPr baseline="-32407"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9075" y="1000075"/>
            <a:ext cx="1039694" cy="103969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800" y="2132650"/>
            <a:ext cx="1828799" cy="2362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6350" y="4090525"/>
            <a:ext cx="1808072" cy="53179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3447" y="1861766"/>
            <a:ext cx="6961505" cy="4338955"/>
            <a:chOff x="953447" y="1861766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1542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951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879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412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7879" y="4256288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35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352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3777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092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9485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451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092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591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5912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599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451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06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014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0564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0564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425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425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209155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0382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49871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5638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5352" y="4128019"/>
            <a:ext cx="960119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12922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83134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92649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52662" y="5086552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46542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600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047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78897" y="3399290"/>
            <a:ext cx="1487170" cy="6635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Q7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20">
                <a:latin typeface="Microsoft Sans Serif"/>
                <a:cs typeface="Microsoft Sans Serif"/>
              </a:rPr>
              <a:t>NOR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02853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671573" y="4339335"/>
            <a:ext cx="386080" cy="461645"/>
          </a:xfrm>
          <a:custGeom>
            <a:avLst/>
            <a:gdLst/>
            <a:ahLst/>
            <a:cxnLst/>
            <a:rect l="l" t="t" r="r" b="b"/>
            <a:pathLst>
              <a:path w="386080" h="461645">
                <a:moveTo>
                  <a:pt x="293750" y="414400"/>
                </a:moveTo>
                <a:lnTo>
                  <a:pt x="290068" y="416051"/>
                </a:lnTo>
                <a:lnTo>
                  <a:pt x="288925" y="419353"/>
                </a:lnTo>
                <a:lnTo>
                  <a:pt x="287655" y="422656"/>
                </a:lnTo>
                <a:lnTo>
                  <a:pt x="289432" y="426338"/>
                </a:lnTo>
                <a:lnTo>
                  <a:pt x="292734" y="427481"/>
                </a:lnTo>
                <a:lnTo>
                  <a:pt x="385825" y="461263"/>
                </a:lnTo>
                <a:lnTo>
                  <a:pt x="384888" y="455675"/>
                </a:lnTo>
                <a:lnTo>
                  <a:pt x="372871" y="455675"/>
                </a:lnTo>
                <a:lnTo>
                  <a:pt x="357807" y="437594"/>
                </a:lnTo>
                <a:lnTo>
                  <a:pt x="297052" y="415544"/>
                </a:lnTo>
                <a:lnTo>
                  <a:pt x="293750" y="414400"/>
                </a:lnTo>
                <a:close/>
              </a:path>
              <a:path w="386080" h="461645">
                <a:moveTo>
                  <a:pt x="357807" y="437594"/>
                </a:moveTo>
                <a:lnTo>
                  <a:pt x="372871" y="455675"/>
                </a:lnTo>
                <a:lnTo>
                  <a:pt x="376539" y="452627"/>
                </a:lnTo>
                <a:lnTo>
                  <a:pt x="371475" y="452627"/>
                </a:lnTo>
                <a:lnTo>
                  <a:pt x="369674" y="441901"/>
                </a:lnTo>
                <a:lnTo>
                  <a:pt x="357807" y="437594"/>
                </a:lnTo>
                <a:close/>
              </a:path>
              <a:path w="386080" h="461645">
                <a:moveTo>
                  <a:pt x="365506" y="357758"/>
                </a:moveTo>
                <a:lnTo>
                  <a:pt x="362076" y="358394"/>
                </a:lnTo>
                <a:lnTo>
                  <a:pt x="358648" y="358901"/>
                </a:lnTo>
                <a:lnTo>
                  <a:pt x="356362" y="362203"/>
                </a:lnTo>
                <a:lnTo>
                  <a:pt x="356869" y="365632"/>
                </a:lnTo>
                <a:lnTo>
                  <a:pt x="367587" y="429474"/>
                </a:lnTo>
                <a:lnTo>
                  <a:pt x="382650" y="447547"/>
                </a:lnTo>
                <a:lnTo>
                  <a:pt x="372871" y="455675"/>
                </a:lnTo>
                <a:lnTo>
                  <a:pt x="384888" y="455675"/>
                </a:lnTo>
                <a:lnTo>
                  <a:pt x="369443" y="363600"/>
                </a:lnTo>
                <a:lnTo>
                  <a:pt x="368807" y="360044"/>
                </a:lnTo>
                <a:lnTo>
                  <a:pt x="365506" y="357758"/>
                </a:lnTo>
                <a:close/>
              </a:path>
              <a:path w="386080" h="461645">
                <a:moveTo>
                  <a:pt x="369674" y="441901"/>
                </a:moveTo>
                <a:lnTo>
                  <a:pt x="371475" y="452627"/>
                </a:lnTo>
                <a:lnTo>
                  <a:pt x="379983" y="445643"/>
                </a:lnTo>
                <a:lnTo>
                  <a:pt x="369674" y="441901"/>
                </a:lnTo>
                <a:close/>
              </a:path>
              <a:path w="386080" h="461645">
                <a:moveTo>
                  <a:pt x="367587" y="429474"/>
                </a:moveTo>
                <a:lnTo>
                  <a:pt x="369674" y="441901"/>
                </a:lnTo>
                <a:lnTo>
                  <a:pt x="379983" y="445643"/>
                </a:lnTo>
                <a:lnTo>
                  <a:pt x="371475" y="452627"/>
                </a:lnTo>
                <a:lnTo>
                  <a:pt x="376539" y="452627"/>
                </a:lnTo>
                <a:lnTo>
                  <a:pt x="382650" y="447547"/>
                </a:lnTo>
                <a:lnTo>
                  <a:pt x="367587" y="429474"/>
                </a:lnTo>
                <a:close/>
              </a:path>
              <a:path w="386080" h="461645">
                <a:moveTo>
                  <a:pt x="9651" y="0"/>
                </a:moveTo>
                <a:lnTo>
                  <a:pt x="0" y="8127"/>
                </a:lnTo>
                <a:lnTo>
                  <a:pt x="357807" y="437594"/>
                </a:lnTo>
                <a:lnTo>
                  <a:pt x="369674" y="441901"/>
                </a:lnTo>
                <a:lnTo>
                  <a:pt x="367587" y="429474"/>
                </a:lnTo>
                <a:lnTo>
                  <a:pt x="965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509009" y="4439539"/>
            <a:ext cx="563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-1.6</a:t>
            </a:r>
            <a:r>
              <a:rPr dirty="0" sz="1800" spc="-9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657600" y="1948560"/>
            <a:ext cx="2514600" cy="2855595"/>
            <a:chOff x="3657600" y="1948560"/>
            <a:chExt cx="2514600" cy="285559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3000" y="4694554"/>
              <a:ext cx="120650" cy="10921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657600" y="1948560"/>
              <a:ext cx="2514600" cy="1328420"/>
            </a:xfrm>
            <a:custGeom>
              <a:avLst/>
              <a:gdLst/>
              <a:ahLst/>
              <a:cxnLst/>
              <a:rect l="l" t="t" r="r" b="b"/>
              <a:pathLst>
                <a:path w="2514600" h="1328420">
                  <a:moveTo>
                    <a:pt x="533400" y="51689"/>
                  </a:moveTo>
                  <a:lnTo>
                    <a:pt x="522503" y="45339"/>
                  </a:lnTo>
                  <a:lnTo>
                    <a:pt x="444754" y="0"/>
                  </a:lnTo>
                  <a:lnTo>
                    <a:pt x="440944" y="1016"/>
                  </a:lnTo>
                  <a:lnTo>
                    <a:pt x="437388" y="7112"/>
                  </a:lnTo>
                  <a:lnTo>
                    <a:pt x="438404" y="10922"/>
                  </a:lnTo>
                  <a:lnTo>
                    <a:pt x="497382" y="45339"/>
                  </a:lnTo>
                  <a:lnTo>
                    <a:pt x="0" y="45339"/>
                  </a:lnTo>
                  <a:lnTo>
                    <a:pt x="0" y="58039"/>
                  </a:lnTo>
                  <a:lnTo>
                    <a:pt x="497382" y="58039"/>
                  </a:lnTo>
                  <a:lnTo>
                    <a:pt x="438404" y="92456"/>
                  </a:lnTo>
                  <a:lnTo>
                    <a:pt x="437388" y="96266"/>
                  </a:lnTo>
                  <a:lnTo>
                    <a:pt x="440944" y="102362"/>
                  </a:lnTo>
                  <a:lnTo>
                    <a:pt x="444754" y="103378"/>
                  </a:lnTo>
                  <a:lnTo>
                    <a:pt x="522503" y="58039"/>
                  </a:lnTo>
                  <a:lnTo>
                    <a:pt x="533400" y="51689"/>
                  </a:lnTo>
                  <a:close/>
                </a:path>
                <a:path w="2514600" h="1328420">
                  <a:moveTo>
                    <a:pt x="585089" y="629793"/>
                  </a:moveTo>
                  <a:lnTo>
                    <a:pt x="584073" y="625983"/>
                  </a:lnTo>
                  <a:lnTo>
                    <a:pt x="577977" y="622427"/>
                  </a:lnTo>
                  <a:lnTo>
                    <a:pt x="574167" y="623443"/>
                  </a:lnTo>
                  <a:lnTo>
                    <a:pt x="539750" y="682447"/>
                  </a:lnTo>
                  <a:lnTo>
                    <a:pt x="539750" y="280289"/>
                  </a:lnTo>
                  <a:lnTo>
                    <a:pt x="527050" y="280289"/>
                  </a:lnTo>
                  <a:lnTo>
                    <a:pt x="527050" y="682447"/>
                  </a:lnTo>
                  <a:lnTo>
                    <a:pt x="492633" y="623443"/>
                  </a:lnTo>
                  <a:lnTo>
                    <a:pt x="488823" y="622427"/>
                  </a:lnTo>
                  <a:lnTo>
                    <a:pt x="482727" y="625983"/>
                  </a:lnTo>
                  <a:lnTo>
                    <a:pt x="481711" y="629793"/>
                  </a:lnTo>
                  <a:lnTo>
                    <a:pt x="533400" y="718439"/>
                  </a:lnTo>
                  <a:lnTo>
                    <a:pt x="540727" y="705866"/>
                  </a:lnTo>
                  <a:lnTo>
                    <a:pt x="585089" y="629793"/>
                  </a:lnTo>
                  <a:close/>
                </a:path>
                <a:path w="2514600" h="1328420">
                  <a:moveTo>
                    <a:pt x="1828800" y="689864"/>
                  </a:moveTo>
                  <a:lnTo>
                    <a:pt x="1817903" y="683514"/>
                  </a:lnTo>
                  <a:lnTo>
                    <a:pt x="1740154" y="638175"/>
                  </a:lnTo>
                  <a:lnTo>
                    <a:pt x="1736344" y="639191"/>
                  </a:lnTo>
                  <a:lnTo>
                    <a:pt x="1732788" y="645287"/>
                  </a:lnTo>
                  <a:lnTo>
                    <a:pt x="1733804" y="649097"/>
                  </a:lnTo>
                  <a:lnTo>
                    <a:pt x="1792782" y="683514"/>
                  </a:lnTo>
                  <a:lnTo>
                    <a:pt x="1295400" y="683514"/>
                  </a:lnTo>
                  <a:lnTo>
                    <a:pt x="1295400" y="696214"/>
                  </a:lnTo>
                  <a:lnTo>
                    <a:pt x="1792782" y="696214"/>
                  </a:lnTo>
                  <a:lnTo>
                    <a:pt x="1733804" y="730631"/>
                  </a:lnTo>
                  <a:lnTo>
                    <a:pt x="1732788" y="734441"/>
                  </a:lnTo>
                  <a:lnTo>
                    <a:pt x="1736344" y="740537"/>
                  </a:lnTo>
                  <a:lnTo>
                    <a:pt x="1740154" y="741553"/>
                  </a:lnTo>
                  <a:lnTo>
                    <a:pt x="1817903" y="696214"/>
                  </a:lnTo>
                  <a:lnTo>
                    <a:pt x="1828800" y="689864"/>
                  </a:lnTo>
                  <a:close/>
                </a:path>
                <a:path w="2514600" h="1328420">
                  <a:moveTo>
                    <a:pt x="2514600" y="1328039"/>
                  </a:moveTo>
                  <a:lnTo>
                    <a:pt x="2513660" y="1322451"/>
                  </a:lnTo>
                  <a:lnTo>
                    <a:pt x="2498217" y="1230376"/>
                  </a:lnTo>
                  <a:lnTo>
                    <a:pt x="2497582" y="1226820"/>
                  </a:lnTo>
                  <a:lnTo>
                    <a:pt x="2494280" y="1224534"/>
                  </a:lnTo>
                  <a:lnTo>
                    <a:pt x="2490851" y="1225169"/>
                  </a:lnTo>
                  <a:lnTo>
                    <a:pt x="2487422" y="1225677"/>
                  </a:lnTo>
                  <a:lnTo>
                    <a:pt x="2485009" y="1228979"/>
                  </a:lnTo>
                  <a:lnTo>
                    <a:pt x="2485644" y="1232408"/>
                  </a:lnTo>
                  <a:lnTo>
                    <a:pt x="2496350" y="1296250"/>
                  </a:lnTo>
                  <a:lnTo>
                    <a:pt x="2138426" y="866775"/>
                  </a:lnTo>
                  <a:lnTo>
                    <a:pt x="2128774" y="874903"/>
                  </a:lnTo>
                  <a:lnTo>
                    <a:pt x="2486571" y="1304378"/>
                  </a:lnTo>
                  <a:lnTo>
                    <a:pt x="2425827" y="1282319"/>
                  </a:lnTo>
                  <a:lnTo>
                    <a:pt x="2422525" y="1281176"/>
                  </a:lnTo>
                  <a:lnTo>
                    <a:pt x="2418842" y="1282827"/>
                  </a:lnTo>
                  <a:lnTo>
                    <a:pt x="2417699" y="1286129"/>
                  </a:lnTo>
                  <a:lnTo>
                    <a:pt x="2416429" y="1289431"/>
                  </a:lnTo>
                  <a:lnTo>
                    <a:pt x="2418207" y="1293114"/>
                  </a:lnTo>
                  <a:lnTo>
                    <a:pt x="2421509" y="1294257"/>
                  </a:lnTo>
                  <a:lnTo>
                    <a:pt x="2514600" y="132803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4454397" y="4473448"/>
            <a:ext cx="3954779" cy="659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34" marR="5080" indent="-13970">
              <a:lnSpc>
                <a:spcPct val="115399"/>
              </a:lnSpc>
              <a:spcBef>
                <a:spcPts val="100"/>
              </a:spcBef>
            </a:pP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Difference</a:t>
            </a:r>
            <a:r>
              <a:rPr dirty="0" sz="1800" spc="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between</a:t>
            </a:r>
            <a:r>
              <a:rPr dirty="0" sz="1800" spc="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VBB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&amp;</a:t>
            </a:r>
            <a:r>
              <a:rPr dirty="0" sz="1800" spc="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VE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dirty="0" sz="1800" spc="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0.3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only </a:t>
            </a:r>
            <a:r>
              <a:rPr dirty="0" sz="1800" spc="-39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Q5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 is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cut-off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08192" y="6278744"/>
            <a:ext cx="1326515" cy="273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60"/>
              </a:lnSpc>
            </a:pPr>
            <a:r>
              <a:rPr dirty="0" baseline="5747" sz="2175" spc="22">
                <a:latin typeface="Microsoft Sans Serif"/>
                <a:cs typeface="Microsoft Sans Serif"/>
              </a:rPr>
              <a:t>A</a:t>
            </a:r>
            <a:r>
              <a:rPr dirty="0" baseline="5747" sz="2175" spc="-157"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1800" spc="10">
                <a:solidFill>
                  <a:srgbClr val="C00000"/>
                </a:solidFill>
                <a:latin typeface="Calibri"/>
                <a:cs typeface="Calibri"/>
              </a:rPr>
              <a:t> (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8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16617" y="6284999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238119" y="6284999"/>
            <a:ext cx="101219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08669" y="2943301"/>
            <a:ext cx="5645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1800" spc="-9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115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Temperature-Dependent</a:t>
            </a:r>
            <a:r>
              <a:rPr dirty="0" u="none" sz="2800" spc="-5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Current</a:t>
            </a:r>
            <a:r>
              <a:rPr dirty="0" u="none" sz="2800" spc="-4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Source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849" y="1650176"/>
            <a:ext cx="556768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4495" marR="431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R</a:t>
            </a:r>
            <a:r>
              <a:rPr dirty="0" baseline="-32407" sz="1800" spc="-7">
                <a:latin typeface="Arial MT"/>
                <a:cs typeface="Arial MT"/>
              </a:rPr>
              <a:t>SET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determines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baseline="-32407" sz="1800">
                <a:latin typeface="Arial MT"/>
                <a:cs typeface="Arial MT"/>
              </a:rPr>
              <a:t>SET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which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passes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through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R</a:t>
            </a:r>
            <a:r>
              <a:rPr dirty="0" baseline="-32407" sz="1800" spc="15">
                <a:latin typeface="Arial MT"/>
                <a:cs typeface="Arial MT"/>
              </a:rPr>
              <a:t>L</a:t>
            </a:r>
            <a:r>
              <a:rPr dirty="0" sz="1800" spc="10">
                <a:latin typeface="Arial MT"/>
                <a:cs typeface="Arial MT"/>
              </a:rPr>
              <a:t>.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SET</a:t>
            </a:r>
            <a:r>
              <a:rPr dirty="0" baseline="-32407" sz="1800" spc="232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230Ω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</a:t>
            </a:r>
            <a:r>
              <a:rPr dirty="0" baseline="-32407" sz="1800" spc="7">
                <a:latin typeface="Arial MT"/>
                <a:cs typeface="Arial MT"/>
              </a:rPr>
              <a:t>L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5">
                <a:latin typeface="Arial MT"/>
                <a:cs typeface="Arial MT"/>
              </a:rPr>
              <a:t> 10kΩ,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calculate: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625" y="2466772"/>
            <a:ext cx="2905124" cy="619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6437" y="1152475"/>
            <a:ext cx="2090418" cy="29084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500" y="3142922"/>
            <a:ext cx="4438649" cy="3143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115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Temperature-Dependent</a:t>
            </a:r>
            <a:r>
              <a:rPr dirty="0" u="none" sz="2800" spc="-5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Current</a:t>
            </a:r>
            <a:r>
              <a:rPr dirty="0" u="none" sz="2800" spc="-4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Source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49" y="1178576"/>
            <a:ext cx="5377180" cy="2854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9895" marR="9652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This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converts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temperature-dependent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5">
                <a:latin typeface="Arial MT"/>
                <a:cs typeface="Arial MT"/>
              </a:rPr>
              <a:t>(I</a:t>
            </a:r>
            <a:r>
              <a:rPr dirty="0" baseline="-32407" sz="1800" spc="-7">
                <a:latin typeface="Arial MT"/>
                <a:cs typeface="Arial MT"/>
              </a:rPr>
              <a:t>SET</a:t>
            </a:r>
            <a:r>
              <a:rPr dirty="0" sz="1800" spc="-5">
                <a:latin typeface="Arial MT"/>
                <a:cs typeface="Arial MT"/>
              </a:rPr>
              <a:t>) into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temperature-dependent </a:t>
            </a:r>
            <a:r>
              <a:rPr dirty="0" sz="1800">
                <a:latin typeface="Arial MT"/>
                <a:cs typeface="Arial MT"/>
              </a:rPr>
              <a:t> voltage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(V</a:t>
            </a:r>
            <a:r>
              <a:rPr dirty="0" baseline="-32407" sz="1800" spc="-7">
                <a:latin typeface="Arial MT"/>
                <a:cs typeface="Arial MT"/>
              </a:rPr>
              <a:t>OUT</a:t>
            </a:r>
            <a:r>
              <a:rPr dirty="0" sz="1800" spc="-5">
                <a:latin typeface="Arial MT"/>
                <a:cs typeface="Arial MT"/>
              </a:rPr>
              <a:t>).</a:t>
            </a:r>
            <a:endParaRPr sz="1800">
              <a:latin typeface="Arial MT"/>
              <a:cs typeface="Arial MT"/>
            </a:endParaRPr>
          </a:p>
          <a:p>
            <a:pPr marL="4298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29895" algn="l"/>
                <a:tab pos="430530" algn="l"/>
              </a:tabLst>
            </a:pPr>
            <a:r>
              <a:rPr dirty="0" sz="1800" spc="-5">
                <a:latin typeface="Arial MT"/>
                <a:cs typeface="Arial MT"/>
              </a:rPr>
              <a:t>I</a:t>
            </a:r>
            <a:r>
              <a:rPr dirty="0" baseline="-32407" sz="1800" spc="-7">
                <a:latin typeface="Arial MT"/>
                <a:cs typeface="Arial MT"/>
              </a:rPr>
              <a:t>SET</a:t>
            </a:r>
            <a:r>
              <a:rPr dirty="0" baseline="-32407" sz="1800" spc="2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(passing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through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</a:t>
            </a:r>
            <a:r>
              <a:rPr dirty="0" baseline="-32407" sz="1800" spc="7">
                <a:latin typeface="Arial MT"/>
                <a:cs typeface="Arial MT"/>
              </a:rPr>
              <a:t>1</a:t>
            </a:r>
            <a:r>
              <a:rPr dirty="0" sz="1800" spc="5">
                <a:latin typeface="Arial MT"/>
                <a:cs typeface="Arial MT"/>
              </a:rPr>
              <a:t>)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0.987µA/k</a:t>
            </a:r>
            <a:endParaRPr sz="1800">
              <a:latin typeface="Arial MT"/>
              <a:cs typeface="Arial MT"/>
            </a:endParaRPr>
          </a:p>
          <a:p>
            <a:pPr marL="429895" marR="68580" indent="-367030">
              <a:lnSpc>
                <a:spcPct val="114599"/>
              </a:lnSpc>
              <a:buChar char="●"/>
              <a:tabLst>
                <a:tab pos="429895" algn="l"/>
                <a:tab pos="430530" algn="l"/>
              </a:tabLst>
            </a:pPr>
            <a:r>
              <a:rPr dirty="0" sz="1800">
                <a:latin typeface="Arial MT"/>
                <a:cs typeface="Arial MT"/>
              </a:rPr>
              <a:t>R</a:t>
            </a:r>
            <a:r>
              <a:rPr dirty="0" baseline="-32407" sz="1800">
                <a:latin typeface="Arial MT"/>
                <a:cs typeface="Arial MT"/>
              </a:rPr>
              <a:t>3</a:t>
            </a:r>
            <a:r>
              <a:rPr dirty="0" baseline="-32407" sz="1800" spc="7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>
                <a:latin typeface="Arial MT"/>
                <a:cs typeface="Arial MT"/>
              </a:rPr>
              <a:t>a series resistance </a:t>
            </a:r>
            <a:r>
              <a:rPr dirty="0" sz="1800" spc="-5">
                <a:latin typeface="Arial MT"/>
                <a:cs typeface="Arial MT"/>
              </a:rPr>
              <a:t>with the output where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around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(R</a:t>
            </a:r>
            <a:r>
              <a:rPr dirty="0" baseline="-32407" sz="1800" spc="-7">
                <a:latin typeface="Arial MT"/>
                <a:cs typeface="Arial MT"/>
              </a:rPr>
              <a:t>2</a:t>
            </a:r>
            <a:r>
              <a:rPr dirty="0" sz="1800" spc="-5">
                <a:latin typeface="Arial MT"/>
                <a:cs typeface="Arial MT"/>
              </a:rPr>
              <a:t>/16)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reduce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R</a:t>
            </a:r>
            <a:r>
              <a:rPr dirty="0" baseline="-32407" sz="1800" spc="15">
                <a:latin typeface="Arial MT"/>
                <a:cs typeface="Arial MT"/>
              </a:rPr>
              <a:t>2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by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factor of 5.</a:t>
            </a:r>
            <a:endParaRPr sz="1800">
              <a:latin typeface="Arial MT"/>
              <a:cs typeface="Arial MT"/>
            </a:endParaRPr>
          </a:p>
          <a:p>
            <a:pPr marL="429895" marR="1078230">
              <a:lnSpc>
                <a:spcPct val="114599"/>
              </a:lnSpc>
              <a:tabLst>
                <a:tab pos="945515" algn="l"/>
                <a:tab pos="3359150" algn="l"/>
              </a:tabLst>
            </a:pPr>
            <a:r>
              <a:rPr dirty="0" sz="1800">
                <a:latin typeface="Arial MT"/>
                <a:cs typeface="Arial MT"/>
              </a:rPr>
              <a:t>V</a:t>
            </a:r>
            <a:r>
              <a:rPr dirty="0" baseline="-32407" sz="1800">
                <a:latin typeface="Arial MT"/>
                <a:cs typeface="Arial MT"/>
              </a:rPr>
              <a:t>R	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5">
                <a:latin typeface="Arial MT"/>
                <a:cs typeface="Arial MT"/>
              </a:rPr>
              <a:t> 0.987µA </a:t>
            </a:r>
            <a:r>
              <a:rPr dirty="0" sz="1800">
                <a:latin typeface="Arial MT"/>
                <a:cs typeface="Arial MT"/>
              </a:rPr>
              <a:t>* </a:t>
            </a:r>
            <a:r>
              <a:rPr dirty="0" sz="1800" spc="-5">
                <a:latin typeface="Arial MT"/>
                <a:cs typeface="Arial MT"/>
              </a:rPr>
              <a:t>10230	</a:t>
            </a:r>
            <a:r>
              <a:rPr dirty="0" sz="1800">
                <a:latin typeface="MS PGothic"/>
                <a:cs typeface="MS PGothic"/>
              </a:rPr>
              <a:t>≅ </a:t>
            </a:r>
            <a:r>
              <a:rPr dirty="0" sz="1800" spc="-5">
                <a:latin typeface="Arial MT"/>
                <a:cs typeface="Arial MT"/>
              </a:rPr>
              <a:t>0.01v/k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OUT</a:t>
            </a:r>
            <a:r>
              <a:rPr dirty="0" baseline="-32407" sz="1800" spc="217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(0.01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*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10830)/10230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MS PGothic"/>
                <a:cs typeface="MS PGothic"/>
              </a:rPr>
              <a:t>≅</a:t>
            </a:r>
            <a:r>
              <a:rPr dirty="0" sz="1800" spc="-65">
                <a:latin typeface="MS PGothic"/>
                <a:cs typeface="MS PGothic"/>
              </a:rPr>
              <a:t> </a:t>
            </a:r>
            <a:r>
              <a:rPr dirty="0" sz="1800" spc="-5">
                <a:latin typeface="Arial MT"/>
                <a:cs typeface="Arial MT"/>
              </a:rPr>
              <a:t>10mv/k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8343" y="1251580"/>
            <a:ext cx="3003686" cy="27130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115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Temperature-Dependent</a:t>
            </a:r>
            <a:r>
              <a:rPr dirty="0" u="none" sz="2800" spc="-5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Current</a:t>
            </a:r>
            <a:r>
              <a:rPr dirty="0" u="none" sz="2800" spc="-4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Source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849" y="1178576"/>
            <a:ext cx="5266055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4495" marR="40894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404495" algn="l"/>
                <a:tab pos="405130" algn="l"/>
              </a:tabLst>
            </a:pPr>
            <a:r>
              <a:rPr dirty="0" sz="1800" spc="-5">
                <a:latin typeface="Arial MT"/>
                <a:cs typeface="Arial MT"/>
              </a:rPr>
              <a:t>Determine the output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produced by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temperature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100F 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higher.</a:t>
            </a:r>
            <a:endParaRPr sz="1800">
              <a:latin typeface="Arial MT"/>
              <a:cs typeface="Arial MT"/>
            </a:endParaRPr>
          </a:p>
          <a:p>
            <a:pPr marL="404495" marR="672465">
              <a:lnSpc>
                <a:spcPct val="114599"/>
              </a:lnSpc>
            </a:pPr>
            <a:r>
              <a:rPr dirty="0" sz="1800" spc="-5">
                <a:latin typeface="Arial MT"/>
                <a:cs typeface="Arial MT"/>
              </a:rPr>
              <a:t>Temp_k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(100F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32)*5/9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)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273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311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</a:t>
            </a:r>
            <a:r>
              <a:rPr dirty="0" baseline="-32407" sz="1800" spc="-7">
                <a:latin typeface="Arial MT"/>
                <a:cs typeface="Arial MT"/>
              </a:rPr>
              <a:t>OUT</a:t>
            </a:r>
            <a:r>
              <a:rPr dirty="0" baseline="-32407" sz="1800" spc="2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10mv </a:t>
            </a:r>
            <a:r>
              <a:rPr dirty="0" sz="1800">
                <a:latin typeface="Arial MT"/>
                <a:cs typeface="Arial MT"/>
              </a:rPr>
              <a:t>*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311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5">
                <a:latin typeface="Arial MT"/>
                <a:cs typeface="Arial MT"/>
              </a:rPr>
              <a:t> 3.11v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50">
              <a:latin typeface="Arial MT"/>
              <a:cs typeface="Arial MT"/>
            </a:endParaRPr>
          </a:p>
          <a:p>
            <a:pPr marL="404495" marR="17780">
              <a:lnSpc>
                <a:spcPct val="114599"/>
              </a:lnSpc>
            </a:pPr>
            <a:r>
              <a:rPr dirty="0" sz="1800" spc="-5">
                <a:latin typeface="Arial MT"/>
                <a:cs typeface="Arial MT"/>
              </a:rPr>
              <a:t>Any output </a:t>
            </a:r>
            <a:r>
              <a:rPr dirty="0" sz="1800">
                <a:latin typeface="Arial MT"/>
                <a:cs typeface="Arial MT"/>
              </a:rPr>
              <a:t>voltage </a:t>
            </a:r>
            <a:r>
              <a:rPr dirty="0" sz="1800" spc="-5">
                <a:latin typeface="Arial MT"/>
                <a:cs typeface="Arial MT"/>
              </a:rPr>
              <a:t>equal to or greater than 3.11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 corresponds </a:t>
            </a:r>
            <a:r>
              <a:rPr dirty="0" sz="1800" spc="-5">
                <a:latin typeface="Arial MT"/>
                <a:cs typeface="Arial MT"/>
              </a:rPr>
              <a:t>to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temperature of 100F or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higher.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8343" y="1251580"/>
            <a:ext cx="3003686" cy="27130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810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Design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Example: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Temperature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Comparator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02376"/>
            <a:ext cx="7597140" cy="353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Design </a:t>
            </a:r>
            <a:r>
              <a:rPr dirty="0" sz="1800">
                <a:latin typeface="Arial MT"/>
                <a:cs typeface="Arial MT"/>
              </a:rPr>
              <a:t>a circuit </a:t>
            </a:r>
            <a:r>
              <a:rPr dirty="0" sz="1800" spc="-5">
                <a:latin typeface="Arial MT"/>
                <a:cs typeface="Arial MT"/>
              </a:rPr>
              <a:t>that produces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600 Hz warning tone if the temperature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exceeds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100F.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Required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elements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circuit:</a:t>
            </a:r>
            <a:endParaRPr sz="1400">
              <a:latin typeface="Arial MT"/>
              <a:cs typeface="Arial MT"/>
            </a:endParaRPr>
          </a:p>
          <a:p>
            <a:pPr lvl="2" marL="129349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■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LM334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temperature-dependent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source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temperature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sensor.</a:t>
            </a:r>
            <a:endParaRPr sz="1400">
              <a:latin typeface="Arial MT"/>
              <a:cs typeface="Arial MT"/>
            </a:endParaRPr>
          </a:p>
          <a:p>
            <a:pPr lvl="2" marL="1293495" marR="2274570" indent="-336550">
              <a:lnSpc>
                <a:spcPct val="124500"/>
              </a:lnSpc>
              <a:spcBef>
                <a:spcPts val="240"/>
              </a:spcBef>
              <a:buClr>
                <a:srgbClr val="595959"/>
              </a:buClr>
              <a:buChar char="■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Op amp </a:t>
            </a:r>
            <a:r>
              <a:rPr dirty="0" sz="1400">
                <a:latin typeface="Arial MT"/>
                <a:cs typeface="Arial MT"/>
              </a:rPr>
              <a:t>comparator </a:t>
            </a:r>
            <a:r>
              <a:rPr dirty="0" sz="1400" spc="-5">
                <a:latin typeface="Arial MT"/>
                <a:cs typeface="Arial MT"/>
              </a:rPr>
              <a:t>which </a:t>
            </a:r>
            <a:r>
              <a:rPr dirty="0" sz="1400">
                <a:latin typeface="Arial MT"/>
                <a:cs typeface="Arial MT"/>
              </a:rPr>
              <a:t>compares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sensor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reference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equivalent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100F</a:t>
            </a:r>
            <a:endParaRPr sz="1400">
              <a:latin typeface="Arial MT"/>
              <a:cs typeface="Arial MT"/>
            </a:endParaRPr>
          </a:p>
          <a:p>
            <a:pPr lvl="2" marL="1293495" marR="2543810" indent="-336550">
              <a:lnSpc>
                <a:spcPct val="124500"/>
              </a:lnSpc>
              <a:spcBef>
                <a:spcPts val="245"/>
              </a:spcBef>
              <a:buClr>
                <a:srgbClr val="595959"/>
              </a:buClr>
              <a:buChar char="■"/>
              <a:tabLst>
                <a:tab pos="1293495" algn="l"/>
                <a:tab pos="129413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speaker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connected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555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timer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generate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warning tone.</a:t>
            </a:r>
            <a:endParaRPr sz="1400">
              <a:latin typeface="Arial MT"/>
              <a:cs typeface="Arial MT"/>
            </a:endParaRPr>
          </a:p>
          <a:p>
            <a:pPr marL="379095" marR="2398395" indent="-367030">
              <a:lnSpc>
                <a:spcPts val="2480"/>
              </a:lnSpc>
              <a:spcBef>
                <a:spcPts val="2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555 timer generates pulses of </a:t>
            </a:r>
            <a:r>
              <a:rPr dirty="0" sz="1800">
                <a:latin typeface="Arial MT"/>
                <a:cs typeface="Arial MT"/>
              </a:rPr>
              <a:t>various </a:t>
            </a:r>
            <a:r>
              <a:rPr dirty="0" sz="1800" spc="-5">
                <a:latin typeface="Arial MT"/>
                <a:cs typeface="Arial MT"/>
              </a:rPr>
              <a:t>durations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adjustable pulse width and frequencies.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output toggles between high and low in </a:t>
            </a:r>
            <a:r>
              <a:rPr dirty="0" sz="1800">
                <a:latin typeface="Arial MT"/>
                <a:cs typeface="Arial MT"/>
              </a:rPr>
              <a:t> response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inputs.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5878" y="2365029"/>
            <a:ext cx="3031471" cy="21313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43" y="1110123"/>
            <a:ext cx="8333105" cy="3244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marR="5080" indent="-336550">
              <a:lnSpc>
                <a:spcPct val="116100"/>
              </a:lnSpc>
              <a:spcBef>
                <a:spcPts val="10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dirty="0" sz="1400" spc="-5" b="1">
                <a:latin typeface="Arial"/>
                <a:cs typeface="Arial"/>
              </a:rPr>
              <a:t>CTRL VOLTAGE</a:t>
            </a:r>
            <a:r>
              <a:rPr dirty="0" sz="1400" spc="-5">
                <a:latin typeface="Arial MT"/>
                <a:cs typeface="Arial MT"/>
              </a:rPr>
              <a:t>: </a:t>
            </a:r>
            <a:r>
              <a:rPr dirty="0" sz="1400">
                <a:latin typeface="Arial MT"/>
                <a:cs typeface="Arial MT"/>
              </a:rPr>
              <a:t>controls </a:t>
            </a:r>
            <a:r>
              <a:rPr dirty="0" sz="1400" spc="-5">
                <a:latin typeface="Arial MT"/>
                <a:cs typeface="Arial MT"/>
              </a:rPr>
              <a:t>the threshold and trigger levels. It determines the pulse width of the output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waveform.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 </a:t>
            </a:r>
            <a:r>
              <a:rPr dirty="0" sz="1400">
                <a:latin typeface="Arial MT"/>
                <a:cs typeface="Arial MT"/>
              </a:rPr>
              <a:t>reliable</a:t>
            </a:r>
            <a:r>
              <a:rPr dirty="0" sz="1400" spc="-5">
                <a:latin typeface="Arial MT"/>
                <a:cs typeface="Arial MT"/>
              </a:rPr>
              <a:t> operation,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connect</a:t>
            </a:r>
            <a:r>
              <a:rPr dirty="0" sz="1400" spc="-5">
                <a:latin typeface="Arial MT"/>
                <a:cs typeface="Arial MT"/>
              </a:rPr>
              <a:t> it to GND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through </a:t>
            </a:r>
            <a:r>
              <a:rPr dirty="0" sz="1400">
                <a:latin typeface="Arial MT"/>
                <a:cs typeface="Arial MT"/>
              </a:rPr>
              <a:t>small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capacitance.</a:t>
            </a:r>
            <a:endParaRPr sz="1400">
              <a:latin typeface="Arial MT"/>
              <a:cs typeface="Arial MT"/>
            </a:endParaRPr>
          </a:p>
          <a:p>
            <a:pPr marL="348615" marR="13970" indent="-336550">
              <a:lnSpc>
                <a:spcPct val="116100"/>
              </a:lnSpc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dirty="0" sz="1400" spc="-5" b="1">
                <a:latin typeface="Arial"/>
                <a:cs typeface="Arial"/>
              </a:rPr>
              <a:t>RESET</a:t>
            </a:r>
            <a:r>
              <a:rPr dirty="0" sz="1400" spc="-5">
                <a:latin typeface="Arial MT"/>
                <a:cs typeface="Arial MT"/>
              </a:rPr>
              <a:t>: negative pulse applied to this pin to disable the timer </a:t>
            </a:r>
            <a:r>
              <a:rPr dirty="0" sz="1400">
                <a:latin typeface="Arial MT"/>
                <a:cs typeface="Arial MT"/>
              </a:rPr>
              <a:t>(forces </a:t>
            </a:r>
            <a:r>
              <a:rPr dirty="0" sz="1400" spc="-5">
                <a:latin typeface="Arial MT"/>
                <a:cs typeface="Arial MT"/>
              </a:rPr>
              <a:t>output to low). Connect it to Vcc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when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not used.</a:t>
            </a:r>
            <a:endParaRPr sz="1400">
              <a:latin typeface="Arial MT"/>
              <a:cs typeface="Arial MT"/>
            </a:endParaRPr>
          </a:p>
          <a:p>
            <a:pPr marL="348615" marR="3279775" indent="-336550">
              <a:lnSpc>
                <a:spcPct val="116100"/>
              </a:lnSpc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dirty="0" sz="1400" spc="-5" b="1">
                <a:latin typeface="Arial"/>
                <a:cs typeface="Arial"/>
              </a:rPr>
              <a:t>THRESHOLD</a:t>
            </a:r>
            <a:r>
              <a:rPr dirty="0" sz="1400" spc="-5">
                <a:latin typeface="Arial MT"/>
                <a:cs typeface="Arial MT"/>
              </a:rPr>
              <a:t>: </a:t>
            </a:r>
            <a:r>
              <a:rPr dirty="0" sz="1400">
                <a:latin typeface="Arial MT"/>
                <a:cs typeface="Arial MT"/>
              </a:rPr>
              <a:t>compares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applied to the terminal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Vref of 2/3 Vcc and </a:t>
            </a:r>
            <a:r>
              <a:rPr dirty="0" sz="1400">
                <a:latin typeface="Arial MT"/>
                <a:cs typeface="Arial MT"/>
              </a:rPr>
              <a:t>resets </a:t>
            </a:r>
            <a:r>
              <a:rPr dirty="0" sz="1400" spc="-5">
                <a:latin typeface="Arial MT"/>
                <a:cs typeface="Arial MT"/>
              </a:rPr>
              <a:t>the timer when output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exceeds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this </a:t>
            </a:r>
            <a:r>
              <a:rPr dirty="0" sz="1400">
                <a:latin typeface="Arial MT"/>
                <a:cs typeface="Arial MT"/>
              </a:rPr>
              <a:t>value.</a:t>
            </a:r>
            <a:endParaRPr sz="1400">
              <a:latin typeface="Arial MT"/>
              <a:cs typeface="Arial MT"/>
            </a:endParaRPr>
          </a:p>
          <a:p>
            <a:pPr marL="348615" marR="3418204" indent="-336550">
              <a:lnSpc>
                <a:spcPct val="116100"/>
              </a:lnSpc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dirty="0" sz="1400" spc="-5" b="1">
                <a:latin typeface="Arial"/>
                <a:cs typeface="Arial"/>
              </a:rPr>
              <a:t>TRIGGER</a:t>
            </a:r>
            <a:r>
              <a:rPr dirty="0" sz="1400" spc="-5">
                <a:latin typeface="Arial MT"/>
                <a:cs typeface="Arial MT"/>
              </a:rPr>
              <a:t>:</a:t>
            </a:r>
            <a:r>
              <a:rPr dirty="0" sz="1400" spc="4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depends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amplitude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external trigger pulse applied to this pin. When pin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fall</a:t>
            </a:r>
            <a:r>
              <a:rPr dirty="0" sz="1400">
                <a:latin typeface="Arial MT"/>
                <a:cs typeface="Arial MT"/>
              </a:rPr>
              <a:t>s</a:t>
            </a:r>
            <a:r>
              <a:rPr dirty="0" sz="1400" spc="-5">
                <a:latin typeface="Arial MT"/>
                <a:cs typeface="Arial MT"/>
              </a:rPr>
              <a:t> belo</a:t>
            </a:r>
            <a:r>
              <a:rPr dirty="0" sz="1400">
                <a:latin typeface="Arial MT"/>
                <a:cs typeface="Arial MT"/>
              </a:rPr>
              <a:t>w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235">
                <a:latin typeface="Arial MT"/>
                <a:cs typeface="Arial MT"/>
              </a:rPr>
              <a:t>⅓</a:t>
            </a:r>
            <a:r>
              <a:rPr dirty="0" sz="1400" spc="-5">
                <a:latin typeface="Arial MT"/>
                <a:cs typeface="Arial MT"/>
              </a:rPr>
              <a:t> o</a:t>
            </a:r>
            <a:r>
              <a:rPr dirty="0" sz="1400">
                <a:latin typeface="Arial MT"/>
                <a:cs typeface="Arial MT"/>
              </a:rPr>
              <a:t>f</a:t>
            </a:r>
            <a:r>
              <a:rPr dirty="0" sz="1400" spc="-5">
                <a:latin typeface="Arial MT"/>
                <a:cs typeface="Arial MT"/>
              </a:rPr>
              <a:t> Vcc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5">
                <a:latin typeface="Arial MT"/>
                <a:cs typeface="Arial MT"/>
              </a:rPr>
              <a:t> th</a:t>
            </a:r>
            <a:r>
              <a:rPr dirty="0" sz="1400">
                <a:latin typeface="Arial MT"/>
                <a:cs typeface="Arial MT"/>
              </a:rPr>
              <a:t>e</a:t>
            </a:r>
            <a:r>
              <a:rPr dirty="0" sz="1400" spc="-5">
                <a:latin typeface="Arial MT"/>
                <a:cs typeface="Arial MT"/>
              </a:rPr>
              <a:t> time</a:t>
            </a:r>
            <a:r>
              <a:rPr dirty="0" sz="1400">
                <a:latin typeface="Arial MT"/>
                <a:cs typeface="Arial MT"/>
              </a:rPr>
              <a:t>r</a:t>
            </a:r>
            <a:r>
              <a:rPr dirty="0" sz="1400" spc="-5">
                <a:latin typeface="Arial MT"/>
                <a:cs typeface="Arial MT"/>
              </a:rPr>
              <a:t> outpu</a:t>
            </a:r>
            <a:r>
              <a:rPr dirty="0" sz="1400">
                <a:latin typeface="Arial MT"/>
                <a:cs typeface="Arial MT"/>
              </a:rPr>
              <a:t>t</a:t>
            </a:r>
            <a:r>
              <a:rPr dirty="0" sz="1400" spc="-5">
                <a:latin typeface="Arial MT"/>
                <a:cs typeface="Arial MT"/>
              </a:rPr>
              <a:t> goe</a:t>
            </a:r>
            <a:r>
              <a:rPr dirty="0" sz="1400">
                <a:latin typeface="Arial MT"/>
                <a:cs typeface="Arial MT"/>
              </a:rPr>
              <a:t>s</a:t>
            </a:r>
            <a:r>
              <a:rPr dirty="0" sz="1400" spc="-5">
                <a:latin typeface="Arial MT"/>
                <a:cs typeface="Arial MT"/>
              </a:rPr>
              <a:t> high.</a:t>
            </a:r>
            <a:endParaRPr sz="1400">
              <a:latin typeface="Arial MT"/>
              <a:cs typeface="Arial MT"/>
            </a:endParaRPr>
          </a:p>
          <a:p>
            <a:pPr marL="348615" marR="3230880" indent="-336550">
              <a:lnSpc>
                <a:spcPct val="116100"/>
              </a:lnSpc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dirty="0" sz="1400" spc="-5" b="1">
                <a:latin typeface="Arial"/>
                <a:cs typeface="Arial"/>
              </a:rPr>
              <a:t>DISCHARGE</a:t>
            </a:r>
            <a:r>
              <a:rPr dirty="0" sz="1400" spc="-5">
                <a:latin typeface="Arial MT"/>
                <a:cs typeface="Arial MT"/>
              </a:rPr>
              <a:t>: open </a:t>
            </a:r>
            <a:r>
              <a:rPr dirty="0" sz="1400">
                <a:latin typeface="Arial MT"/>
                <a:cs typeface="Arial MT"/>
              </a:rPr>
              <a:t>collector </a:t>
            </a:r>
            <a:r>
              <a:rPr dirty="0" sz="1400" spc="-5">
                <a:latin typeface="Arial MT"/>
                <a:cs typeface="Arial MT"/>
              </a:rPr>
              <a:t>output discharges </a:t>
            </a:r>
            <a:r>
              <a:rPr dirty="0" sz="1400">
                <a:latin typeface="Arial MT"/>
                <a:cs typeface="Arial MT"/>
              </a:rPr>
              <a:t>a capacitor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between intervals. It toggles its output from high to low when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reaches</a:t>
            </a:r>
            <a:r>
              <a:rPr dirty="0" sz="1400" spc="-5">
                <a:latin typeface="Arial MT"/>
                <a:cs typeface="Arial MT"/>
              </a:rPr>
              <a:t> 2/3 Vcc.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043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Design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Example: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555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Timer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5878" y="2365029"/>
            <a:ext cx="3031471" cy="21313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043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Design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Example: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555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Timer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8576"/>
            <a:ext cx="7653020" cy="2968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812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By wiring 555 timer with </a:t>
            </a:r>
            <a:r>
              <a:rPr dirty="0" sz="1800">
                <a:latin typeface="Arial MT"/>
                <a:cs typeface="Arial MT"/>
              </a:rPr>
              <a:t>resistors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capacitors </a:t>
            </a:r>
            <a:r>
              <a:rPr dirty="0" sz="1800" spc="-5">
                <a:latin typeface="Arial MT"/>
                <a:cs typeface="Arial MT"/>
              </a:rPr>
              <a:t>in </a:t>
            </a:r>
            <a:r>
              <a:rPr dirty="0" sz="1800">
                <a:latin typeface="Arial MT"/>
                <a:cs typeface="Arial MT"/>
              </a:rPr>
              <a:t>various </a:t>
            </a:r>
            <a:r>
              <a:rPr dirty="0" sz="1800" spc="-5">
                <a:latin typeface="Arial MT"/>
                <a:cs typeface="Arial MT"/>
              </a:rPr>
              <a:t>ways, it </a:t>
            </a:r>
            <a:r>
              <a:rPr dirty="0" sz="1800">
                <a:latin typeface="Arial MT"/>
                <a:cs typeface="Arial MT"/>
              </a:rPr>
              <a:t>can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 different </a:t>
            </a:r>
            <a:r>
              <a:rPr dirty="0" sz="1800">
                <a:latin typeface="Arial MT"/>
                <a:cs typeface="Arial MT"/>
              </a:rPr>
              <a:t>modes: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monostable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mode: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creates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time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delay.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trigger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pulse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adjustable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duration.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dirty="0" sz="1400" spc="-5" b="1">
                <a:latin typeface="Arial"/>
                <a:cs typeface="Arial"/>
              </a:rPr>
              <a:t>astable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mode</a:t>
            </a:r>
            <a:r>
              <a:rPr dirty="0" sz="1400" spc="-5">
                <a:latin typeface="Arial MT"/>
                <a:cs typeface="Arial MT"/>
              </a:rPr>
              <a:t>: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 oscillating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pulse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tunable frequency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pulse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width.</a:t>
            </a:r>
            <a:endParaRPr sz="1400">
              <a:latin typeface="Arial MT"/>
              <a:cs typeface="Arial MT"/>
            </a:endParaRPr>
          </a:p>
          <a:p>
            <a:pPr lvl="1" marL="836294" marR="5080" indent="-336550">
              <a:lnSpc>
                <a:spcPts val="2480"/>
              </a:lnSpc>
              <a:spcBef>
                <a:spcPts val="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bistable </a:t>
            </a:r>
            <a:r>
              <a:rPr dirty="0" sz="1400">
                <a:latin typeface="Arial MT"/>
                <a:cs typeface="Arial MT"/>
              </a:rPr>
              <a:t>mode: </a:t>
            </a:r>
            <a:r>
              <a:rPr dirty="0" sz="1400" spc="-5">
                <a:latin typeface="Arial MT"/>
                <a:cs typeface="Arial MT"/>
              </a:rPr>
              <a:t>toggle its output between high and low </a:t>
            </a:r>
            <a:r>
              <a:rPr dirty="0" sz="1400">
                <a:latin typeface="Arial MT"/>
                <a:cs typeface="Arial MT"/>
              </a:rPr>
              <a:t>states </a:t>
            </a:r>
            <a:r>
              <a:rPr dirty="0" sz="1400" spc="-5">
                <a:latin typeface="Arial MT"/>
                <a:cs typeface="Arial MT"/>
              </a:rPr>
              <a:t>depending on the </a:t>
            </a:r>
            <a:r>
              <a:rPr dirty="0" sz="1400">
                <a:latin typeface="Arial MT"/>
                <a:cs typeface="Arial MT"/>
              </a:rPr>
              <a:t>state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two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inputs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95959"/>
              </a:buClr>
              <a:buFont typeface="Arial MT"/>
              <a:buChar char="○"/>
            </a:pPr>
            <a:endParaRPr sz="1550">
              <a:latin typeface="Arial MT"/>
              <a:cs typeface="Arial MT"/>
            </a:endParaRPr>
          </a:p>
          <a:p>
            <a:pPr marL="379095" marR="313944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In our design example, we are interested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astable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mode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operate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alarm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at </a:t>
            </a:r>
            <a:r>
              <a:rPr dirty="0" sz="1800">
                <a:latin typeface="Arial MT"/>
                <a:cs typeface="Arial MT"/>
              </a:rPr>
              <a:t> 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frequency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600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Hz.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6743" y="2873520"/>
            <a:ext cx="3296832" cy="169550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043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Design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Example:</a:t>
            </a:r>
            <a:r>
              <a:rPr dirty="0" u="none" sz="2800" spc="-3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555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Timer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821" y="1187212"/>
            <a:ext cx="5387975" cy="263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4655" marR="285750" indent="-351790">
              <a:lnSpc>
                <a:spcPct val="113300"/>
              </a:lnSpc>
              <a:spcBef>
                <a:spcPts val="100"/>
              </a:spcBef>
              <a:buChar char="●"/>
              <a:tabLst>
                <a:tab pos="414655" algn="l"/>
                <a:tab pos="415290" algn="l"/>
              </a:tabLst>
            </a:pPr>
            <a:r>
              <a:rPr dirty="0" sz="1600" spc="-5">
                <a:latin typeface="Arial MT"/>
                <a:cs typeface="Arial MT"/>
              </a:rPr>
              <a:t>The output frequency is adjusted by the external RC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circuit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(R</a:t>
            </a:r>
            <a:r>
              <a:rPr dirty="0" baseline="-31746" sz="1575" spc="-7">
                <a:latin typeface="Arial MT"/>
                <a:cs typeface="Arial MT"/>
              </a:rPr>
              <a:t>1</a:t>
            </a:r>
            <a:r>
              <a:rPr dirty="0" sz="1600" spc="-5">
                <a:latin typeface="Arial MT"/>
                <a:cs typeface="Arial MT"/>
              </a:rPr>
              <a:t>, </a:t>
            </a:r>
            <a:r>
              <a:rPr dirty="0" sz="1600">
                <a:latin typeface="Arial MT"/>
                <a:cs typeface="Arial MT"/>
              </a:rPr>
              <a:t>R</a:t>
            </a:r>
            <a:r>
              <a:rPr dirty="0" baseline="-31746" sz="1575">
                <a:latin typeface="Arial MT"/>
                <a:cs typeface="Arial MT"/>
              </a:rPr>
              <a:t>2</a:t>
            </a:r>
            <a:r>
              <a:rPr dirty="0" baseline="-31746" sz="1575" spc="217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 </a:t>
            </a:r>
            <a:r>
              <a:rPr dirty="0" sz="1600">
                <a:latin typeface="Arial MT"/>
                <a:cs typeface="Arial MT"/>
              </a:rPr>
              <a:t>C</a:t>
            </a:r>
            <a:r>
              <a:rPr dirty="0" baseline="-31746" sz="1575">
                <a:latin typeface="Arial MT"/>
                <a:cs typeface="Arial MT"/>
              </a:rPr>
              <a:t>1</a:t>
            </a:r>
            <a:r>
              <a:rPr dirty="0" sz="1600">
                <a:latin typeface="Arial MT"/>
                <a:cs typeface="Arial MT"/>
              </a:rPr>
              <a:t>)</a:t>
            </a:r>
            <a:endParaRPr sz="1600">
              <a:latin typeface="Arial MT"/>
              <a:cs typeface="Arial MT"/>
            </a:endParaRPr>
          </a:p>
          <a:p>
            <a:pPr marL="414655" marR="68580" indent="-351790">
              <a:lnSpc>
                <a:spcPct val="113300"/>
              </a:lnSpc>
              <a:buChar char="●"/>
              <a:tabLst>
                <a:tab pos="414655" algn="l"/>
                <a:tab pos="415290" algn="l"/>
              </a:tabLst>
            </a:pPr>
            <a:r>
              <a:rPr dirty="0" sz="1600" spc="-5">
                <a:latin typeface="Arial MT"/>
                <a:cs typeface="Arial MT"/>
              </a:rPr>
              <a:t>In the astable </a:t>
            </a:r>
            <a:r>
              <a:rPr dirty="0" sz="1600">
                <a:latin typeface="Arial MT"/>
                <a:cs typeface="Arial MT"/>
              </a:rPr>
              <a:t>mode, </a:t>
            </a:r>
            <a:r>
              <a:rPr dirty="0" sz="1600" spc="-5">
                <a:latin typeface="Arial MT"/>
                <a:cs typeface="Arial MT"/>
              </a:rPr>
              <a:t>it is necessary to </a:t>
            </a:r>
            <a:r>
              <a:rPr dirty="0" sz="1600">
                <a:latin typeface="Arial MT"/>
                <a:cs typeface="Arial MT"/>
              </a:rPr>
              <a:t>continuously re-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trigger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 timer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after each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time </a:t>
            </a:r>
            <a:r>
              <a:rPr dirty="0" sz="1600">
                <a:latin typeface="Arial MT"/>
                <a:cs typeface="Arial MT"/>
              </a:rPr>
              <a:t>cycle.</a:t>
            </a:r>
            <a:endParaRPr sz="1600">
              <a:latin typeface="Arial MT"/>
              <a:cs typeface="Arial MT"/>
            </a:endParaRPr>
          </a:p>
          <a:p>
            <a:pPr lvl="1" marL="871855" marR="204470" indent="-336550">
              <a:lnSpc>
                <a:spcPts val="248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71855" algn="l"/>
                <a:tab pos="872490" algn="l"/>
              </a:tabLst>
            </a:pP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retriggering </a:t>
            </a:r>
            <a:r>
              <a:rPr dirty="0" sz="1400" spc="-5">
                <a:latin typeface="Arial MT"/>
                <a:cs typeface="Arial MT"/>
              </a:rPr>
              <a:t>is done by </a:t>
            </a:r>
            <a:r>
              <a:rPr dirty="0" sz="1400">
                <a:latin typeface="Arial MT"/>
                <a:cs typeface="Arial MT"/>
              </a:rPr>
              <a:t>connecting </a:t>
            </a:r>
            <a:r>
              <a:rPr dirty="0" sz="1400" spc="-5">
                <a:latin typeface="Arial MT"/>
                <a:cs typeface="Arial MT"/>
              </a:rPr>
              <a:t>the trigger input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the threshold input together. Hence, the timer has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stable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state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continuously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switches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from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one</a:t>
            </a:r>
            <a:endParaRPr sz="1400">
              <a:latin typeface="Arial MT"/>
              <a:cs typeface="Arial MT"/>
            </a:endParaRPr>
          </a:p>
          <a:p>
            <a:pPr marL="871855" marR="173990">
              <a:lnSpc>
                <a:spcPct val="124500"/>
              </a:lnSpc>
              <a:spcBef>
                <a:spcPts val="160"/>
              </a:spcBef>
            </a:pPr>
            <a:r>
              <a:rPr dirty="0" sz="1400">
                <a:latin typeface="Arial MT"/>
                <a:cs typeface="Arial MT"/>
              </a:rPr>
              <a:t>state </a:t>
            </a:r>
            <a:r>
              <a:rPr dirty="0" sz="1400" spc="-5">
                <a:latin typeface="Arial MT"/>
                <a:cs typeface="Arial MT"/>
              </a:rPr>
              <a:t>to another. C1 </a:t>
            </a:r>
            <a:r>
              <a:rPr dirty="0" sz="1400">
                <a:latin typeface="Arial MT"/>
                <a:cs typeface="Arial MT"/>
              </a:rPr>
              <a:t>charges </a:t>
            </a:r>
            <a:r>
              <a:rPr dirty="0" sz="1400" spc="-5">
                <a:latin typeface="Arial MT"/>
                <a:cs typeface="Arial MT"/>
              </a:rPr>
              <a:t>itself through R1 and R2,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but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discharge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through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R2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(connected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discharge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pin).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4050" y="913837"/>
            <a:ext cx="2838449" cy="3809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9500" y="3980900"/>
            <a:ext cx="3352799" cy="6191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8125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Design</a:t>
            </a:r>
            <a:r>
              <a:rPr dirty="0" u="none" sz="2800" spc="-4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Example:</a:t>
            </a:r>
            <a:r>
              <a:rPr dirty="0" u="none" sz="2800" spc="-5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Circuit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850" y="1446722"/>
            <a:ext cx="8832299" cy="30177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000" y="3443922"/>
            <a:ext cx="5092065" cy="10121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 spc="-5">
                <a:latin typeface="Arial MT"/>
                <a:cs typeface="Arial MT"/>
              </a:rPr>
              <a:t>If the temperature exceeds 100F, V+ will be greater than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V- and the output of the op amp will be pulled high. 555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timer will begin oscillating which allows the </a:t>
            </a:r>
            <a:r>
              <a:rPr dirty="0" sz="1600">
                <a:latin typeface="Arial MT"/>
                <a:cs typeface="Arial MT"/>
              </a:rPr>
              <a:t>speaker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connected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output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produce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warning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tone.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5683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ON/OFF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Control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of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Analog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Devices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7992745" cy="2843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79756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Arial MT"/>
                <a:cs typeface="Arial MT"/>
              </a:rPr>
              <a:t>Many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real-world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devices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require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large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control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incompatible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TTL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CMOS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typical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digital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circuit.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5-v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100-mA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DC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relays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12-v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2-A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indicator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lamps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20-to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30-v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DC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pulses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EPROM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programmers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95959"/>
              </a:buClr>
              <a:buFont typeface="Arial MT"/>
              <a:buChar char="○"/>
            </a:pPr>
            <a:endParaRPr sz="175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Driver </a:t>
            </a:r>
            <a:r>
              <a:rPr dirty="0" sz="1800">
                <a:latin typeface="Arial MT"/>
                <a:cs typeface="Arial MT"/>
              </a:rPr>
              <a:t>circuits </a:t>
            </a:r>
            <a:r>
              <a:rPr dirty="0" sz="1800" spc="-5">
                <a:latin typeface="Arial MT"/>
                <a:cs typeface="Arial MT"/>
              </a:rPr>
              <a:t>using open-collector transistor </a:t>
            </a:r>
            <a:r>
              <a:rPr dirty="0" sz="1800">
                <a:latin typeface="Arial MT"/>
                <a:cs typeface="Arial MT"/>
              </a:rPr>
              <a:t>(such </a:t>
            </a:r>
            <a:r>
              <a:rPr dirty="0" sz="1800" spc="-5">
                <a:latin typeface="Arial MT"/>
                <a:cs typeface="Arial MT"/>
              </a:rPr>
              <a:t>as </a:t>
            </a:r>
            <a:r>
              <a:rPr dirty="0" sz="1800">
                <a:latin typeface="Arial MT"/>
                <a:cs typeface="Arial MT"/>
              </a:rPr>
              <a:t>standard </a:t>
            </a:r>
            <a:r>
              <a:rPr dirty="0" sz="1800" spc="-5">
                <a:latin typeface="Arial MT"/>
                <a:cs typeface="Arial MT"/>
              </a:rPr>
              <a:t>7400 family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TTL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open-collector buffers)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 used: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When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device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controlled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DC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When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control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high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9793" y="1158522"/>
            <a:ext cx="8378190" cy="2997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4815" marR="3314700" indent="-336550">
              <a:lnSpc>
                <a:spcPct val="116100"/>
              </a:lnSpc>
              <a:spcBef>
                <a:spcPts val="100"/>
              </a:spcBef>
              <a:buChar char="●"/>
              <a:tabLst>
                <a:tab pos="424180" algn="l"/>
                <a:tab pos="425450" algn="l"/>
              </a:tabLst>
            </a:pPr>
            <a:r>
              <a:rPr dirty="0" sz="1400" spc="-5">
                <a:latin typeface="Arial MT"/>
                <a:cs typeface="Arial MT"/>
              </a:rPr>
              <a:t>TTL 7406 features high-voltage open-collector output for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interfacing with high-level </a:t>
            </a:r>
            <a:r>
              <a:rPr dirty="0" sz="1400">
                <a:latin typeface="Arial MT"/>
                <a:cs typeface="Arial MT"/>
              </a:rPr>
              <a:t>circuits </a:t>
            </a:r>
            <a:r>
              <a:rPr dirty="0" sz="1400" spc="-5">
                <a:latin typeface="Arial MT"/>
                <a:cs typeface="Arial MT"/>
              </a:rPr>
              <a:t>or for driving high-current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loads.</a:t>
            </a:r>
            <a:endParaRPr sz="1400">
              <a:latin typeface="Arial MT"/>
              <a:cs typeface="Arial MT"/>
            </a:endParaRPr>
          </a:p>
          <a:p>
            <a:pPr marL="424815" marR="3412490" indent="-336550">
              <a:lnSpc>
                <a:spcPct val="116100"/>
              </a:lnSpc>
              <a:buChar char="●"/>
              <a:tabLst>
                <a:tab pos="424180" algn="l"/>
                <a:tab pos="425450" algn="l"/>
              </a:tabLst>
            </a:pPr>
            <a:r>
              <a:rPr dirty="0" sz="1400" spc="-5">
                <a:latin typeface="Arial MT"/>
                <a:cs typeface="Arial MT"/>
              </a:rPr>
              <a:t>It withstands </a:t>
            </a:r>
            <a:r>
              <a:rPr dirty="0" sz="1400">
                <a:latin typeface="Arial MT"/>
                <a:cs typeface="Arial MT"/>
              </a:rPr>
              <a:t>voltages </a:t>
            </a:r>
            <a:r>
              <a:rPr dirty="0" sz="1400" spc="-5">
                <a:latin typeface="Arial MT"/>
                <a:cs typeface="Arial MT"/>
              </a:rPr>
              <a:t>as high as 30v and </a:t>
            </a:r>
            <a:r>
              <a:rPr dirty="0" sz="1400">
                <a:latin typeface="Arial MT"/>
                <a:cs typeface="Arial MT"/>
              </a:rPr>
              <a:t>sink currents </a:t>
            </a:r>
            <a:r>
              <a:rPr dirty="0" sz="1400" spc="-5">
                <a:latin typeface="Arial MT"/>
                <a:cs typeface="Arial MT"/>
              </a:rPr>
              <a:t>as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large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as 40mA.</a:t>
            </a:r>
            <a:endParaRPr sz="1400">
              <a:latin typeface="Arial MT"/>
              <a:cs typeface="Arial MT"/>
            </a:endParaRPr>
          </a:p>
          <a:p>
            <a:pPr marL="4248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424180" algn="l"/>
                <a:tab pos="425450" algn="l"/>
              </a:tabLst>
            </a:pPr>
            <a:r>
              <a:rPr dirty="0" sz="1400" spc="-5">
                <a:latin typeface="Arial MT"/>
                <a:cs typeface="Arial MT"/>
              </a:rPr>
              <a:t>High-level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drives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low-level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turns</a:t>
            </a:r>
            <a:endParaRPr sz="1400">
              <a:latin typeface="Arial MT"/>
              <a:cs typeface="Arial MT"/>
            </a:endParaRPr>
          </a:p>
          <a:p>
            <a:pPr marL="424815" marR="3148965">
              <a:lnSpc>
                <a:spcPct val="116100"/>
              </a:lnSpc>
            </a:pPr>
            <a:r>
              <a:rPr dirty="0" sz="1400" spc="-5">
                <a:latin typeface="Arial MT"/>
                <a:cs typeface="Arial MT"/>
              </a:rPr>
              <a:t>ON the </a:t>
            </a:r>
            <a:r>
              <a:rPr dirty="0" sz="1400">
                <a:latin typeface="Arial MT"/>
                <a:cs typeface="Arial MT"/>
              </a:rPr>
              <a:t>controlled </a:t>
            </a:r>
            <a:r>
              <a:rPr dirty="0" sz="1400" spc="-5">
                <a:latin typeface="Arial MT"/>
                <a:cs typeface="Arial MT"/>
              </a:rPr>
              <a:t>device. When the output is high, the output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becomes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open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circuit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controlled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device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goes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off.</a:t>
            </a:r>
            <a:endParaRPr sz="1400">
              <a:latin typeface="Arial MT"/>
              <a:cs typeface="Arial MT"/>
            </a:endParaRPr>
          </a:p>
          <a:p>
            <a:pPr marL="424815" marR="93980" indent="-336550">
              <a:lnSpc>
                <a:spcPct val="116100"/>
              </a:lnSpc>
              <a:buChar char="●"/>
              <a:tabLst>
                <a:tab pos="424180" algn="l"/>
                <a:tab pos="425450" algn="l"/>
              </a:tabLst>
            </a:pPr>
            <a:r>
              <a:rPr dirty="0" sz="1400" spc="-5">
                <a:latin typeface="Arial MT"/>
                <a:cs typeface="Arial MT"/>
              </a:rPr>
              <a:t>When </a:t>
            </a:r>
            <a:r>
              <a:rPr dirty="0" sz="1400" spc="-5" b="1">
                <a:latin typeface="Arial"/>
                <a:cs typeface="Arial"/>
              </a:rPr>
              <a:t>output is </a:t>
            </a:r>
            <a:r>
              <a:rPr dirty="0" sz="1400" b="1">
                <a:latin typeface="Arial"/>
                <a:cs typeface="Arial"/>
              </a:rPr>
              <a:t>low</a:t>
            </a:r>
            <a:r>
              <a:rPr dirty="0" sz="1400">
                <a:latin typeface="Arial MT"/>
                <a:cs typeface="Arial MT"/>
              </a:rPr>
              <a:t>, </a:t>
            </a:r>
            <a:r>
              <a:rPr dirty="0" sz="1400" spc="-5">
                <a:latin typeface="Arial MT"/>
                <a:cs typeface="Arial MT"/>
              </a:rPr>
              <a:t>7406 </a:t>
            </a:r>
            <a:r>
              <a:rPr dirty="0" sz="1400">
                <a:latin typeface="Arial MT"/>
                <a:cs typeface="Arial MT"/>
              </a:rPr>
              <a:t>must sink </a:t>
            </a:r>
            <a:r>
              <a:rPr dirty="0" sz="1400" spc="-5">
                <a:latin typeface="Arial MT"/>
                <a:cs typeface="Arial MT"/>
              </a:rPr>
              <a:t>the device’s ON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without overheating or allowing its </a:t>
            </a:r>
            <a:r>
              <a:rPr dirty="0" sz="1400" spc="15">
                <a:latin typeface="Arial MT"/>
                <a:cs typeface="Arial MT"/>
              </a:rPr>
              <a:t>V</a:t>
            </a:r>
            <a:r>
              <a:rPr dirty="0" baseline="-33950" sz="1350" spc="22">
                <a:latin typeface="Arial MT"/>
                <a:cs typeface="Arial MT"/>
              </a:rPr>
              <a:t>OL </a:t>
            </a:r>
            <a:r>
              <a:rPr dirty="0" baseline="-33950" sz="1350" spc="-352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level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rise</a:t>
            </a:r>
            <a:r>
              <a:rPr dirty="0" sz="1400" spc="-5">
                <a:latin typeface="Arial MT"/>
                <a:cs typeface="Arial MT"/>
              </a:rPr>
              <a:t> above few tenths of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volt.</a:t>
            </a:r>
            <a:endParaRPr sz="1400">
              <a:latin typeface="Arial MT"/>
              <a:cs typeface="Arial MT"/>
            </a:endParaRPr>
          </a:p>
          <a:p>
            <a:pPr marL="424815" marR="245110" indent="-336550">
              <a:lnSpc>
                <a:spcPct val="116100"/>
              </a:lnSpc>
              <a:buChar char="●"/>
              <a:tabLst>
                <a:tab pos="424180" algn="l"/>
                <a:tab pos="425450" algn="l"/>
              </a:tabLst>
            </a:pPr>
            <a:r>
              <a:rPr dirty="0" sz="1400" spc="-5">
                <a:latin typeface="Arial MT"/>
                <a:cs typeface="Arial MT"/>
              </a:rPr>
              <a:t>When the </a:t>
            </a:r>
            <a:r>
              <a:rPr dirty="0" sz="1400" spc="-5" b="1">
                <a:latin typeface="Arial"/>
                <a:cs typeface="Arial"/>
              </a:rPr>
              <a:t>output is an open circuit</a:t>
            </a:r>
            <a:r>
              <a:rPr dirty="0" sz="1400" spc="-5">
                <a:latin typeface="Arial MT"/>
                <a:cs typeface="Arial MT"/>
              </a:rPr>
              <a:t>, the </a:t>
            </a:r>
            <a:r>
              <a:rPr dirty="0" sz="1400">
                <a:latin typeface="Arial MT"/>
                <a:cs typeface="Arial MT"/>
              </a:rPr>
              <a:t>controlled </a:t>
            </a:r>
            <a:r>
              <a:rPr dirty="0" sz="1400" spc="-5">
                <a:latin typeface="Arial MT"/>
                <a:cs typeface="Arial MT"/>
              </a:rPr>
              <a:t>device acts like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pull-up </a:t>
            </a:r>
            <a:r>
              <a:rPr dirty="0" sz="1400">
                <a:latin typeface="Arial MT"/>
                <a:cs typeface="Arial MT"/>
              </a:rPr>
              <a:t>resistor. </a:t>
            </a:r>
            <a:r>
              <a:rPr dirty="0" sz="1400" spc="-5">
                <a:latin typeface="Arial MT"/>
                <a:cs typeface="Arial MT"/>
              </a:rPr>
              <a:t>The output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transistor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7406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must</a:t>
            </a:r>
            <a:r>
              <a:rPr dirty="0" sz="1400" spc="-5">
                <a:latin typeface="Arial MT"/>
                <a:cs typeface="Arial MT"/>
              </a:rPr>
              <a:t> then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capable</a:t>
            </a:r>
            <a:r>
              <a:rPr dirty="0" sz="1400" spc="-5">
                <a:latin typeface="Arial MT"/>
                <a:cs typeface="Arial MT"/>
              </a:rPr>
              <a:t> 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withstanding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supply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without breaking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down.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82943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Examples: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Driver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Circuits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using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7406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inverting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buffer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2733" y="1170973"/>
            <a:ext cx="3065816" cy="2008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3447" y="1861766"/>
            <a:ext cx="6961505" cy="4338955"/>
            <a:chOff x="953447" y="1861766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1542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951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879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412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7879" y="4256288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35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352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3777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092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9485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451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092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591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5912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599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451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06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014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0564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0564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425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425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209155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0382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49871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5638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5352" y="4128019"/>
            <a:ext cx="960119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12922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83134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92649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52662" y="5086552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46542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600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047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02853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71573" y="4339335"/>
            <a:ext cx="386080" cy="461645"/>
          </a:xfrm>
          <a:custGeom>
            <a:avLst/>
            <a:gdLst/>
            <a:ahLst/>
            <a:cxnLst/>
            <a:rect l="l" t="t" r="r" b="b"/>
            <a:pathLst>
              <a:path w="386080" h="461645">
                <a:moveTo>
                  <a:pt x="293750" y="414400"/>
                </a:moveTo>
                <a:lnTo>
                  <a:pt x="290068" y="416051"/>
                </a:lnTo>
                <a:lnTo>
                  <a:pt x="288925" y="419353"/>
                </a:lnTo>
                <a:lnTo>
                  <a:pt x="287655" y="422656"/>
                </a:lnTo>
                <a:lnTo>
                  <a:pt x="289432" y="426338"/>
                </a:lnTo>
                <a:lnTo>
                  <a:pt x="292734" y="427481"/>
                </a:lnTo>
                <a:lnTo>
                  <a:pt x="385825" y="461263"/>
                </a:lnTo>
                <a:lnTo>
                  <a:pt x="384888" y="455675"/>
                </a:lnTo>
                <a:lnTo>
                  <a:pt x="372871" y="455675"/>
                </a:lnTo>
                <a:lnTo>
                  <a:pt x="357807" y="437594"/>
                </a:lnTo>
                <a:lnTo>
                  <a:pt x="297052" y="415544"/>
                </a:lnTo>
                <a:lnTo>
                  <a:pt x="293750" y="414400"/>
                </a:lnTo>
                <a:close/>
              </a:path>
              <a:path w="386080" h="461645">
                <a:moveTo>
                  <a:pt x="357807" y="437594"/>
                </a:moveTo>
                <a:lnTo>
                  <a:pt x="372871" y="455675"/>
                </a:lnTo>
                <a:lnTo>
                  <a:pt x="376539" y="452627"/>
                </a:lnTo>
                <a:lnTo>
                  <a:pt x="371475" y="452627"/>
                </a:lnTo>
                <a:lnTo>
                  <a:pt x="369674" y="441901"/>
                </a:lnTo>
                <a:lnTo>
                  <a:pt x="357807" y="437594"/>
                </a:lnTo>
                <a:close/>
              </a:path>
              <a:path w="386080" h="461645">
                <a:moveTo>
                  <a:pt x="365506" y="357758"/>
                </a:moveTo>
                <a:lnTo>
                  <a:pt x="362076" y="358394"/>
                </a:lnTo>
                <a:lnTo>
                  <a:pt x="358648" y="358901"/>
                </a:lnTo>
                <a:lnTo>
                  <a:pt x="356362" y="362203"/>
                </a:lnTo>
                <a:lnTo>
                  <a:pt x="356869" y="365632"/>
                </a:lnTo>
                <a:lnTo>
                  <a:pt x="367587" y="429474"/>
                </a:lnTo>
                <a:lnTo>
                  <a:pt x="382650" y="447547"/>
                </a:lnTo>
                <a:lnTo>
                  <a:pt x="372871" y="455675"/>
                </a:lnTo>
                <a:lnTo>
                  <a:pt x="384888" y="455675"/>
                </a:lnTo>
                <a:lnTo>
                  <a:pt x="369443" y="363600"/>
                </a:lnTo>
                <a:lnTo>
                  <a:pt x="368807" y="360044"/>
                </a:lnTo>
                <a:lnTo>
                  <a:pt x="365506" y="357758"/>
                </a:lnTo>
                <a:close/>
              </a:path>
              <a:path w="386080" h="461645">
                <a:moveTo>
                  <a:pt x="369674" y="441901"/>
                </a:moveTo>
                <a:lnTo>
                  <a:pt x="371475" y="452627"/>
                </a:lnTo>
                <a:lnTo>
                  <a:pt x="379983" y="445643"/>
                </a:lnTo>
                <a:lnTo>
                  <a:pt x="369674" y="441901"/>
                </a:lnTo>
                <a:close/>
              </a:path>
              <a:path w="386080" h="461645">
                <a:moveTo>
                  <a:pt x="367587" y="429474"/>
                </a:moveTo>
                <a:lnTo>
                  <a:pt x="369674" y="441901"/>
                </a:lnTo>
                <a:lnTo>
                  <a:pt x="379983" y="445643"/>
                </a:lnTo>
                <a:lnTo>
                  <a:pt x="371475" y="452627"/>
                </a:lnTo>
                <a:lnTo>
                  <a:pt x="376539" y="452627"/>
                </a:lnTo>
                <a:lnTo>
                  <a:pt x="382650" y="447547"/>
                </a:lnTo>
                <a:lnTo>
                  <a:pt x="367587" y="429474"/>
                </a:lnTo>
                <a:close/>
              </a:path>
              <a:path w="386080" h="461645">
                <a:moveTo>
                  <a:pt x="9651" y="0"/>
                </a:moveTo>
                <a:lnTo>
                  <a:pt x="0" y="8127"/>
                </a:lnTo>
                <a:lnTo>
                  <a:pt x="357807" y="437594"/>
                </a:lnTo>
                <a:lnTo>
                  <a:pt x="369674" y="441901"/>
                </a:lnTo>
                <a:lnTo>
                  <a:pt x="367587" y="429474"/>
                </a:lnTo>
                <a:lnTo>
                  <a:pt x="965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509009" y="4439539"/>
            <a:ext cx="563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-1.6</a:t>
            </a:r>
            <a:r>
              <a:rPr dirty="0" sz="1800" spc="-9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39110" y="1948560"/>
            <a:ext cx="4166870" cy="2855595"/>
            <a:chOff x="2539110" y="1948560"/>
            <a:chExt cx="4166870" cy="2855595"/>
          </a:xfrm>
        </p:grpSpPr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2999" y="4694554"/>
              <a:ext cx="120650" cy="10921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539111" y="1948560"/>
              <a:ext cx="4166870" cy="1868170"/>
            </a:xfrm>
            <a:custGeom>
              <a:avLst/>
              <a:gdLst/>
              <a:ahLst/>
              <a:cxnLst/>
              <a:rect l="l" t="t" r="r" b="b"/>
              <a:pathLst>
                <a:path w="4166870" h="1868170">
                  <a:moveTo>
                    <a:pt x="103378" y="610743"/>
                  </a:moveTo>
                  <a:lnTo>
                    <a:pt x="102362" y="606933"/>
                  </a:lnTo>
                  <a:lnTo>
                    <a:pt x="96266" y="603377"/>
                  </a:lnTo>
                  <a:lnTo>
                    <a:pt x="92456" y="604393"/>
                  </a:lnTo>
                  <a:lnTo>
                    <a:pt x="58039" y="663397"/>
                  </a:lnTo>
                  <a:lnTo>
                    <a:pt x="58039" y="261239"/>
                  </a:lnTo>
                  <a:lnTo>
                    <a:pt x="45339" y="261239"/>
                  </a:lnTo>
                  <a:lnTo>
                    <a:pt x="45339" y="663397"/>
                  </a:lnTo>
                  <a:lnTo>
                    <a:pt x="10922" y="604393"/>
                  </a:lnTo>
                  <a:lnTo>
                    <a:pt x="7112" y="603377"/>
                  </a:lnTo>
                  <a:lnTo>
                    <a:pt x="1016" y="606933"/>
                  </a:lnTo>
                  <a:lnTo>
                    <a:pt x="0" y="610743"/>
                  </a:lnTo>
                  <a:lnTo>
                    <a:pt x="51689" y="699389"/>
                  </a:lnTo>
                  <a:lnTo>
                    <a:pt x="59016" y="686816"/>
                  </a:lnTo>
                  <a:lnTo>
                    <a:pt x="103378" y="610743"/>
                  </a:lnTo>
                  <a:close/>
                </a:path>
                <a:path w="4166870" h="1868170">
                  <a:moveTo>
                    <a:pt x="794639" y="45339"/>
                  </a:moveTo>
                  <a:lnTo>
                    <a:pt x="373430" y="45339"/>
                  </a:lnTo>
                  <a:lnTo>
                    <a:pt x="432435" y="10922"/>
                  </a:lnTo>
                  <a:lnTo>
                    <a:pt x="433451" y="7112"/>
                  </a:lnTo>
                  <a:lnTo>
                    <a:pt x="429895" y="1016"/>
                  </a:lnTo>
                  <a:lnTo>
                    <a:pt x="426085" y="0"/>
                  </a:lnTo>
                  <a:lnTo>
                    <a:pt x="337439" y="51689"/>
                  </a:lnTo>
                  <a:lnTo>
                    <a:pt x="426085" y="103378"/>
                  </a:lnTo>
                  <a:lnTo>
                    <a:pt x="429895" y="102362"/>
                  </a:lnTo>
                  <a:lnTo>
                    <a:pt x="433451" y="96266"/>
                  </a:lnTo>
                  <a:lnTo>
                    <a:pt x="432435" y="92456"/>
                  </a:lnTo>
                  <a:lnTo>
                    <a:pt x="373430" y="58039"/>
                  </a:lnTo>
                  <a:lnTo>
                    <a:pt x="794639" y="58039"/>
                  </a:lnTo>
                  <a:lnTo>
                    <a:pt x="794639" y="45339"/>
                  </a:lnTo>
                  <a:close/>
                </a:path>
                <a:path w="4166870" h="1868170">
                  <a:moveTo>
                    <a:pt x="1651889" y="51689"/>
                  </a:moveTo>
                  <a:lnTo>
                    <a:pt x="1640992" y="45339"/>
                  </a:lnTo>
                  <a:lnTo>
                    <a:pt x="1563243" y="0"/>
                  </a:lnTo>
                  <a:lnTo>
                    <a:pt x="1559433" y="1016"/>
                  </a:lnTo>
                  <a:lnTo>
                    <a:pt x="1555877" y="7112"/>
                  </a:lnTo>
                  <a:lnTo>
                    <a:pt x="1556893" y="10922"/>
                  </a:lnTo>
                  <a:lnTo>
                    <a:pt x="1615871" y="45339"/>
                  </a:lnTo>
                  <a:lnTo>
                    <a:pt x="1118489" y="45339"/>
                  </a:lnTo>
                  <a:lnTo>
                    <a:pt x="1118489" y="58039"/>
                  </a:lnTo>
                  <a:lnTo>
                    <a:pt x="1615871" y="58039"/>
                  </a:lnTo>
                  <a:lnTo>
                    <a:pt x="1556893" y="92456"/>
                  </a:lnTo>
                  <a:lnTo>
                    <a:pt x="1555877" y="96266"/>
                  </a:lnTo>
                  <a:lnTo>
                    <a:pt x="1559433" y="102362"/>
                  </a:lnTo>
                  <a:lnTo>
                    <a:pt x="1563243" y="103378"/>
                  </a:lnTo>
                  <a:lnTo>
                    <a:pt x="1640992" y="58039"/>
                  </a:lnTo>
                  <a:lnTo>
                    <a:pt x="1651889" y="51689"/>
                  </a:lnTo>
                  <a:close/>
                </a:path>
                <a:path w="4166870" h="1868170">
                  <a:moveTo>
                    <a:pt x="1703578" y="629793"/>
                  </a:moveTo>
                  <a:lnTo>
                    <a:pt x="1702562" y="625983"/>
                  </a:lnTo>
                  <a:lnTo>
                    <a:pt x="1696466" y="622427"/>
                  </a:lnTo>
                  <a:lnTo>
                    <a:pt x="1692656" y="623443"/>
                  </a:lnTo>
                  <a:lnTo>
                    <a:pt x="1658239" y="682447"/>
                  </a:lnTo>
                  <a:lnTo>
                    <a:pt x="1658239" y="280289"/>
                  </a:lnTo>
                  <a:lnTo>
                    <a:pt x="1645539" y="280289"/>
                  </a:lnTo>
                  <a:lnTo>
                    <a:pt x="1645539" y="682447"/>
                  </a:lnTo>
                  <a:lnTo>
                    <a:pt x="1611122" y="623443"/>
                  </a:lnTo>
                  <a:lnTo>
                    <a:pt x="1607312" y="622427"/>
                  </a:lnTo>
                  <a:lnTo>
                    <a:pt x="1601216" y="625983"/>
                  </a:lnTo>
                  <a:lnTo>
                    <a:pt x="1600200" y="629793"/>
                  </a:lnTo>
                  <a:lnTo>
                    <a:pt x="1651889" y="718439"/>
                  </a:lnTo>
                  <a:lnTo>
                    <a:pt x="1659216" y="705866"/>
                  </a:lnTo>
                  <a:lnTo>
                    <a:pt x="1703578" y="629793"/>
                  </a:lnTo>
                  <a:close/>
                </a:path>
                <a:path w="4166870" h="1868170">
                  <a:moveTo>
                    <a:pt x="2947289" y="1404239"/>
                  </a:moveTo>
                  <a:lnTo>
                    <a:pt x="2936392" y="1397889"/>
                  </a:lnTo>
                  <a:lnTo>
                    <a:pt x="2858643" y="1352550"/>
                  </a:lnTo>
                  <a:lnTo>
                    <a:pt x="2854833" y="1353566"/>
                  </a:lnTo>
                  <a:lnTo>
                    <a:pt x="2851277" y="1359662"/>
                  </a:lnTo>
                  <a:lnTo>
                    <a:pt x="2852293" y="1363472"/>
                  </a:lnTo>
                  <a:lnTo>
                    <a:pt x="2911271" y="1397889"/>
                  </a:lnTo>
                  <a:lnTo>
                    <a:pt x="2413889" y="1397889"/>
                  </a:lnTo>
                  <a:lnTo>
                    <a:pt x="2413889" y="1410589"/>
                  </a:lnTo>
                  <a:lnTo>
                    <a:pt x="2911271" y="1410589"/>
                  </a:lnTo>
                  <a:lnTo>
                    <a:pt x="2852293" y="1445006"/>
                  </a:lnTo>
                  <a:lnTo>
                    <a:pt x="2851277" y="1448816"/>
                  </a:lnTo>
                  <a:lnTo>
                    <a:pt x="2854833" y="1454912"/>
                  </a:lnTo>
                  <a:lnTo>
                    <a:pt x="2858643" y="1455928"/>
                  </a:lnTo>
                  <a:lnTo>
                    <a:pt x="2936392" y="1410589"/>
                  </a:lnTo>
                  <a:lnTo>
                    <a:pt x="2947289" y="1404239"/>
                  </a:lnTo>
                  <a:close/>
                </a:path>
                <a:path w="4166870" h="1868170">
                  <a:moveTo>
                    <a:pt x="2947289" y="689864"/>
                  </a:moveTo>
                  <a:lnTo>
                    <a:pt x="2936392" y="683514"/>
                  </a:lnTo>
                  <a:lnTo>
                    <a:pt x="2858643" y="638175"/>
                  </a:lnTo>
                  <a:lnTo>
                    <a:pt x="2854833" y="639191"/>
                  </a:lnTo>
                  <a:lnTo>
                    <a:pt x="2851277" y="645287"/>
                  </a:lnTo>
                  <a:lnTo>
                    <a:pt x="2852293" y="649097"/>
                  </a:lnTo>
                  <a:lnTo>
                    <a:pt x="2911271" y="683514"/>
                  </a:lnTo>
                  <a:lnTo>
                    <a:pt x="2413889" y="683514"/>
                  </a:lnTo>
                  <a:lnTo>
                    <a:pt x="2413889" y="696214"/>
                  </a:lnTo>
                  <a:lnTo>
                    <a:pt x="2911271" y="696214"/>
                  </a:lnTo>
                  <a:lnTo>
                    <a:pt x="2852293" y="730631"/>
                  </a:lnTo>
                  <a:lnTo>
                    <a:pt x="2851277" y="734441"/>
                  </a:lnTo>
                  <a:lnTo>
                    <a:pt x="2854833" y="740537"/>
                  </a:lnTo>
                  <a:lnTo>
                    <a:pt x="2858643" y="741553"/>
                  </a:lnTo>
                  <a:lnTo>
                    <a:pt x="2936392" y="696214"/>
                  </a:lnTo>
                  <a:lnTo>
                    <a:pt x="2947289" y="689864"/>
                  </a:lnTo>
                  <a:close/>
                </a:path>
                <a:path w="4166870" h="1868170">
                  <a:moveTo>
                    <a:pt x="3556889" y="1099439"/>
                  </a:moveTo>
                  <a:lnTo>
                    <a:pt x="3500755" y="1013587"/>
                  </a:lnTo>
                  <a:lnTo>
                    <a:pt x="3496818" y="1012698"/>
                  </a:lnTo>
                  <a:lnTo>
                    <a:pt x="3493897" y="1014603"/>
                  </a:lnTo>
                  <a:lnTo>
                    <a:pt x="3490976" y="1016635"/>
                  </a:lnTo>
                  <a:lnTo>
                    <a:pt x="3490087" y="1020572"/>
                  </a:lnTo>
                  <a:lnTo>
                    <a:pt x="3527488" y="1077633"/>
                  </a:lnTo>
                  <a:lnTo>
                    <a:pt x="3254883" y="941324"/>
                  </a:lnTo>
                  <a:lnTo>
                    <a:pt x="3249295" y="952754"/>
                  </a:lnTo>
                  <a:lnTo>
                    <a:pt x="3521926" y="1089025"/>
                  </a:lnTo>
                  <a:lnTo>
                    <a:pt x="3457194" y="1093216"/>
                  </a:lnTo>
                  <a:lnTo>
                    <a:pt x="3453638" y="1093343"/>
                  </a:lnTo>
                  <a:lnTo>
                    <a:pt x="3451098" y="1096391"/>
                  </a:lnTo>
                  <a:lnTo>
                    <a:pt x="3451225" y="1099947"/>
                  </a:lnTo>
                  <a:lnTo>
                    <a:pt x="3451479" y="1103376"/>
                  </a:lnTo>
                  <a:lnTo>
                    <a:pt x="3454527" y="1106043"/>
                  </a:lnTo>
                  <a:lnTo>
                    <a:pt x="3556889" y="1099439"/>
                  </a:lnTo>
                  <a:close/>
                </a:path>
                <a:path w="4166870" h="1868170">
                  <a:moveTo>
                    <a:pt x="4166489" y="1861439"/>
                  </a:moveTo>
                  <a:lnTo>
                    <a:pt x="4110355" y="1775587"/>
                  </a:lnTo>
                  <a:lnTo>
                    <a:pt x="4106418" y="1774698"/>
                  </a:lnTo>
                  <a:lnTo>
                    <a:pt x="4103484" y="1776603"/>
                  </a:lnTo>
                  <a:lnTo>
                    <a:pt x="4100563" y="1778635"/>
                  </a:lnTo>
                  <a:lnTo>
                    <a:pt x="4099687" y="1782572"/>
                  </a:lnTo>
                  <a:lnTo>
                    <a:pt x="4137088" y="1839633"/>
                  </a:lnTo>
                  <a:lnTo>
                    <a:pt x="3864483" y="1703324"/>
                  </a:lnTo>
                  <a:lnTo>
                    <a:pt x="3858895" y="1714754"/>
                  </a:lnTo>
                  <a:lnTo>
                    <a:pt x="4131526" y="1851025"/>
                  </a:lnTo>
                  <a:lnTo>
                    <a:pt x="4066794" y="1855216"/>
                  </a:lnTo>
                  <a:lnTo>
                    <a:pt x="4063238" y="1855343"/>
                  </a:lnTo>
                  <a:lnTo>
                    <a:pt x="4060685" y="1858391"/>
                  </a:lnTo>
                  <a:lnTo>
                    <a:pt x="4060812" y="1861947"/>
                  </a:lnTo>
                  <a:lnTo>
                    <a:pt x="4061079" y="1865376"/>
                  </a:lnTo>
                  <a:lnTo>
                    <a:pt x="4064127" y="1868043"/>
                  </a:lnTo>
                  <a:lnTo>
                    <a:pt x="4166489" y="186143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454397" y="4473448"/>
            <a:ext cx="3954779" cy="659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34" marR="5080" indent="-13970">
              <a:lnSpc>
                <a:spcPct val="115399"/>
              </a:lnSpc>
              <a:spcBef>
                <a:spcPts val="100"/>
              </a:spcBef>
            </a:pP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Difference</a:t>
            </a:r>
            <a:r>
              <a:rPr dirty="0" sz="1800" spc="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between</a:t>
            </a:r>
            <a:r>
              <a:rPr dirty="0" sz="1800" spc="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VBB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&amp;</a:t>
            </a:r>
            <a:r>
              <a:rPr dirty="0" sz="1800" spc="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VE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dirty="0" sz="1800" spc="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0.3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only </a:t>
            </a:r>
            <a:r>
              <a:rPr dirty="0" sz="1800" spc="-39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Q5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 is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cut-off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08192" y="6278744"/>
            <a:ext cx="1326515" cy="273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60"/>
              </a:lnSpc>
            </a:pPr>
            <a:r>
              <a:rPr dirty="0" baseline="5747" sz="2175" spc="22">
                <a:latin typeface="Microsoft Sans Serif"/>
                <a:cs typeface="Microsoft Sans Serif"/>
              </a:rPr>
              <a:t>A</a:t>
            </a:r>
            <a:r>
              <a:rPr dirty="0" baseline="5747" sz="2175" spc="-157"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1800" spc="10">
                <a:solidFill>
                  <a:srgbClr val="C00000"/>
                </a:solidFill>
                <a:latin typeface="Calibri"/>
                <a:cs typeface="Calibri"/>
              </a:rPr>
              <a:t> (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8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16617" y="6284999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238119" y="6284999"/>
            <a:ext cx="101219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408669" y="2943301"/>
            <a:ext cx="5645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1800" spc="-9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27175" y="3067303"/>
            <a:ext cx="494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1.0</a:t>
            </a:r>
            <a:r>
              <a:rPr dirty="0" sz="1800" spc="-9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78897" y="3399290"/>
            <a:ext cx="2072639" cy="678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Q7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1125855">
              <a:lnSpc>
                <a:spcPct val="100000"/>
              </a:lnSpc>
            </a:pPr>
            <a:r>
              <a:rPr dirty="0" sz="1200" spc="20">
                <a:latin typeface="Microsoft Sans Serif"/>
                <a:cs typeface="Microsoft Sans Serif"/>
              </a:rPr>
              <a:t>NOR</a:t>
            </a:r>
            <a:r>
              <a:rPr dirty="0" sz="1200" spc="15">
                <a:latin typeface="Microsoft Sans Serif"/>
                <a:cs typeface="Microsoft Sans Serif"/>
              </a:rPr>
              <a:t> </a:t>
            </a:r>
            <a:r>
              <a:rPr dirty="0" baseline="3086" sz="2700" spc="-7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baseline="3086" sz="2700" spc="-89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baseline="3086" sz="27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baseline="3086" sz="27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05288" y="2807639"/>
            <a:ext cx="16268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(-1.6</a:t>
            </a:r>
            <a:r>
              <a:rPr dirty="0" sz="1400" spc="-4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-</a:t>
            </a:r>
            <a:r>
              <a:rPr dirty="0" sz="1400" spc="-4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-5.2)*220/779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684551"/>
            <a:ext cx="5150485" cy="1538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11811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driver </a:t>
            </a:r>
            <a:r>
              <a:rPr dirty="0" sz="1800">
                <a:latin typeface="Arial MT"/>
                <a:cs typeface="Arial MT"/>
              </a:rPr>
              <a:t>circuit </a:t>
            </a:r>
            <a:r>
              <a:rPr dirty="0" sz="1800" spc="-5">
                <a:latin typeface="Arial MT"/>
                <a:cs typeface="Arial MT"/>
              </a:rPr>
              <a:t>of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lamp </a:t>
            </a:r>
            <a:r>
              <a:rPr dirty="0" sz="1800">
                <a:latin typeface="Arial MT"/>
                <a:cs typeface="Arial MT"/>
              </a:rPr>
              <a:t>requires </a:t>
            </a:r>
            <a:r>
              <a:rPr dirty="0" sz="1800" spc="-5">
                <a:latin typeface="Arial MT"/>
                <a:cs typeface="Arial MT"/>
              </a:rPr>
              <a:t>the use of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two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7406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inverters 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parallel.</a:t>
            </a:r>
            <a:endParaRPr sz="180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This is necessary because the lamp’s ON </a:t>
            </a:r>
            <a:r>
              <a:rPr dirty="0" sz="1800">
                <a:latin typeface="Arial MT"/>
                <a:cs typeface="Arial MT"/>
              </a:rPr>
              <a:t>state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exceeds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single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7406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Sink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7406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30-40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82943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Examples: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Driver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Circuits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using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7406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inverting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buffer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9925" y="1346050"/>
            <a:ext cx="3122374" cy="23789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82943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Examples: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Driver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Circuits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using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7406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inverting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buffer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62301"/>
            <a:ext cx="5255260" cy="2787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29972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relay</a:t>
            </a:r>
            <a:r>
              <a:rPr dirty="0" sz="1800" spc="30" b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electromagnetic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switch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operated by </a:t>
            </a:r>
            <a:r>
              <a:rPr dirty="0" sz="1800">
                <a:latin typeface="Arial MT"/>
                <a:cs typeface="Arial MT"/>
              </a:rPr>
              <a:t>a relatively small </a:t>
            </a:r>
            <a:r>
              <a:rPr dirty="0" sz="1800" spc="-5">
                <a:latin typeface="Arial MT"/>
                <a:cs typeface="Arial MT"/>
              </a:rPr>
              <a:t>electric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turn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larger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electric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endParaRPr sz="1800">
              <a:latin typeface="Arial MT"/>
              <a:cs typeface="Arial MT"/>
            </a:endParaRPr>
          </a:p>
          <a:p>
            <a:pPr lvl="1" marL="836294" marR="274955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solidFill>
                  <a:srgbClr val="222222"/>
                </a:solidFill>
                <a:latin typeface="Arial MT"/>
                <a:cs typeface="Arial MT"/>
              </a:rPr>
              <a:t>It </a:t>
            </a:r>
            <a:r>
              <a:rPr dirty="0" sz="1400">
                <a:solidFill>
                  <a:srgbClr val="222222"/>
                </a:solidFill>
                <a:latin typeface="Arial MT"/>
                <a:cs typeface="Arial MT"/>
              </a:rPr>
              <a:t>consists </a:t>
            </a:r>
            <a:r>
              <a:rPr dirty="0" sz="1400" spc="-5">
                <a:solidFill>
                  <a:srgbClr val="222222"/>
                </a:solidFill>
                <a:latin typeface="Arial MT"/>
                <a:cs typeface="Arial MT"/>
              </a:rPr>
              <a:t>of </a:t>
            </a:r>
            <a:r>
              <a:rPr dirty="0" sz="1400">
                <a:solidFill>
                  <a:srgbClr val="222222"/>
                </a:solidFill>
                <a:latin typeface="Arial MT"/>
                <a:cs typeface="Arial MT"/>
              </a:rPr>
              <a:t>a coil </a:t>
            </a:r>
            <a:r>
              <a:rPr dirty="0" sz="1400" spc="-5">
                <a:solidFill>
                  <a:srgbClr val="222222"/>
                </a:solidFill>
                <a:latin typeface="Arial MT"/>
                <a:cs typeface="Arial MT"/>
              </a:rPr>
              <a:t>of wire that becomes </a:t>
            </a:r>
            <a:r>
              <a:rPr dirty="0" sz="1400">
                <a:solidFill>
                  <a:srgbClr val="222222"/>
                </a:solidFill>
                <a:latin typeface="Arial MT"/>
                <a:cs typeface="Arial MT"/>
              </a:rPr>
              <a:t>a </a:t>
            </a:r>
            <a:r>
              <a:rPr dirty="0" sz="1400" spc="-5">
                <a:solidFill>
                  <a:srgbClr val="222222"/>
                </a:solidFill>
                <a:latin typeface="Arial MT"/>
                <a:cs typeface="Arial MT"/>
              </a:rPr>
              <a:t>temporary </a:t>
            </a:r>
            <a:r>
              <a:rPr dirty="0" sz="1400" spc="-375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222222"/>
                </a:solidFill>
                <a:latin typeface="Arial MT"/>
                <a:cs typeface="Arial MT"/>
              </a:rPr>
              <a:t>magnet</a:t>
            </a:r>
            <a:r>
              <a:rPr dirty="0" sz="1400" spc="-1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222222"/>
                </a:solidFill>
                <a:latin typeface="Arial MT"/>
                <a:cs typeface="Arial MT"/>
              </a:rPr>
              <a:t>when</a:t>
            </a:r>
            <a:r>
              <a:rPr dirty="0" sz="1400" spc="-1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222222"/>
                </a:solidFill>
                <a:latin typeface="Arial MT"/>
                <a:cs typeface="Arial MT"/>
              </a:rPr>
              <a:t>electricity flows</a:t>
            </a:r>
            <a:r>
              <a:rPr dirty="0" sz="1400" spc="-1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222222"/>
                </a:solidFill>
                <a:latin typeface="Arial MT"/>
                <a:cs typeface="Arial MT"/>
              </a:rPr>
              <a:t>through it</a:t>
            </a:r>
            <a:endParaRPr sz="1400">
              <a:latin typeface="Arial MT"/>
              <a:cs typeface="Arial MT"/>
            </a:endParaRPr>
          </a:p>
          <a:p>
            <a:pPr marL="379095" marR="499109" indent="-367030">
              <a:lnSpc>
                <a:spcPts val="2480"/>
              </a:lnSpc>
              <a:spcBef>
                <a:spcPts val="7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Relays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operate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bridge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between </a:t>
            </a:r>
            <a:r>
              <a:rPr dirty="0" sz="1800">
                <a:latin typeface="Arial MT"/>
                <a:cs typeface="Arial MT"/>
              </a:rPr>
              <a:t> sensitive </a:t>
            </a:r>
            <a:r>
              <a:rPr dirty="0" sz="1800" spc="-5">
                <a:latin typeface="Arial MT"/>
                <a:cs typeface="Arial MT"/>
              </a:rPr>
              <a:t>electronic devices that produce </a:t>
            </a:r>
            <a:r>
              <a:rPr dirty="0" sz="1800">
                <a:latin typeface="Arial MT"/>
                <a:cs typeface="Arial MT"/>
              </a:rPr>
              <a:t> small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amounts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(such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sensors)</a:t>
            </a:r>
            <a:endParaRPr sz="1800">
              <a:latin typeface="Arial MT"/>
              <a:cs typeface="Arial MT"/>
            </a:endParaRPr>
          </a:p>
          <a:p>
            <a:pPr marL="379095">
              <a:lnSpc>
                <a:spcPct val="100000"/>
              </a:lnSpc>
              <a:spcBef>
                <a:spcPts val="170"/>
              </a:spcBef>
            </a:pP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controlled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devices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larger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6247" y="1219050"/>
            <a:ext cx="3503089" cy="21850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162301"/>
            <a:ext cx="8133080" cy="3349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310070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Electromagnetic devices </a:t>
            </a:r>
            <a:r>
              <a:rPr dirty="0" sz="1800">
                <a:latin typeface="Arial MT"/>
                <a:cs typeface="Arial MT"/>
              </a:rPr>
              <a:t>(such </a:t>
            </a:r>
            <a:r>
              <a:rPr dirty="0" sz="1800" spc="-5">
                <a:latin typeface="Arial MT"/>
                <a:cs typeface="Arial MT"/>
              </a:rPr>
              <a:t>as </a:t>
            </a:r>
            <a:r>
              <a:rPr dirty="0" sz="1800">
                <a:latin typeface="Arial MT"/>
                <a:cs typeface="Arial MT"/>
              </a:rPr>
              <a:t>a relay)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store </a:t>
            </a:r>
            <a:r>
              <a:rPr dirty="0" sz="1800" spc="-5">
                <a:latin typeface="Arial MT"/>
                <a:cs typeface="Arial MT"/>
              </a:rPr>
              <a:t>energy when powered and will generate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“back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EMF”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when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supply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switched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off.</a:t>
            </a:r>
            <a:endParaRPr sz="1800">
              <a:latin typeface="Arial MT"/>
              <a:cs typeface="Arial MT"/>
            </a:endParaRPr>
          </a:p>
          <a:p>
            <a:pPr lvl="1" marL="836294" marR="3202305" indent="-336550">
              <a:lnSpc>
                <a:spcPts val="2480"/>
              </a:lnSpc>
              <a:spcBef>
                <a:spcPts val="130"/>
              </a:spcBef>
              <a:buClr>
                <a:srgbClr val="595959"/>
              </a:buClr>
              <a:buFont typeface="Arial MT"/>
              <a:buChar char="○"/>
              <a:tabLst>
                <a:tab pos="885190" algn="l"/>
                <a:tab pos="885825" algn="l"/>
              </a:tabLst>
            </a:pPr>
            <a:r>
              <a:rPr dirty="0"/>
              <a:t>	</a:t>
            </a:r>
            <a:r>
              <a:rPr dirty="0" sz="1400" spc="-5">
                <a:latin typeface="Arial MT"/>
                <a:cs typeface="Arial MT"/>
              </a:rPr>
              <a:t>EMF </a:t>
            </a:r>
            <a:r>
              <a:rPr dirty="0" sz="1400">
                <a:latin typeface="Arial MT"/>
                <a:cs typeface="Arial MT"/>
              </a:rPr>
              <a:t>(ElectroMotive </a:t>
            </a:r>
            <a:r>
              <a:rPr dirty="0" sz="1400" spc="-5">
                <a:latin typeface="Arial MT"/>
                <a:cs typeface="Arial MT"/>
              </a:rPr>
              <a:t>Force) is the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produced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interaction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coil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electro-</a:t>
            </a:r>
            <a:endParaRPr sz="1400">
              <a:latin typeface="Arial MT"/>
              <a:cs typeface="Arial MT"/>
            </a:endParaRPr>
          </a:p>
          <a:p>
            <a:pPr marL="836294" marR="3576954">
              <a:lnSpc>
                <a:spcPct val="124500"/>
              </a:lnSpc>
              <a:spcBef>
                <a:spcPts val="160"/>
              </a:spcBef>
            </a:pPr>
            <a:r>
              <a:rPr dirty="0" sz="1400">
                <a:latin typeface="Arial MT"/>
                <a:cs typeface="Arial MT"/>
              </a:rPr>
              <a:t>magnet </a:t>
            </a:r>
            <a:r>
              <a:rPr dirty="0" sz="1400" spc="-5">
                <a:latin typeface="Arial MT"/>
                <a:cs typeface="Arial MT"/>
              </a:rPr>
              <a:t>field and its </a:t>
            </a:r>
            <a:r>
              <a:rPr dirty="0" sz="1400">
                <a:latin typeface="Arial MT"/>
                <a:cs typeface="Arial MT"/>
              </a:rPr>
              <a:t>magnetic </a:t>
            </a:r>
            <a:r>
              <a:rPr dirty="0" sz="1400" spc="-5">
                <a:latin typeface="Arial MT"/>
                <a:cs typeface="Arial MT"/>
              </a:rPr>
              <a:t>field when one or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both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>
                <a:latin typeface="Arial MT"/>
                <a:cs typeface="Arial MT"/>
              </a:rPr>
              <a:t>changing.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65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When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electromagnet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disconnected,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acts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like</a:t>
            </a:r>
            <a:endParaRPr sz="1400">
              <a:latin typeface="Arial MT"/>
              <a:cs typeface="Arial MT"/>
            </a:endParaRPr>
          </a:p>
          <a:p>
            <a:pPr marL="836294">
              <a:lnSpc>
                <a:spcPct val="100000"/>
              </a:lnSpc>
              <a:spcBef>
                <a:spcPts val="409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source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building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whatever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necessary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keep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original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flowing.</a:t>
            </a:r>
            <a:endParaRPr sz="1400">
              <a:latin typeface="Arial MT"/>
              <a:cs typeface="Arial MT"/>
            </a:endParaRPr>
          </a:p>
          <a:p>
            <a:pPr marL="379095" marR="5080" indent="-367030">
              <a:lnSpc>
                <a:spcPts val="2470"/>
              </a:lnSpc>
              <a:spcBef>
                <a:spcPts val="5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If the back EMF is not </a:t>
            </a:r>
            <a:r>
              <a:rPr dirty="0" sz="1800">
                <a:latin typeface="Arial MT"/>
                <a:cs typeface="Arial MT"/>
              </a:rPr>
              <a:t>controlled, </a:t>
            </a:r>
            <a:r>
              <a:rPr dirty="0" sz="1800" spc="-5">
                <a:latin typeface="Arial MT"/>
                <a:cs typeface="Arial MT"/>
              </a:rPr>
              <a:t>then the generated </a:t>
            </a:r>
            <a:r>
              <a:rPr dirty="0" sz="1800">
                <a:latin typeface="Arial MT"/>
                <a:cs typeface="Arial MT"/>
              </a:rPr>
              <a:t>voltage may reduce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performance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 the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 even damage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 elements.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82943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Examples: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Driver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Circuits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using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7406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inverting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buffer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6247" y="1219050"/>
            <a:ext cx="3503089" cy="21850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162301"/>
            <a:ext cx="5154930" cy="304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79095" marR="386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relay </a:t>
            </a:r>
            <a:r>
              <a:rPr dirty="0" sz="1800" spc="-5">
                <a:latin typeface="Arial MT"/>
                <a:cs typeface="Arial MT"/>
              </a:rPr>
              <a:t>driver </a:t>
            </a:r>
            <a:r>
              <a:rPr dirty="0" sz="1800">
                <a:latin typeface="Arial MT"/>
                <a:cs typeface="Arial MT"/>
              </a:rPr>
              <a:t>circuit </a:t>
            </a:r>
            <a:r>
              <a:rPr dirty="0" sz="1800" spc="-5">
                <a:latin typeface="Arial MT"/>
                <a:cs typeface="Arial MT"/>
              </a:rPr>
              <a:t>uses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 b="1">
                <a:latin typeface="Arial"/>
                <a:cs typeface="Arial"/>
              </a:rPr>
              <a:t>clamp diode </a:t>
            </a:r>
            <a:r>
              <a:rPr dirty="0" sz="1800" spc="-490" b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to protect the output transistor of 7406 from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back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EMF.</a:t>
            </a:r>
            <a:endParaRPr sz="1800">
              <a:latin typeface="Arial MT"/>
              <a:cs typeface="Arial MT"/>
            </a:endParaRPr>
          </a:p>
          <a:p>
            <a:pPr lvl="1" marL="836294" marR="480059" indent="-336550">
              <a:lnSpc>
                <a:spcPct val="124500"/>
              </a:lnSpc>
              <a:spcBef>
                <a:spcPts val="30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When the 7406 output is low, the </a:t>
            </a:r>
            <a:r>
              <a:rPr dirty="0" sz="1400">
                <a:latin typeface="Arial MT"/>
                <a:cs typeface="Arial MT"/>
              </a:rPr>
              <a:t>relay conducts,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diode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reversed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biased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(cut-off).</a:t>
            </a:r>
            <a:endParaRPr sz="1400">
              <a:latin typeface="Arial MT"/>
              <a:cs typeface="Arial MT"/>
            </a:endParaRPr>
          </a:p>
          <a:p>
            <a:pPr lvl="1" marL="836294" marR="332105" indent="-336550">
              <a:lnSpc>
                <a:spcPts val="2480"/>
              </a:lnSpc>
              <a:spcBef>
                <a:spcPts val="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When the output is high, the </a:t>
            </a:r>
            <a:r>
              <a:rPr dirty="0" sz="1400">
                <a:latin typeface="Arial MT"/>
                <a:cs typeface="Arial MT"/>
              </a:rPr>
              <a:t>relay </a:t>
            </a:r>
            <a:r>
              <a:rPr dirty="0" sz="1400" spc="-5">
                <a:latin typeface="Arial MT"/>
                <a:cs typeface="Arial MT"/>
              </a:rPr>
              <a:t>disconnects and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generates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back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EMF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opposite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polarity.</a:t>
            </a:r>
            <a:endParaRPr sz="1400">
              <a:latin typeface="Arial MT"/>
              <a:cs typeface="Arial MT"/>
            </a:endParaRPr>
          </a:p>
          <a:p>
            <a:pPr marL="836294">
              <a:lnSpc>
                <a:spcPct val="100000"/>
              </a:lnSpc>
              <a:spcBef>
                <a:spcPts val="575"/>
              </a:spcBef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diode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conducts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clamps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endParaRPr sz="1400">
              <a:latin typeface="Arial MT"/>
              <a:cs typeface="Arial MT"/>
            </a:endParaRPr>
          </a:p>
          <a:p>
            <a:pPr marL="836294" marR="5080">
              <a:lnSpc>
                <a:spcPct val="124500"/>
              </a:lnSpc>
              <a:spcBef>
                <a:spcPts val="385"/>
              </a:spcBef>
            </a:pPr>
            <a:r>
              <a:rPr dirty="0" sz="1400" spc="-5">
                <a:latin typeface="Arial MT"/>
                <a:cs typeface="Arial MT"/>
              </a:rPr>
              <a:t>around 0.6v. Hence, the output pin </a:t>
            </a:r>
            <a:r>
              <a:rPr dirty="0" sz="1400">
                <a:latin typeface="Arial MT"/>
                <a:cs typeface="Arial MT"/>
              </a:rPr>
              <a:t>clamps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a voltage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little bit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less than 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power </a:t>
            </a:r>
            <a:r>
              <a:rPr dirty="0" sz="1400">
                <a:latin typeface="Arial MT"/>
                <a:cs typeface="Arial MT"/>
              </a:rPr>
              <a:t>supply.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82943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Examples: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Driver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Circuits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using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7406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inverting</a:t>
            </a:r>
            <a:r>
              <a:rPr dirty="0" u="none" sz="2800" spc="-1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buffer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6247" y="1219050"/>
            <a:ext cx="3503089" cy="21850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8638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Peripheral</a:t>
            </a:r>
            <a:r>
              <a:rPr dirty="0" u="none" sz="2800" spc="-8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Drivers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574" y="1041601"/>
            <a:ext cx="7559040" cy="1900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71691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Peripheral drivers are general-purpose drivers with the following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characteristics: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applications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high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voltages.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available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 </a:t>
            </a:r>
            <a:r>
              <a:rPr dirty="0" sz="1400">
                <a:latin typeface="Arial MT"/>
                <a:cs typeface="Arial MT"/>
              </a:rPr>
              <a:t>many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models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logic functions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(INV,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AND, NAND,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OR,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NOR).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have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rated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high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80v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1.5A.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include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built-in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clamp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diodes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protect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their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outputs.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input-compatible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TTL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CMOS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logic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families.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4249" y="3630622"/>
            <a:ext cx="1987550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SN75447 is </a:t>
            </a:r>
            <a:r>
              <a:rPr dirty="0" sz="1400" b="1">
                <a:latin typeface="Arial"/>
                <a:cs typeface="Arial"/>
              </a:rPr>
              <a:t>a </a:t>
            </a:r>
            <a:r>
              <a:rPr dirty="0" sz="1400" spc="-5" b="1">
                <a:latin typeface="Arial"/>
                <a:cs typeface="Arial"/>
              </a:rPr>
              <a:t>dual </a:t>
            </a:r>
            <a:r>
              <a:rPr dirty="0" sz="140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peripheral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NAND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driver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4075" y="2892175"/>
            <a:ext cx="2267374" cy="1828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6625" y="3180925"/>
            <a:ext cx="3267074" cy="18287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36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675" y="2179625"/>
            <a:ext cx="2952749" cy="2571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9881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Peripheral</a:t>
            </a:r>
            <a:r>
              <a:rPr dirty="0" u="none" sz="2800" spc="-3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Drivers: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Lamp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Driving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Application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1374" y="1041601"/>
            <a:ext cx="819340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control </a:t>
            </a:r>
            <a:r>
              <a:rPr dirty="0" sz="1800" spc="-5">
                <a:latin typeface="Arial MT"/>
                <a:cs typeface="Arial MT"/>
              </a:rPr>
              <a:t>of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high-current lamp </a:t>
            </a:r>
            <a:r>
              <a:rPr dirty="0" sz="1800">
                <a:latin typeface="Arial MT"/>
                <a:cs typeface="Arial MT"/>
              </a:rPr>
              <a:t>requires </a:t>
            </a:r>
            <a:r>
              <a:rPr dirty="0" sz="1800" spc="-5">
                <a:latin typeface="Arial MT"/>
                <a:cs typeface="Arial MT"/>
              </a:rPr>
              <a:t>peripheral driver with </a:t>
            </a:r>
            <a:r>
              <a:rPr dirty="0" sz="1800">
                <a:latin typeface="Arial MT"/>
                <a:cs typeface="Arial MT"/>
              </a:rPr>
              <a:t>a “</a:t>
            </a:r>
            <a:r>
              <a:rPr dirty="0" sz="1800" i="1">
                <a:latin typeface="Arial"/>
                <a:cs typeface="Arial"/>
              </a:rPr>
              <a:t>warm-up</a:t>
            </a:r>
            <a:r>
              <a:rPr dirty="0" sz="1800">
                <a:latin typeface="Arial MT"/>
                <a:cs typeface="Arial MT"/>
              </a:rPr>
              <a:t>”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9317" y="1677998"/>
            <a:ext cx="7133590" cy="5207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7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cold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resistance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lamp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 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much</a:t>
            </a:r>
            <a:r>
              <a:rPr dirty="0" sz="1400" spc="-5">
                <a:latin typeface="Arial MT"/>
                <a:cs typeface="Arial MT"/>
              </a:rPr>
              <a:t> as 10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times less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than its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hot </a:t>
            </a:r>
            <a:r>
              <a:rPr dirty="0" sz="1400">
                <a:latin typeface="Arial MT"/>
                <a:cs typeface="Arial MT"/>
              </a:rPr>
              <a:t>resistance.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Initial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passing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through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lamp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could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large enough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damage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374" y="2088806"/>
            <a:ext cx="5721350" cy="720725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2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SN75447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peripheral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driver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used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application.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Both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gates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driver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used.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9317" y="3031690"/>
            <a:ext cx="5394960" cy="1729739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894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When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control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active,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Q1 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on.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Q2 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due</a:t>
            </a:r>
            <a:endParaRPr sz="1400">
              <a:latin typeface="Arial MT"/>
              <a:cs typeface="Arial MT"/>
            </a:endParaRPr>
          </a:p>
          <a:p>
            <a:pPr marL="348615" marR="172085">
              <a:lnSpc>
                <a:spcPct val="124500"/>
              </a:lnSpc>
              <a:spcBef>
                <a:spcPts val="380"/>
              </a:spcBef>
            </a:pPr>
            <a:r>
              <a:rPr dirty="0" sz="1400" spc="-5">
                <a:latin typeface="Arial MT"/>
                <a:cs typeface="Arial MT"/>
              </a:rPr>
              <a:t>to the </a:t>
            </a:r>
            <a:r>
              <a:rPr dirty="0" sz="1400">
                <a:latin typeface="Arial MT"/>
                <a:cs typeface="Arial MT"/>
              </a:rPr>
              <a:t>capacitor </a:t>
            </a:r>
            <a:r>
              <a:rPr dirty="0" sz="1400" spc="-5">
                <a:latin typeface="Arial MT"/>
                <a:cs typeface="Arial MT"/>
              </a:rPr>
              <a:t>until it is </a:t>
            </a:r>
            <a:r>
              <a:rPr dirty="0" sz="1400">
                <a:latin typeface="Arial MT"/>
                <a:cs typeface="Arial MT"/>
              </a:rPr>
              <a:t>charged. </a:t>
            </a:r>
            <a:r>
              <a:rPr dirty="0" sz="1400" spc="-5">
                <a:latin typeface="Arial MT"/>
                <a:cs typeface="Arial MT"/>
              </a:rPr>
              <a:t>The Q1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is limited by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18Ω </a:t>
            </a:r>
            <a:r>
              <a:rPr dirty="0" sz="1400">
                <a:latin typeface="Arial MT"/>
                <a:cs typeface="Arial MT"/>
              </a:rPr>
              <a:t>resistor.</a:t>
            </a:r>
            <a:endParaRPr sz="1400">
              <a:latin typeface="Arial MT"/>
              <a:cs typeface="Arial MT"/>
            </a:endParaRPr>
          </a:p>
          <a:p>
            <a:pPr marL="348615" marR="104139" indent="-336550">
              <a:lnSpc>
                <a:spcPct val="124500"/>
              </a:lnSpc>
              <a:spcBef>
                <a:spcPts val="245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When the </a:t>
            </a:r>
            <a:r>
              <a:rPr dirty="0" sz="1400">
                <a:latin typeface="Arial MT"/>
                <a:cs typeface="Arial MT"/>
              </a:rPr>
              <a:t>capacitor charges, </a:t>
            </a:r>
            <a:r>
              <a:rPr dirty="0" sz="1400" spc="-5">
                <a:latin typeface="Arial MT"/>
                <a:cs typeface="Arial MT"/>
              </a:rPr>
              <a:t>Q2 turns ON and the load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shifted</a:t>
            </a:r>
            <a:r>
              <a:rPr dirty="0" sz="1400" spc="-5">
                <a:latin typeface="Arial MT"/>
                <a:cs typeface="Arial MT"/>
              </a:rPr>
              <a:t> to this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transistor.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During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time,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lamp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heats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up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resistance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increases.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515734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Peripheral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Drivers: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‘H’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134F5C"/>
                </a:solidFill>
                <a:latin typeface="Arial MT"/>
                <a:cs typeface="Arial MT"/>
              </a:rPr>
              <a:t>Motor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Drive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Circuit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70875" cy="96837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this application,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 use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 </a:t>
            </a:r>
            <a:r>
              <a:rPr dirty="0" sz="1800">
                <a:latin typeface="Arial MT"/>
                <a:cs typeface="Arial MT"/>
              </a:rPr>
              <a:t>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Bridge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fully </a:t>
            </a:r>
            <a:r>
              <a:rPr dirty="0" sz="1800">
                <a:latin typeface="Arial MT"/>
                <a:cs typeface="Arial MT"/>
              </a:rPr>
              <a:t>control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drive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DC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motor.</a:t>
            </a:r>
            <a:endParaRPr sz="180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We use SN75449 peripheral driver with NOR gates, to provide three </a:t>
            </a:r>
            <a:r>
              <a:rPr dirty="0" sz="1800">
                <a:latin typeface="Arial MT"/>
                <a:cs typeface="Arial MT"/>
              </a:rPr>
              <a:t>modes </a:t>
            </a:r>
            <a:r>
              <a:rPr dirty="0" sz="1800" spc="-5">
                <a:latin typeface="Arial MT"/>
                <a:cs typeface="Arial MT"/>
              </a:rPr>
              <a:t>of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operation: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9674" y="2305074"/>
          <a:ext cx="4284980" cy="1726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0020"/>
                <a:gridCol w="1425575"/>
                <a:gridCol w="1430020"/>
              </a:tblGrid>
              <a:tr h="5764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3810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Direction</a:t>
                      </a:r>
                      <a:r>
                        <a:rPr dirty="0" sz="12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Control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R w="9525">
                      <a:solidFill>
                        <a:srgbClr val="B7B7B7"/>
                      </a:solidFill>
                      <a:prstDash val="solid"/>
                    </a:lnR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Enable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Motor</a:t>
                      </a:r>
                      <a:r>
                        <a:rPr dirty="0" sz="12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Operation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B7B7B7"/>
                      </a:solidFill>
                      <a:prstDash val="solid"/>
                    </a:lnL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</a:tr>
              <a:tr h="381774"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X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 spc="-5">
                          <a:latin typeface="Arial MT"/>
                          <a:cs typeface="Arial MT"/>
                        </a:rPr>
                        <a:t>OFF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9525">
                      <a:solidFill>
                        <a:srgbClr val="B7B7B7"/>
                      </a:solidFill>
                      <a:prstDash val="solid"/>
                    </a:lnL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</a:tr>
              <a:tr h="381774"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→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B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9525">
                      <a:solidFill>
                        <a:srgbClr val="B7B7B7"/>
                      </a:solidFill>
                      <a:prstDash val="solid"/>
                    </a:lnL>
                    <a:lnT w="9525">
                      <a:solidFill>
                        <a:srgbClr val="B7B7B7"/>
                      </a:solidFill>
                      <a:prstDash val="solid"/>
                    </a:lnT>
                    <a:lnB w="9525">
                      <a:solidFill>
                        <a:srgbClr val="B7B7B7"/>
                      </a:solidFill>
                      <a:prstDash val="solid"/>
                    </a:lnB>
                  </a:tcPr>
                </a:tc>
              </a:tr>
              <a:tr h="386524"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9525">
                      <a:solidFill>
                        <a:srgbClr val="B7B7B7"/>
                      </a:solidFill>
                      <a:prstDash val="solid"/>
                    </a:lnL>
                    <a:lnR w="9525">
                      <a:solidFill>
                        <a:srgbClr val="B7B7B7"/>
                      </a:solidFill>
                      <a:prstDash val="solid"/>
                    </a:lnR>
                    <a:lnT w="9525">
                      <a:solidFill>
                        <a:srgbClr val="B7B7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←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9525">
                      <a:solidFill>
                        <a:srgbClr val="B7B7B7"/>
                      </a:solidFill>
                      <a:prstDash val="solid"/>
                    </a:lnL>
                    <a:lnT w="9525">
                      <a:solidFill>
                        <a:srgbClr val="B7B7B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8550" y="941524"/>
            <a:ext cx="5387564" cy="3935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515734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solidFill>
                  <a:srgbClr val="134F5C"/>
                </a:solidFill>
                <a:latin typeface="Arial MT"/>
                <a:cs typeface="Arial MT"/>
              </a:rPr>
              <a:t>Peripheral</a:t>
            </a:r>
            <a:r>
              <a:rPr dirty="0" u="none" sz="2800" spc="-25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Drivers: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‘H’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>
                <a:solidFill>
                  <a:srgbClr val="134F5C"/>
                </a:solidFill>
                <a:latin typeface="Arial MT"/>
                <a:cs typeface="Arial MT"/>
              </a:rPr>
              <a:t>Motor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Drive</a:t>
            </a:r>
            <a:r>
              <a:rPr dirty="0" u="none" sz="2800" spc="-2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dirty="0" u="none" sz="2800" spc="-5">
                <a:solidFill>
                  <a:srgbClr val="134F5C"/>
                </a:solidFill>
                <a:latin typeface="Arial MT"/>
                <a:cs typeface="Arial MT"/>
              </a:rPr>
              <a:t>Circuit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91125" y="4089587"/>
            <a:ext cx="2019300" cy="628650"/>
            <a:chOff x="2991125" y="4089587"/>
            <a:chExt cx="2019300" cy="6286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9400" y="4089587"/>
              <a:ext cx="930624" cy="6281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1125" y="4116428"/>
              <a:ext cx="859674" cy="52903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05993" y="1184098"/>
            <a:ext cx="3747770" cy="332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marR="349885" indent="-336550">
              <a:lnSpc>
                <a:spcPct val="1161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Enable </a:t>
            </a:r>
            <a:r>
              <a:rPr dirty="0" sz="1400">
                <a:latin typeface="Arial MT"/>
                <a:cs typeface="Arial MT"/>
              </a:rPr>
              <a:t>= </a:t>
            </a:r>
            <a:r>
              <a:rPr dirty="0" sz="1400" spc="-5">
                <a:latin typeface="Arial MT"/>
                <a:cs typeface="Arial MT"/>
              </a:rPr>
              <a:t>H. transistors of driver are on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inputs of bridge are low </a:t>
            </a:r>
            <a:r>
              <a:rPr dirty="0" sz="1400">
                <a:latin typeface="Arial MT"/>
                <a:cs typeface="Arial MT"/>
              </a:rPr>
              <a:t>(current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sink).</a:t>
            </a:r>
            <a:endParaRPr sz="1400">
              <a:latin typeface="Arial MT"/>
              <a:cs typeface="Arial MT"/>
            </a:endParaRPr>
          </a:p>
          <a:p>
            <a:pPr marL="348615" marR="734060" indent="-336550">
              <a:lnSpc>
                <a:spcPct val="1161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Enable </a:t>
            </a:r>
            <a:r>
              <a:rPr dirty="0" sz="1400">
                <a:latin typeface="Arial MT"/>
                <a:cs typeface="Arial MT"/>
              </a:rPr>
              <a:t>= </a:t>
            </a:r>
            <a:r>
              <a:rPr dirty="0" sz="1400" spc="-5">
                <a:latin typeface="Arial MT"/>
                <a:cs typeface="Arial MT"/>
              </a:rPr>
              <a:t>L, Direction </a:t>
            </a:r>
            <a:r>
              <a:rPr dirty="0" sz="1400">
                <a:latin typeface="Arial MT"/>
                <a:cs typeface="Arial MT"/>
              </a:rPr>
              <a:t>= </a:t>
            </a:r>
            <a:r>
              <a:rPr dirty="0" sz="1400" spc="-5">
                <a:latin typeface="Arial MT"/>
                <a:cs typeface="Arial MT"/>
              </a:rPr>
              <a:t>L, pin </a:t>
            </a:r>
            <a:r>
              <a:rPr dirty="0" sz="1400">
                <a:latin typeface="Arial MT"/>
                <a:cs typeface="Arial MT"/>
              </a:rPr>
              <a:t>6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open </a:t>
            </a:r>
            <a:r>
              <a:rPr dirty="0" sz="1400">
                <a:latin typeface="Arial MT"/>
                <a:cs typeface="Arial MT"/>
              </a:rPr>
              <a:t>circuit. </a:t>
            </a:r>
            <a:r>
              <a:rPr dirty="0" sz="1400" spc="-5">
                <a:latin typeface="Arial MT"/>
                <a:cs typeface="Arial MT"/>
              </a:rPr>
              <a:t>Inputs </a:t>
            </a:r>
            <a:r>
              <a:rPr dirty="0" sz="1400">
                <a:latin typeface="Arial MT"/>
                <a:cs typeface="Arial MT"/>
              </a:rPr>
              <a:t>3 </a:t>
            </a:r>
            <a:r>
              <a:rPr dirty="0" sz="1400" spc="-5">
                <a:latin typeface="Arial MT"/>
                <a:cs typeface="Arial MT"/>
              </a:rPr>
              <a:t>and </a:t>
            </a:r>
            <a:r>
              <a:rPr dirty="0" sz="1400">
                <a:latin typeface="Arial MT"/>
                <a:cs typeface="Arial MT"/>
              </a:rPr>
              <a:t>4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bridge are pulled high and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flows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motor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direction.</a:t>
            </a:r>
            <a:endParaRPr sz="1400">
              <a:latin typeface="Arial MT"/>
              <a:cs typeface="Arial MT"/>
            </a:endParaRPr>
          </a:p>
          <a:p>
            <a:pPr marL="348615" marR="461009" indent="-336550">
              <a:lnSpc>
                <a:spcPct val="1161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 sz="1400" spc="-5">
                <a:latin typeface="Arial MT"/>
                <a:cs typeface="Arial MT"/>
              </a:rPr>
              <a:t>Enable </a:t>
            </a:r>
            <a:r>
              <a:rPr dirty="0" sz="1400">
                <a:latin typeface="Arial MT"/>
                <a:cs typeface="Arial MT"/>
              </a:rPr>
              <a:t>= </a:t>
            </a:r>
            <a:r>
              <a:rPr dirty="0" sz="1400" spc="-5">
                <a:latin typeface="Arial MT"/>
                <a:cs typeface="Arial MT"/>
              </a:rPr>
              <a:t>L, Direction </a:t>
            </a:r>
            <a:r>
              <a:rPr dirty="0" sz="1400">
                <a:latin typeface="Arial MT"/>
                <a:cs typeface="Arial MT"/>
              </a:rPr>
              <a:t>= </a:t>
            </a:r>
            <a:r>
              <a:rPr dirty="0" sz="1400" spc="-5">
                <a:latin typeface="Arial MT"/>
                <a:cs typeface="Arial MT"/>
              </a:rPr>
              <a:t>H, drivers </a:t>
            </a:r>
            <a:r>
              <a:rPr dirty="0" sz="1400">
                <a:latin typeface="Arial MT"/>
                <a:cs typeface="Arial MT"/>
              </a:rPr>
              <a:t>1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</a:t>
            </a:r>
            <a:r>
              <a:rPr dirty="0" sz="1400">
                <a:latin typeface="Arial MT"/>
                <a:cs typeface="Arial MT"/>
              </a:rPr>
              <a:t>2 </a:t>
            </a:r>
            <a:r>
              <a:rPr dirty="0" sz="1400" spc="-5">
                <a:latin typeface="Arial MT"/>
                <a:cs typeface="Arial MT"/>
              </a:rPr>
              <a:t>of bridge are enabled and </a:t>
            </a:r>
            <a:r>
              <a:rPr dirty="0" sz="1400">
                <a:latin typeface="Arial MT"/>
                <a:cs typeface="Arial MT"/>
              </a:rPr>
              <a:t> current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flows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direction,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</a:t>
            </a:r>
            <a:endParaRPr sz="1400">
              <a:latin typeface="Arial MT"/>
              <a:cs typeface="Arial MT"/>
            </a:endParaRPr>
          </a:p>
          <a:p>
            <a:pPr marL="348615">
              <a:lnSpc>
                <a:spcPct val="100000"/>
              </a:lnSpc>
              <a:spcBef>
                <a:spcPts val="265"/>
              </a:spcBef>
            </a:pPr>
            <a:r>
              <a:rPr dirty="0" sz="1400">
                <a:latin typeface="Arial MT"/>
                <a:cs typeface="Arial MT"/>
              </a:rPr>
              <a:t>reverses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rotation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direction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motor.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algn="r" marR="302260">
              <a:lnSpc>
                <a:spcPct val="100000"/>
              </a:lnSpc>
              <a:spcBef>
                <a:spcPts val="1150"/>
              </a:spcBef>
            </a:pPr>
            <a:r>
              <a:rPr dirty="0" sz="1400">
                <a:latin typeface="MS PGothic"/>
                <a:cs typeface="MS PGothic"/>
              </a:rPr>
              <a:t>≣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068637" y="2188291"/>
            <a:ext cx="30035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latin typeface="Arial MT"/>
                <a:cs typeface="Arial MT"/>
              </a:rPr>
              <a:t>AC</a:t>
            </a:r>
            <a:r>
              <a:rPr dirty="0" sz="4800" spc="-110">
                <a:latin typeface="Arial MT"/>
                <a:cs typeface="Arial MT"/>
              </a:rPr>
              <a:t> </a:t>
            </a:r>
            <a:r>
              <a:rPr dirty="0" sz="4800" spc="-5">
                <a:latin typeface="Arial MT"/>
                <a:cs typeface="Arial MT"/>
              </a:rPr>
              <a:t>Control</a:t>
            </a:r>
            <a:endParaRPr sz="4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4613" y="3426326"/>
            <a:ext cx="26079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595959"/>
                </a:solidFill>
                <a:latin typeface="Arial MT"/>
                <a:cs typeface="Arial MT"/>
              </a:rPr>
              <a:t>Analog</a:t>
            </a:r>
            <a:r>
              <a:rPr dirty="0" sz="2800" spc="-9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595959"/>
                </a:solidFill>
                <a:latin typeface="Arial MT"/>
                <a:cs typeface="Arial MT"/>
              </a:rPr>
              <a:t>Interface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2292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Electromechanical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Relays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(EMR)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62308"/>
            <a:ext cx="7580630" cy="323088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EMR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consists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of: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an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electromagnetic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coil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moving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arm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spring</a:t>
            </a:r>
            <a:endParaRPr sz="1400">
              <a:latin typeface="Arial MT"/>
              <a:cs typeface="Arial MT"/>
            </a:endParaRPr>
          </a:p>
          <a:p>
            <a:pPr lvl="1" marL="836294" marR="2834005" indent="-336550">
              <a:lnSpc>
                <a:spcPct val="116100"/>
              </a:lnSpc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switched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contacts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(normally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open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“NO”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normally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closed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“NC”)</a:t>
            </a:r>
            <a:endParaRPr sz="1400">
              <a:latin typeface="Arial MT"/>
              <a:cs typeface="Arial MT"/>
            </a:endParaRPr>
          </a:p>
          <a:p>
            <a:pPr algn="just" marL="379095" marR="2802890" indent="-367030">
              <a:lnSpc>
                <a:spcPts val="2480"/>
              </a:lnSpc>
              <a:spcBef>
                <a:spcPts val="70"/>
              </a:spcBef>
              <a:buClr>
                <a:srgbClr val="595959"/>
              </a:buClr>
              <a:buChar char="●"/>
              <a:tabLst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When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5">
                <a:latin typeface="Arial MT"/>
                <a:cs typeface="Arial MT"/>
              </a:rPr>
              <a:t>passes through the </a:t>
            </a:r>
            <a:r>
              <a:rPr dirty="0" sz="1800">
                <a:latin typeface="Arial MT"/>
                <a:cs typeface="Arial MT"/>
              </a:rPr>
              <a:t>coil, a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magnetic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field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developed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attracts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algn="just" marL="379095">
              <a:lnSpc>
                <a:spcPct val="100000"/>
              </a:lnSpc>
              <a:spcBef>
                <a:spcPts val="175"/>
              </a:spcBef>
            </a:pPr>
            <a:r>
              <a:rPr dirty="0" sz="1800">
                <a:latin typeface="Arial MT"/>
                <a:cs typeface="Arial MT"/>
              </a:rPr>
              <a:t>moving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arm.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This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opens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contacts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closes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contacts.</a:t>
            </a:r>
            <a:endParaRPr sz="1800">
              <a:latin typeface="Arial MT"/>
              <a:cs typeface="Arial MT"/>
            </a:endParaRPr>
          </a:p>
          <a:p>
            <a:pPr algn="just" marL="379095" marR="508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relay can </a:t>
            </a:r>
            <a:r>
              <a:rPr dirty="0" sz="1800" spc="-5">
                <a:latin typeface="Arial MT"/>
                <a:cs typeface="Arial MT"/>
              </a:rPr>
              <a:t>be operated by AC or DC at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particular </a:t>
            </a:r>
            <a:r>
              <a:rPr dirty="0" sz="1800">
                <a:latin typeface="Arial MT"/>
                <a:cs typeface="Arial MT"/>
              </a:rPr>
              <a:t>voltage.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coil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specific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resistance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switched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contacts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carry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voltage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ratings.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8100" y="1152475"/>
            <a:ext cx="3124199" cy="1924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0009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Introduction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923366"/>
            <a:ext cx="7771765" cy="4439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marR="259079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20">
                <a:latin typeface="Calibri"/>
                <a:cs typeface="Calibri"/>
              </a:rPr>
              <a:t>Integrated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Circuits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(IC):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arbitrary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number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of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interconnected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gates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 </a:t>
            </a:r>
            <a:r>
              <a:rPr dirty="0" sz="3200" spc="-10">
                <a:latin typeface="Calibri"/>
                <a:cs typeface="Calibri"/>
              </a:rPr>
              <a:t>silicon 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semiconductor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crystal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(chip)</a:t>
            </a:r>
            <a:endParaRPr sz="3200">
              <a:latin typeface="Calibri"/>
              <a:cs typeface="Calibri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10">
                <a:latin typeface="Calibri"/>
                <a:cs typeface="Calibri"/>
              </a:rPr>
              <a:t>Contains electronic components </a:t>
            </a:r>
            <a:r>
              <a:rPr dirty="0" sz="2800" spc="-15">
                <a:latin typeface="Calibri"/>
                <a:cs typeface="Calibri"/>
              </a:rPr>
              <a:t>for </a:t>
            </a:r>
            <a:r>
              <a:rPr dirty="0" sz="2800" spc="-10">
                <a:latin typeface="Calibri"/>
                <a:cs typeface="Calibri"/>
              </a:rPr>
              <a:t>constructing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digital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gates</a:t>
            </a:r>
            <a:endParaRPr sz="2800">
              <a:latin typeface="Calibri"/>
              <a:cs typeface="Calibri"/>
            </a:endParaRPr>
          </a:p>
          <a:p>
            <a:pPr lvl="1" marL="756285" marR="334010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10">
                <a:latin typeface="Calibri"/>
                <a:cs typeface="Calibri"/>
              </a:rPr>
              <a:t>Mounted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 </a:t>
            </a:r>
            <a:r>
              <a:rPr dirty="0" sz="2800" spc="5">
                <a:latin typeface="Calibri"/>
                <a:cs typeface="Calibri"/>
              </a:rPr>
              <a:t>a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ceramic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or</a:t>
            </a:r>
            <a:r>
              <a:rPr dirty="0" sz="2800" spc="-5">
                <a:latin typeface="Calibri"/>
                <a:cs typeface="Calibri"/>
              </a:rPr>
              <a:t> plastic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container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that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exposes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-10">
                <a:latin typeface="Calibri"/>
                <a:cs typeface="Calibri"/>
              </a:rPr>
              <a:t> number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 </a:t>
            </a:r>
            <a:r>
              <a:rPr dirty="0" sz="2800" spc="-5">
                <a:latin typeface="Calibri"/>
                <a:cs typeface="Calibri"/>
              </a:rPr>
              <a:t>pins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(tens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</a:t>
            </a:r>
            <a:r>
              <a:rPr dirty="0" sz="2800" spc="-5">
                <a:latin typeface="Calibri"/>
                <a:cs typeface="Calibri"/>
              </a:rPr>
              <a:t> thousands)</a:t>
            </a:r>
            <a:endParaRPr sz="2800">
              <a:latin typeface="Calibri"/>
              <a:cs typeface="Calibri"/>
            </a:endParaRPr>
          </a:p>
          <a:p>
            <a:pPr marL="356870" marR="515620" indent="-344805">
              <a:lnSpc>
                <a:spcPct val="100000"/>
              </a:lnSpc>
              <a:spcBef>
                <a:spcPts val="75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Complexity</a:t>
            </a:r>
            <a:r>
              <a:rPr dirty="0" sz="3200">
                <a:latin typeface="Calibri"/>
                <a:cs typeface="Calibri"/>
              </a:rPr>
              <a:t> is</a:t>
            </a:r>
            <a:r>
              <a:rPr dirty="0" sz="3200" spc="-15">
                <a:latin typeface="Calibri"/>
                <a:cs typeface="Calibri"/>
              </a:rPr>
              <a:t> measured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by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10">
                <a:latin typeface="Calibri"/>
                <a:cs typeface="Calibri"/>
              </a:rPr>
              <a:t> number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of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logic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gates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 single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chip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3475" y="1861794"/>
            <a:ext cx="6961505" cy="4338955"/>
            <a:chOff x="953475" y="1861794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1542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951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879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412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7879" y="4256287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352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352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3777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092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9486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450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092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5912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5912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599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450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06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014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0564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0564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425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425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908192" y="6260968"/>
            <a:ext cx="1511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A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16617" y="6267223"/>
            <a:ext cx="1511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38119" y="6267223"/>
            <a:ext cx="101219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09155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00382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49871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45638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85352" y="4128019"/>
            <a:ext cx="960119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12922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83134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992649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52662" y="5086552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46542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8600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62047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78897" y="3399290"/>
            <a:ext cx="1487170" cy="6635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Q7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20">
                <a:latin typeface="Microsoft Sans Serif"/>
                <a:cs typeface="Microsoft Sans Serif"/>
              </a:rPr>
              <a:t>NOR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02853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2292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Electromechanical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Relays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(EMR)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7727950" cy="2348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10477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 is important to </a:t>
            </a:r>
            <a:r>
              <a:rPr dirty="0" sz="1800">
                <a:latin typeface="Arial MT"/>
                <a:cs typeface="Arial MT"/>
              </a:rPr>
              <a:t>match </a:t>
            </a:r>
            <a:r>
              <a:rPr dirty="0" sz="1800" spc="-5">
                <a:latin typeface="Arial MT"/>
                <a:cs typeface="Arial MT"/>
              </a:rPr>
              <a:t>the output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voltage capabilities </a:t>
            </a:r>
            <a:r>
              <a:rPr dirty="0" sz="1800" spc="-5">
                <a:latin typeface="Arial MT"/>
                <a:cs typeface="Arial MT"/>
              </a:rPr>
              <a:t>of 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driver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</a:t>
            </a:r>
            <a:r>
              <a:rPr dirty="0" sz="1800" spc="-5">
                <a:latin typeface="Arial MT"/>
                <a:cs typeface="Arial MT"/>
              </a:rPr>
              <a:t> to the </a:t>
            </a:r>
            <a:r>
              <a:rPr dirty="0" sz="1800">
                <a:latin typeface="Arial MT"/>
                <a:cs typeface="Arial MT"/>
              </a:rPr>
              <a:t>coil</a:t>
            </a:r>
            <a:r>
              <a:rPr dirty="0" sz="1800" spc="-5">
                <a:latin typeface="Arial MT"/>
                <a:cs typeface="Arial MT"/>
              </a:rPr>
              <a:t> 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25">
                <a:latin typeface="Arial MT"/>
                <a:cs typeface="Arial MT"/>
              </a:rPr>
              <a:t>relay.</a:t>
            </a:r>
            <a:endParaRPr sz="180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Depending on the </a:t>
            </a:r>
            <a:r>
              <a:rPr dirty="0" sz="1800">
                <a:latin typeface="Arial MT"/>
                <a:cs typeface="Arial MT"/>
              </a:rPr>
              <a:t>resistance </a:t>
            </a:r>
            <a:r>
              <a:rPr dirty="0" sz="1800" spc="-5">
                <a:latin typeface="Arial MT"/>
                <a:cs typeface="Arial MT"/>
              </a:rPr>
              <a:t>of the </a:t>
            </a:r>
            <a:r>
              <a:rPr dirty="0" sz="1800">
                <a:latin typeface="Arial MT"/>
                <a:cs typeface="Arial MT"/>
              </a:rPr>
              <a:t>coil, </a:t>
            </a:r>
            <a:r>
              <a:rPr dirty="0" sz="1800" spc="-5">
                <a:latin typeface="Arial MT"/>
                <a:cs typeface="Arial MT"/>
              </a:rPr>
              <a:t>it </a:t>
            </a:r>
            <a:r>
              <a:rPr dirty="0" sz="1800">
                <a:latin typeface="Arial MT"/>
                <a:cs typeface="Arial MT"/>
              </a:rPr>
              <a:t>may </a:t>
            </a:r>
            <a:r>
              <a:rPr dirty="0" sz="1800" spc="-5">
                <a:latin typeface="Arial MT"/>
                <a:cs typeface="Arial MT"/>
              </a:rPr>
              <a:t>be possible to drive these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relays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standard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TTL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gate.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Disadvantages: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Pitting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corrosion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switched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contacts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Contact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bounce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Slow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operation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186554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Solid-State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Relays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(SSRs)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7446645" cy="274256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consists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of:</a:t>
            </a:r>
            <a:endParaRPr sz="1800">
              <a:latin typeface="Arial MT"/>
              <a:cs typeface="Arial MT"/>
            </a:endParaRPr>
          </a:p>
          <a:p>
            <a:pPr lvl="1" marL="836294" indent="-367030">
              <a:lnSpc>
                <a:spcPct val="100000"/>
              </a:lnSpc>
              <a:spcBef>
                <a:spcPts val="715"/>
              </a:spcBef>
              <a:buClr>
                <a:srgbClr val="595959"/>
              </a:buClr>
              <a:buSzPct val="128571"/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sensor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responds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control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signal</a:t>
            </a:r>
            <a:endParaRPr sz="1400">
              <a:latin typeface="Arial MT"/>
              <a:cs typeface="Arial MT"/>
            </a:endParaRPr>
          </a:p>
          <a:p>
            <a:pPr lvl="1" marL="836294" indent="-367030">
              <a:lnSpc>
                <a:spcPct val="100000"/>
              </a:lnSpc>
              <a:spcBef>
                <a:spcPts val="795"/>
              </a:spcBef>
              <a:buClr>
                <a:srgbClr val="595959"/>
              </a:buClr>
              <a:buSzPct val="128571"/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solid-state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electronic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switching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device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switches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power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load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circuitry</a:t>
            </a:r>
            <a:endParaRPr sz="1400">
              <a:latin typeface="Arial MT"/>
              <a:cs typeface="Arial MT"/>
            </a:endParaRPr>
          </a:p>
          <a:p>
            <a:pPr lvl="1" marL="836294" marR="252729" indent="-367030">
              <a:lnSpc>
                <a:spcPct val="124500"/>
              </a:lnSpc>
              <a:spcBef>
                <a:spcPts val="380"/>
              </a:spcBef>
              <a:buClr>
                <a:srgbClr val="595959"/>
              </a:buClr>
              <a:buSzPct val="128571"/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a coupling mechanism </a:t>
            </a:r>
            <a:r>
              <a:rPr dirty="0" sz="1400" spc="-5">
                <a:latin typeface="Arial MT"/>
                <a:cs typeface="Arial MT"/>
              </a:rPr>
              <a:t>to enable the </a:t>
            </a:r>
            <a:r>
              <a:rPr dirty="0" sz="1400">
                <a:latin typeface="Arial MT"/>
                <a:cs typeface="Arial MT"/>
              </a:rPr>
              <a:t>control signal </a:t>
            </a:r>
            <a:r>
              <a:rPr dirty="0" sz="1400" spc="-5">
                <a:latin typeface="Arial MT"/>
                <a:cs typeface="Arial MT"/>
              </a:rPr>
              <a:t>to activate this </a:t>
            </a:r>
            <a:r>
              <a:rPr dirty="0" sz="1400">
                <a:latin typeface="Arial MT"/>
                <a:cs typeface="Arial MT"/>
              </a:rPr>
              <a:t>switch </a:t>
            </a:r>
            <a:r>
              <a:rPr dirty="0" sz="1400" spc="-5" b="1">
                <a:latin typeface="Arial"/>
                <a:cs typeface="Arial"/>
              </a:rPr>
              <a:t>without </a:t>
            </a:r>
            <a:r>
              <a:rPr dirty="0" sz="1400" spc="-37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mechanical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(moving)</a:t>
            </a:r>
            <a:r>
              <a:rPr dirty="0" sz="1400" spc="-5" b="1">
                <a:latin typeface="Arial"/>
                <a:cs typeface="Arial"/>
              </a:rPr>
              <a:t> parts</a:t>
            </a:r>
            <a:r>
              <a:rPr dirty="0" sz="1400" spc="-5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595959"/>
              </a:buClr>
              <a:buFont typeface="Arial MT"/>
              <a:buChar char="○"/>
            </a:pPr>
            <a:endParaRPr sz="160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There are two types based on the isolation between the </a:t>
            </a:r>
            <a:r>
              <a:rPr dirty="0" sz="1800">
                <a:latin typeface="Arial MT"/>
                <a:cs typeface="Arial MT"/>
              </a:rPr>
              <a:t>control switch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input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 the </a:t>
            </a:r>
            <a:r>
              <a:rPr dirty="0" sz="1800">
                <a:latin typeface="Arial MT"/>
                <a:cs typeface="Arial MT"/>
              </a:rPr>
              <a:t>solid-state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output:</a:t>
            </a:r>
            <a:endParaRPr sz="1800">
              <a:latin typeface="Arial MT"/>
              <a:cs typeface="Arial MT"/>
            </a:endParaRPr>
          </a:p>
          <a:p>
            <a:pPr marL="842644" indent="-336550">
              <a:lnSpc>
                <a:spcPct val="100000"/>
              </a:lnSpc>
              <a:spcBef>
                <a:spcPts val="965"/>
              </a:spcBef>
              <a:buChar char="●"/>
              <a:tabLst>
                <a:tab pos="842010" algn="l"/>
                <a:tab pos="843280" algn="l"/>
                <a:tab pos="2863215" algn="l"/>
                <a:tab pos="3199130" algn="l"/>
              </a:tabLst>
            </a:pPr>
            <a:r>
              <a:rPr dirty="0" sz="1400" spc="-5">
                <a:latin typeface="Arial MT"/>
                <a:cs typeface="Arial MT"/>
              </a:rPr>
              <a:t>Isolated SSR	</a:t>
            </a:r>
            <a:r>
              <a:rPr dirty="0" sz="1400" spc="-555">
                <a:latin typeface="Arial MT"/>
                <a:cs typeface="Arial MT"/>
              </a:rPr>
              <a:t>●	</a:t>
            </a:r>
            <a:r>
              <a:rPr dirty="0" sz="1400" spc="-5">
                <a:latin typeface="Arial MT"/>
                <a:cs typeface="Arial MT"/>
              </a:rPr>
              <a:t>Nonisolated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SSR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5779" y="1402228"/>
            <a:ext cx="4716521" cy="23923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5249" y="1162308"/>
            <a:ext cx="5963285" cy="333375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nonisolated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SSR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consists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of:</a:t>
            </a:r>
            <a:endParaRPr sz="1800">
              <a:latin typeface="Arial MT"/>
              <a:cs typeface="Arial MT"/>
            </a:endParaRPr>
          </a:p>
          <a:p>
            <a:pPr lvl="1" marL="836294" marR="2008505" indent="-336550">
              <a:lnSpc>
                <a:spcPct val="116100"/>
              </a:lnSpc>
              <a:spcBef>
                <a:spcPts val="6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peripheral driver to </a:t>
            </a:r>
            <a:r>
              <a:rPr dirty="0" sz="1400">
                <a:latin typeface="Arial MT"/>
                <a:cs typeface="Arial MT"/>
              </a:rPr>
              <a:t>control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flow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through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diode bridge.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2N4992</a:t>
            </a:r>
            <a:r>
              <a:rPr dirty="0" sz="1400" spc="-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AST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(Asymmetrical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Trigger).</a:t>
            </a:r>
            <a:endParaRPr sz="1400">
              <a:latin typeface="Arial MT"/>
              <a:cs typeface="Arial MT"/>
            </a:endParaRPr>
          </a:p>
          <a:p>
            <a:pPr lvl="2" marL="1293495" indent="-336550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  <a:tab pos="129413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solid-state</a:t>
            </a:r>
            <a:r>
              <a:rPr dirty="0" sz="1400" spc="-5">
                <a:latin typeface="Arial MT"/>
                <a:cs typeface="Arial MT"/>
              </a:rPr>
              <a:t> bilatera</a:t>
            </a:r>
            <a:r>
              <a:rPr dirty="0" sz="1400">
                <a:latin typeface="Arial MT"/>
                <a:cs typeface="Arial MT"/>
              </a:rPr>
              <a:t>l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switch</a:t>
            </a:r>
            <a:endParaRPr sz="1400">
              <a:latin typeface="Arial MT"/>
              <a:cs typeface="Arial MT"/>
            </a:endParaRPr>
          </a:p>
          <a:p>
            <a:pPr lvl="2" marL="1293495" marR="2626360" indent="-336550">
              <a:lnSpc>
                <a:spcPct val="116100"/>
              </a:lnSpc>
              <a:buChar char="■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on-state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200mA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Forward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1.7v</a:t>
            </a:r>
            <a:endParaRPr sz="1400">
              <a:latin typeface="Arial MT"/>
              <a:cs typeface="Arial MT"/>
            </a:endParaRPr>
          </a:p>
          <a:p>
            <a:pPr lvl="2" marL="1293495" indent="-336550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  <a:tab pos="1294130" algn="l"/>
              </a:tabLst>
            </a:pPr>
            <a:r>
              <a:rPr dirty="0" sz="1400" spc="-10">
                <a:latin typeface="Arial MT"/>
                <a:cs typeface="Arial MT"/>
              </a:rPr>
              <a:t>off-state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0.1µA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@5v</a:t>
            </a:r>
            <a:endParaRPr sz="14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50"/>
              </a:spcBef>
              <a:buFont typeface="Arial MT"/>
              <a:buChar char="■"/>
            </a:pPr>
            <a:endParaRPr sz="1650">
              <a:latin typeface="Arial MT"/>
              <a:cs typeface="Arial MT"/>
            </a:endParaRPr>
          </a:p>
          <a:p>
            <a:pPr lvl="1" marL="836294" marR="1718310" indent="-336550">
              <a:lnSpc>
                <a:spcPct val="116100"/>
              </a:lnSpc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TRIA</a:t>
            </a:r>
            <a:r>
              <a:rPr dirty="0" sz="1400">
                <a:latin typeface="Arial MT"/>
                <a:cs typeface="Arial MT"/>
              </a:rPr>
              <a:t>C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(stands</a:t>
            </a:r>
            <a:r>
              <a:rPr dirty="0" sz="1400" spc="-5">
                <a:latin typeface="Arial MT"/>
                <a:cs typeface="Arial MT"/>
              </a:rPr>
              <a:t> fo</a:t>
            </a:r>
            <a:r>
              <a:rPr dirty="0" sz="1400">
                <a:latin typeface="Arial MT"/>
                <a:cs typeface="Arial MT"/>
              </a:rPr>
              <a:t>r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“TRIode</a:t>
            </a:r>
            <a:r>
              <a:rPr dirty="0" sz="1400" spc="-5">
                <a:latin typeface="Arial MT"/>
                <a:cs typeface="Arial MT"/>
              </a:rPr>
              <a:t> fo</a:t>
            </a:r>
            <a:r>
              <a:rPr dirty="0" sz="1400">
                <a:latin typeface="Arial MT"/>
                <a:cs typeface="Arial MT"/>
              </a:rPr>
              <a:t>r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</a:t>
            </a:r>
            <a:r>
              <a:rPr dirty="0" sz="1400">
                <a:latin typeface="Arial MT"/>
                <a:cs typeface="Arial MT"/>
              </a:rPr>
              <a:t>”</a:t>
            </a:r>
            <a:r>
              <a:rPr dirty="0" sz="1400" spc="-5">
                <a:latin typeface="Arial MT"/>
                <a:cs typeface="Arial MT"/>
              </a:rPr>
              <a:t> where  </a:t>
            </a:r>
            <a:r>
              <a:rPr dirty="0" sz="1400" spc="-5">
                <a:latin typeface="Arial MT"/>
                <a:cs typeface="Arial MT"/>
              </a:rPr>
              <a:t>triode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transistor)</a:t>
            </a:r>
            <a:endParaRPr sz="1400">
              <a:latin typeface="Arial MT"/>
              <a:cs typeface="Arial MT"/>
            </a:endParaRPr>
          </a:p>
          <a:p>
            <a:pPr lvl="2" marL="1293495" indent="-336550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3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terminals: Gate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‘G’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</a:t>
            </a:r>
            <a:r>
              <a:rPr dirty="0" sz="1400">
                <a:latin typeface="Arial MT"/>
                <a:cs typeface="Arial MT"/>
              </a:rPr>
              <a:t>Main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Terminals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MT1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&amp;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MT2</a:t>
            </a:r>
            <a:endParaRPr sz="1400">
              <a:latin typeface="Arial MT"/>
              <a:cs typeface="Arial MT"/>
            </a:endParaRPr>
          </a:p>
          <a:p>
            <a:pPr lvl="2" marL="1293495" indent="-336550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related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SCR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rectifiers.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5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186554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Solid-State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Relays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(SSRs)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2743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Silicon</a:t>
            </a:r>
            <a:r>
              <a:rPr dirty="0" u="none" sz="2800" spc="-3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Controlled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Rectifier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(SCR)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62308"/>
            <a:ext cx="8119109" cy="331470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Silicon: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multi-layer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semiconductor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device</a:t>
            </a:r>
            <a:endParaRPr sz="1600">
              <a:latin typeface="Arial MT"/>
              <a:cs typeface="Arial MT"/>
            </a:endParaRPr>
          </a:p>
          <a:p>
            <a:pPr algn="just" lvl="1" marL="836294" marR="4431030" indent="-336550">
              <a:lnSpc>
                <a:spcPct val="11610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Four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layer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(P-N-P-N)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semiconductor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device that </a:t>
            </a:r>
            <a:r>
              <a:rPr dirty="0" sz="1400">
                <a:latin typeface="Arial MT"/>
                <a:cs typeface="Arial MT"/>
              </a:rPr>
              <a:t>contains 3 </a:t>
            </a:r>
            <a:r>
              <a:rPr dirty="0" sz="1400" spc="-5">
                <a:latin typeface="Arial MT"/>
                <a:cs typeface="Arial MT"/>
              </a:rPr>
              <a:t>P-N junctions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series.</a:t>
            </a:r>
            <a:endParaRPr sz="1400">
              <a:latin typeface="Arial MT"/>
              <a:cs typeface="Arial MT"/>
            </a:endParaRPr>
          </a:p>
          <a:p>
            <a:pPr marL="379095" marR="5050155" indent="-367030">
              <a:lnSpc>
                <a:spcPts val="2280"/>
              </a:lnSpc>
              <a:spcBef>
                <a:spcPts val="229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Controlled: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it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requires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gate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signal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turn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ON.</a:t>
            </a:r>
            <a:endParaRPr sz="16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1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Controlled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gate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current.</a:t>
            </a:r>
            <a:endParaRPr sz="1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Rectifier: </a:t>
            </a:r>
            <a:r>
              <a:rPr dirty="0" sz="1600" spc="-5">
                <a:latin typeface="Arial MT"/>
                <a:cs typeface="Arial MT"/>
              </a:rPr>
              <a:t>an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electronic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device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that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converts</a:t>
            </a:r>
            <a:r>
              <a:rPr dirty="0" sz="1600" spc="-9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AC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current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DC.</a:t>
            </a:r>
            <a:endParaRPr sz="16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Applications:</a:t>
            </a:r>
            <a:endParaRPr sz="1800">
              <a:latin typeface="Arial MT"/>
              <a:cs typeface="Arial MT"/>
            </a:endParaRPr>
          </a:p>
          <a:p>
            <a:pPr lvl="1" marL="836294" marR="5080" indent="-336550">
              <a:lnSpc>
                <a:spcPct val="11610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Power </a:t>
            </a:r>
            <a:r>
              <a:rPr dirty="0" sz="1400">
                <a:latin typeface="Arial MT"/>
                <a:cs typeface="Arial MT"/>
              </a:rPr>
              <a:t>semiconductor </a:t>
            </a:r>
            <a:r>
              <a:rPr dirty="0" sz="1400" spc="-5">
                <a:latin typeface="Arial MT"/>
                <a:cs typeface="Arial MT"/>
              </a:rPr>
              <a:t>devices </a:t>
            </a:r>
            <a:r>
              <a:rPr dirty="0" sz="1400">
                <a:latin typeface="Arial MT"/>
                <a:cs typeface="Arial MT"/>
              </a:rPr>
              <a:t>(such </a:t>
            </a:r>
            <a:r>
              <a:rPr dirty="0" sz="1400" spc="-5">
                <a:latin typeface="Arial MT"/>
                <a:cs typeface="Arial MT"/>
              </a:rPr>
              <a:t>as SCR and TRIACs) are </a:t>
            </a:r>
            <a:r>
              <a:rPr dirty="0" sz="1400">
                <a:latin typeface="Arial MT"/>
                <a:cs typeface="Arial MT"/>
              </a:rPr>
              <a:t>very </a:t>
            </a:r>
            <a:r>
              <a:rPr dirty="0" sz="1400" spc="-5">
                <a:latin typeface="Arial MT"/>
                <a:cs typeface="Arial MT"/>
              </a:rPr>
              <a:t>fast </a:t>
            </a:r>
            <a:r>
              <a:rPr dirty="0" sz="1400">
                <a:latin typeface="Arial MT"/>
                <a:cs typeface="Arial MT"/>
              </a:rPr>
              <a:t>solid state </a:t>
            </a:r>
            <a:r>
              <a:rPr dirty="0" sz="1400" spc="-5">
                <a:latin typeface="Arial MT"/>
                <a:cs typeface="Arial MT"/>
              </a:rPr>
              <a:t>AC </a:t>
            </a:r>
            <a:r>
              <a:rPr dirty="0" sz="1400">
                <a:latin typeface="Arial MT"/>
                <a:cs typeface="Arial MT"/>
              </a:rPr>
              <a:t> switches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controlling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large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voltages</a:t>
            </a:r>
            <a:r>
              <a:rPr dirty="0" sz="1400" spc="-5">
                <a:latin typeface="Arial MT"/>
                <a:cs typeface="Arial MT"/>
              </a:rPr>
              <a:t> 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lamps,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 </a:t>
            </a:r>
            <a:r>
              <a:rPr dirty="0" sz="1400">
                <a:latin typeface="Arial MT"/>
                <a:cs typeface="Arial MT"/>
              </a:rPr>
              <a:t>motors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phase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control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applications.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9500" y="1688700"/>
            <a:ext cx="4648199" cy="12953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6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1275" y="899700"/>
            <a:ext cx="1794134" cy="2734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2743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Silicon</a:t>
            </a:r>
            <a:r>
              <a:rPr dirty="0" u="none" sz="2800" spc="-3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Controlled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Rectifier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(SCR)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6349" y="1027558"/>
            <a:ext cx="8221980" cy="333375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917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Functionality:</a:t>
            </a:r>
            <a:endParaRPr sz="1800">
              <a:latin typeface="Arial MT"/>
              <a:cs typeface="Arial MT"/>
            </a:endParaRPr>
          </a:p>
          <a:p>
            <a:pPr lvl="1" marL="848994" marR="1954530" indent="-336550">
              <a:lnSpc>
                <a:spcPct val="11610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Regenerative feedback: </a:t>
            </a:r>
            <a:r>
              <a:rPr dirty="0" sz="1400" spc="20">
                <a:latin typeface="Arial MT"/>
                <a:cs typeface="Arial MT"/>
              </a:rPr>
              <a:t>I</a:t>
            </a:r>
            <a:r>
              <a:rPr dirty="0" baseline="-33950" sz="1350" spc="30">
                <a:latin typeface="Arial MT"/>
                <a:cs typeface="Arial MT"/>
              </a:rPr>
              <a:t>C </a:t>
            </a:r>
            <a:r>
              <a:rPr dirty="0" sz="1400" spc="-5">
                <a:latin typeface="Arial MT"/>
                <a:cs typeface="Arial MT"/>
              </a:rPr>
              <a:t>of transistor </a:t>
            </a:r>
            <a:r>
              <a:rPr dirty="0" sz="1400" spc="10">
                <a:latin typeface="Arial MT"/>
                <a:cs typeface="Arial MT"/>
              </a:rPr>
              <a:t>TR</a:t>
            </a:r>
            <a:r>
              <a:rPr dirty="0" baseline="-33950" sz="1350" spc="15">
                <a:latin typeface="Arial MT"/>
                <a:cs typeface="Arial MT"/>
              </a:rPr>
              <a:t>2</a:t>
            </a:r>
            <a:r>
              <a:rPr dirty="0" baseline="-33950" sz="1350" spc="22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feeds directly the base of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TR</a:t>
            </a:r>
            <a:r>
              <a:rPr dirty="0" baseline="-33950" sz="1350">
                <a:latin typeface="Arial MT"/>
                <a:cs typeface="Arial MT"/>
              </a:rPr>
              <a:t>1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C</a:t>
            </a:r>
            <a:r>
              <a:rPr dirty="0" baseline="-33950" sz="1350" spc="202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TR</a:t>
            </a:r>
            <a:r>
              <a:rPr dirty="0" baseline="-33950" sz="1350">
                <a:latin typeface="Arial MT"/>
                <a:cs typeface="Arial MT"/>
              </a:rPr>
              <a:t>1</a:t>
            </a:r>
            <a:r>
              <a:rPr dirty="0" baseline="-33950" sz="1350" spc="202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feeds the base 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TR</a:t>
            </a:r>
            <a:r>
              <a:rPr dirty="0" baseline="-33950" sz="1350" spc="7">
                <a:latin typeface="Arial MT"/>
                <a:cs typeface="Arial MT"/>
              </a:rPr>
              <a:t>2</a:t>
            </a:r>
            <a:r>
              <a:rPr dirty="0" sz="1400" spc="5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lvl="1" marL="848994" marR="2113915" indent="-336550">
              <a:lnSpc>
                <a:spcPct val="116100"/>
              </a:lnSpc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Until one of the transistors is given </a:t>
            </a:r>
            <a:r>
              <a:rPr dirty="0" sz="1400">
                <a:latin typeface="Arial MT"/>
                <a:cs typeface="Arial MT"/>
              </a:rPr>
              <a:t>some </a:t>
            </a:r>
            <a:r>
              <a:rPr dirty="0" sz="1400" spc="-5">
                <a:latin typeface="Arial MT"/>
                <a:cs typeface="Arial MT"/>
              </a:rPr>
              <a:t>base </a:t>
            </a:r>
            <a:r>
              <a:rPr dirty="0" sz="1400">
                <a:latin typeface="Arial MT"/>
                <a:cs typeface="Arial MT"/>
              </a:rPr>
              <a:t>current, </a:t>
            </a:r>
            <a:r>
              <a:rPr dirty="0" sz="1400" spc="-5">
                <a:latin typeface="Arial MT"/>
                <a:cs typeface="Arial MT"/>
              </a:rPr>
              <a:t>nothing </a:t>
            </a:r>
            <a:r>
              <a:rPr dirty="0" sz="1400">
                <a:latin typeface="Arial MT"/>
                <a:cs typeface="Arial MT"/>
              </a:rPr>
              <a:t>can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happen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even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if an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Anode-to-Cathode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present.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Anode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-ve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w.r.t.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Cathode: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center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NP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forward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biased 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endParaRPr sz="1400">
              <a:latin typeface="Arial MT"/>
              <a:cs typeface="Arial MT"/>
            </a:endParaRPr>
          </a:p>
          <a:p>
            <a:pPr marL="848994" marR="1628775">
              <a:lnSpc>
                <a:spcPct val="116100"/>
              </a:lnSpc>
            </a:pPr>
            <a:r>
              <a:rPr dirty="0" sz="1400" spc="-5">
                <a:latin typeface="Arial MT"/>
                <a:cs typeface="Arial MT"/>
              </a:rPr>
              <a:t>outer junctions are </a:t>
            </a:r>
            <a:r>
              <a:rPr dirty="0" sz="1400">
                <a:latin typeface="Arial MT"/>
                <a:cs typeface="Arial MT"/>
              </a:rPr>
              <a:t>reversed </a:t>
            </a:r>
            <a:r>
              <a:rPr dirty="0" sz="1400" spc="-5">
                <a:latin typeface="Arial MT"/>
                <a:cs typeface="Arial MT"/>
              </a:rPr>
              <a:t>biased. SCR blocks </a:t>
            </a:r>
            <a:r>
              <a:rPr dirty="0" sz="1400">
                <a:latin typeface="Arial MT"/>
                <a:cs typeface="Arial MT"/>
              </a:rPr>
              <a:t>reverse current </a:t>
            </a:r>
            <a:r>
              <a:rPr dirty="0" sz="1400" spc="-5">
                <a:latin typeface="Arial MT"/>
                <a:cs typeface="Arial MT"/>
              </a:rPr>
              <a:t>unless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breakdown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point of the outer junctions is exceeded and the SCR </a:t>
            </a:r>
            <a:r>
              <a:rPr dirty="0" sz="1400">
                <a:latin typeface="Arial MT"/>
                <a:cs typeface="Arial MT"/>
              </a:rPr>
              <a:t> conducts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without the application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 Gate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signal.</a:t>
            </a:r>
            <a:endParaRPr sz="14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Anode is +ve </a:t>
            </a:r>
            <a:r>
              <a:rPr dirty="0" sz="1400" spc="-20">
                <a:latin typeface="Arial MT"/>
                <a:cs typeface="Arial MT"/>
              </a:rPr>
              <a:t>w.r.t.Cathode: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outer PN junctions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are forward biased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but the </a:t>
            </a:r>
            <a:r>
              <a:rPr dirty="0" sz="1400">
                <a:latin typeface="Arial MT"/>
                <a:cs typeface="Arial MT"/>
              </a:rPr>
              <a:t>centre</a:t>
            </a:r>
            <a:endParaRPr sz="1400">
              <a:latin typeface="Arial MT"/>
              <a:cs typeface="Arial MT"/>
            </a:endParaRPr>
          </a:p>
          <a:p>
            <a:pPr marL="848994" marR="93980">
              <a:lnSpc>
                <a:spcPct val="116100"/>
              </a:lnSpc>
            </a:pPr>
            <a:r>
              <a:rPr dirty="0" sz="1400" spc="-5">
                <a:latin typeface="Arial MT"/>
                <a:cs typeface="Arial MT"/>
              </a:rPr>
              <a:t>NP junction is </a:t>
            </a:r>
            <a:r>
              <a:rPr dirty="0" sz="1400">
                <a:latin typeface="Arial MT"/>
                <a:cs typeface="Arial MT"/>
              </a:rPr>
              <a:t>reverse </a:t>
            </a:r>
            <a:r>
              <a:rPr dirty="0" sz="1400" spc="-5">
                <a:latin typeface="Arial MT"/>
                <a:cs typeface="Arial MT"/>
              </a:rPr>
              <a:t>biased. forward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is blocked. If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+ve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is injected into </a:t>
            </a:r>
            <a:r>
              <a:rPr dirty="0" sz="1400" spc="25">
                <a:latin typeface="Arial MT"/>
                <a:cs typeface="Arial MT"/>
              </a:rPr>
              <a:t>I</a:t>
            </a:r>
            <a:r>
              <a:rPr dirty="0" baseline="-33950" sz="1350" spc="37">
                <a:latin typeface="Arial MT"/>
                <a:cs typeface="Arial MT"/>
              </a:rPr>
              <a:t>B</a:t>
            </a:r>
            <a:r>
              <a:rPr dirty="0" baseline="-33950" sz="1350" spc="44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 spc="-3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TR</a:t>
            </a:r>
            <a:r>
              <a:rPr dirty="0" baseline="-33950" sz="1350">
                <a:latin typeface="Arial MT"/>
                <a:cs typeface="Arial MT"/>
              </a:rPr>
              <a:t>2</a:t>
            </a:r>
            <a:r>
              <a:rPr dirty="0" sz="1400">
                <a:latin typeface="Arial MT"/>
                <a:cs typeface="Arial MT"/>
              </a:rPr>
              <a:t>, </a:t>
            </a:r>
            <a:r>
              <a:rPr dirty="0" sz="1400" spc="-5">
                <a:latin typeface="Arial MT"/>
                <a:cs typeface="Arial MT"/>
              </a:rPr>
              <a:t>its </a:t>
            </a:r>
            <a:r>
              <a:rPr dirty="0" sz="1400" spc="10">
                <a:latin typeface="Arial MT"/>
                <a:cs typeface="Arial MT"/>
              </a:rPr>
              <a:t>I</a:t>
            </a:r>
            <a:r>
              <a:rPr dirty="0" baseline="-33950" sz="1350" spc="15">
                <a:latin typeface="Arial MT"/>
                <a:cs typeface="Arial MT"/>
              </a:rPr>
              <a:t>C</a:t>
            </a:r>
            <a:r>
              <a:rPr dirty="0" baseline="-33950" sz="1350" spc="22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flows in the base of </a:t>
            </a:r>
            <a:r>
              <a:rPr dirty="0" sz="1400" spc="5">
                <a:latin typeface="Arial MT"/>
                <a:cs typeface="Arial MT"/>
              </a:rPr>
              <a:t>TR</a:t>
            </a:r>
            <a:r>
              <a:rPr dirty="0" baseline="-33950" sz="1350" spc="7">
                <a:latin typeface="Arial MT"/>
                <a:cs typeface="Arial MT"/>
              </a:rPr>
              <a:t>1</a:t>
            </a:r>
            <a:r>
              <a:rPr dirty="0" sz="1400" spc="5">
                <a:latin typeface="Arial MT"/>
                <a:cs typeface="Arial MT"/>
              </a:rPr>
              <a:t>. </a:t>
            </a:r>
            <a:r>
              <a:rPr dirty="0" sz="1400" spc="-5">
                <a:latin typeface="Arial MT"/>
                <a:cs typeface="Arial MT"/>
              </a:rPr>
              <a:t>This </a:t>
            </a:r>
            <a:r>
              <a:rPr dirty="0" sz="1400">
                <a:latin typeface="Arial MT"/>
                <a:cs typeface="Arial MT"/>
              </a:rPr>
              <a:t>causes a </a:t>
            </a:r>
            <a:r>
              <a:rPr dirty="0" sz="1400" spc="15">
                <a:latin typeface="Arial MT"/>
                <a:cs typeface="Arial MT"/>
              </a:rPr>
              <a:t>I</a:t>
            </a:r>
            <a:r>
              <a:rPr dirty="0" baseline="-33950" sz="1350" spc="22">
                <a:latin typeface="Arial MT"/>
                <a:cs typeface="Arial MT"/>
              </a:rPr>
              <a:t>C</a:t>
            </a:r>
            <a:r>
              <a:rPr dirty="0" baseline="-33950" sz="1350" spc="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flow in </a:t>
            </a:r>
            <a:r>
              <a:rPr dirty="0" sz="1400" spc="5">
                <a:latin typeface="Arial MT"/>
                <a:cs typeface="Arial MT"/>
              </a:rPr>
              <a:t>TR</a:t>
            </a:r>
            <a:r>
              <a:rPr dirty="0" baseline="-33950" sz="1350" spc="7">
                <a:latin typeface="Arial MT"/>
                <a:cs typeface="Arial MT"/>
              </a:rPr>
              <a:t>1</a:t>
            </a:r>
            <a:r>
              <a:rPr dirty="0" baseline="-33950" sz="1350" spc="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which increases the </a:t>
            </a:r>
            <a:r>
              <a:rPr dirty="0" sz="1400" spc="15">
                <a:latin typeface="Arial MT"/>
                <a:cs typeface="Arial MT"/>
              </a:rPr>
              <a:t>I</a:t>
            </a:r>
            <a:r>
              <a:rPr dirty="0" baseline="-33950" sz="1350" spc="22">
                <a:latin typeface="Arial MT"/>
                <a:cs typeface="Arial MT"/>
              </a:rPr>
              <a:t>B</a:t>
            </a:r>
            <a:r>
              <a:rPr dirty="0" baseline="-33950" sz="1350" spc="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 </a:t>
            </a:r>
            <a:r>
              <a:rPr dirty="0" sz="1400">
                <a:latin typeface="Arial MT"/>
                <a:cs typeface="Arial MT"/>
              </a:rPr>
              <a:t> TR</a:t>
            </a:r>
            <a:r>
              <a:rPr dirty="0" baseline="-33950" sz="1350">
                <a:latin typeface="Arial MT"/>
                <a:cs typeface="Arial MT"/>
              </a:rPr>
              <a:t>2</a:t>
            </a:r>
            <a:r>
              <a:rPr dirty="0" baseline="-33950" sz="1350" spc="1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 </a:t>
            </a:r>
            <a:r>
              <a:rPr dirty="0" sz="1400">
                <a:latin typeface="Arial MT"/>
                <a:cs typeface="Arial MT"/>
              </a:rPr>
              <a:t>so</a:t>
            </a:r>
            <a:r>
              <a:rPr dirty="0" sz="1400" spc="-5">
                <a:latin typeface="Arial MT"/>
                <a:cs typeface="Arial MT"/>
              </a:rPr>
              <a:t> on.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2743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10">
                <a:latin typeface="Arial MT"/>
                <a:cs typeface="Arial MT"/>
              </a:rPr>
              <a:t>Silicon</a:t>
            </a:r>
            <a:r>
              <a:rPr dirty="0" u="none" sz="2800" spc="-3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Controlled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Rectifier</a:t>
            </a:r>
            <a:r>
              <a:rPr dirty="0" u="none" sz="2800" spc="-30">
                <a:latin typeface="Arial MT"/>
                <a:cs typeface="Arial MT"/>
              </a:rPr>
              <a:t> </a:t>
            </a:r>
            <a:r>
              <a:rPr dirty="0" u="none" sz="2800">
                <a:latin typeface="Arial MT"/>
                <a:cs typeface="Arial MT"/>
              </a:rPr>
              <a:t>(SCR)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49" y="1176350"/>
            <a:ext cx="7880350" cy="317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795" marR="59182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Unlike transistors, SCR </a:t>
            </a:r>
            <a:r>
              <a:rPr dirty="0" sz="1800">
                <a:latin typeface="Arial MT"/>
                <a:cs typeface="Arial MT"/>
              </a:rPr>
              <a:t>can </a:t>
            </a:r>
            <a:r>
              <a:rPr dirty="0" sz="1800" spc="-5">
                <a:latin typeface="Arial MT"/>
                <a:cs typeface="Arial MT"/>
              </a:rPr>
              <a:t>not be biased to </a:t>
            </a:r>
            <a:r>
              <a:rPr dirty="0" sz="1800">
                <a:latin typeface="Arial MT"/>
                <a:cs typeface="Arial MT"/>
              </a:rPr>
              <a:t>stay </a:t>
            </a:r>
            <a:r>
              <a:rPr dirty="0" sz="1800" spc="-5">
                <a:latin typeface="Arial MT"/>
                <a:cs typeface="Arial MT"/>
              </a:rPr>
              <a:t>within </a:t>
            </a:r>
            <a:r>
              <a:rPr dirty="0" sz="1800">
                <a:latin typeface="Arial MT"/>
                <a:cs typeface="Arial MT"/>
              </a:rPr>
              <a:t>some </a:t>
            </a:r>
            <a:r>
              <a:rPr dirty="0" sz="1800" spc="-5">
                <a:latin typeface="Arial MT"/>
                <a:cs typeface="Arial MT"/>
              </a:rPr>
              <a:t>active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region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between its </a:t>
            </a:r>
            <a:r>
              <a:rPr dirty="0" sz="1800" spc="-10">
                <a:latin typeface="Arial MT"/>
                <a:cs typeface="Arial MT"/>
              </a:rPr>
              <a:t>cutoff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saturation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states.</a:t>
            </a:r>
            <a:endParaRPr sz="1800">
              <a:latin typeface="Arial MT"/>
              <a:cs typeface="Arial MT"/>
            </a:endParaRPr>
          </a:p>
          <a:p>
            <a:pPr lvl="1" marL="848994" marR="801370" indent="-336550">
              <a:lnSpc>
                <a:spcPct val="11610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25">
                <a:latin typeface="Arial MT"/>
                <a:cs typeface="Arial MT"/>
              </a:rPr>
              <a:t>Very </a:t>
            </a:r>
            <a:r>
              <a:rPr dirty="0" sz="1400" spc="-15">
                <a:latin typeface="Arial MT"/>
                <a:cs typeface="Arial MT"/>
              </a:rPr>
              <a:t>rapidly, </a:t>
            </a:r>
            <a:r>
              <a:rPr dirty="0" sz="1400" spc="-5">
                <a:latin typeface="Arial MT"/>
                <a:cs typeface="Arial MT"/>
              </a:rPr>
              <a:t>the two transistors force each other to </a:t>
            </a:r>
            <a:r>
              <a:rPr dirty="0" sz="1400">
                <a:latin typeface="Arial MT"/>
                <a:cs typeface="Arial MT"/>
              </a:rPr>
              <a:t>conduct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saturation </a:t>
            </a:r>
            <a:r>
              <a:rPr dirty="0" sz="1400" spc="-5">
                <a:latin typeface="Arial MT"/>
                <a:cs typeface="Arial MT"/>
              </a:rPr>
              <a:t>due to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regenerative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feedback.</a:t>
            </a:r>
            <a:endParaRPr sz="1400">
              <a:latin typeface="Arial MT"/>
              <a:cs typeface="Arial MT"/>
            </a:endParaRPr>
          </a:p>
          <a:p>
            <a:pPr lvl="1" marL="848994" marR="96520" indent="-336550">
              <a:lnSpc>
                <a:spcPct val="116100"/>
              </a:lnSpc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Once triggered, the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flowing through the device </a:t>
            </a:r>
            <a:r>
              <a:rPr dirty="0" sz="1400">
                <a:latin typeface="Arial MT"/>
                <a:cs typeface="Arial MT"/>
              </a:rPr>
              <a:t>can </a:t>
            </a:r>
            <a:r>
              <a:rPr dirty="0" sz="1400" spc="-5">
                <a:latin typeface="Arial MT"/>
                <a:cs typeface="Arial MT"/>
              </a:rPr>
              <a:t>be limited only by external </a:t>
            </a:r>
            <a:r>
              <a:rPr dirty="0" sz="1400">
                <a:latin typeface="Arial MT"/>
                <a:cs typeface="Arial MT"/>
              </a:rPr>
              <a:t> resistance. </a:t>
            </a:r>
            <a:r>
              <a:rPr dirty="0" sz="1400" spc="-5">
                <a:latin typeface="Arial MT"/>
                <a:cs typeface="Arial MT"/>
              </a:rPr>
              <a:t>Any gate </a:t>
            </a:r>
            <a:r>
              <a:rPr dirty="0" sz="1400">
                <a:latin typeface="Arial MT"/>
                <a:cs typeface="Arial MT"/>
              </a:rPr>
              <a:t>signal </a:t>
            </a:r>
            <a:r>
              <a:rPr dirty="0" sz="1400" spc="-5">
                <a:latin typeface="Arial MT"/>
                <a:cs typeface="Arial MT"/>
              </a:rPr>
              <a:t>applied after </a:t>
            </a:r>
            <a:r>
              <a:rPr dirty="0" sz="1400">
                <a:latin typeface="Arial MT"/>
                <a:cs typeface="Arial MT"/>
              </a:rPr>
              <a:t>conduction </a:t>
            </a:r>
            <a:r>
              <a:rPr dirty="0" sz="1400" spc="-5">
                <a:latin typeface="Arial MT"/>
                <a:cs typeface="Arial MT"/>
              </a:rPr>
              <a:t>has no </a:t>
            </a:r>
            <a:r>
              <a:rPr dirty="0" sz="1400" spc="-10">
                <a:latin typeface="Arial MT"/>
                <a:cs typeface="Arial MT"/>
              </a:rPr>
              <a:t>effect </a:t>
            </a:r>
            <a:r>
              <a:rPr dirty="0" sz="1400" spc="-5">
                <a:latin typeface="Arial MT"/>
                <a:cs typeface="Arial MT"/>
              </a:rPr>
              <a:t>on SCR </a:t>
            </a:r>
            <a:r>
              <a:rPr dirty="0" sz="1400">
                <a:latin typeface="Arial MT"/>
                <a:cs typeface="Arial MT"/>
              </a:rPr>
              <a:t>since </a:t>
            </a:r>
            <a:r>
              <a:rPr dirty="0" sz="1400" spc="-5">
                <a:latin typeface="Arial MT"/>
                <a:cs typeface="Arial MT"/>
              </a:rPr>
              <a:t>it is fully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on.</a:t>
            </a:r>
            <a:endParaRPr sz="1400">
              <a:latin typeface="Arial MT"/>
              <a:cs typeface="Arial MT"/>
            </a:endParaRPr>
          </a:p>
          <a:p>
            <a:pPr marL="391795" indent="-367030">
              <a:lnSpc>
                <a:spcPct val="100000"/>
              </a:lnSpc>
              <a:spcBef>
                <a:spcPts val="250"/>
              </a:spcBef>
              <a:buClr>
                <a:srgbClr val="595959"/>
              </a:buClr>
              <a:buChar char="●"/>
              <a:tabLst>
                <a:tab pos="391795" algn="l"/>
                <a:tab pos="392430" algn="l"/>
              </a:tabLst>
            </a:pPr>
            <a:r>
              <a:rPr dirty="0" sz="1800" spc="-5">
                <a:latin typeface="Arial MT"/>
                <a:cs typeface="Arial MT"/>
              </a:rPr>
              <a:t>It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not possible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turn 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SCR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off</a:t>
            </a:r>
            <a:r>
              <a:rPr dirty="0" sz="1800" spc="-5">
                <a:latin typeface="Arial MT"/>
                <a:cs typeface="Arial MT"/>
              </a:rPr>
              <a:t> by its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gate </a:t>
            </a:r>
            <a:r>
              <a:rPr dirty="0" sz="1800">
                <a:latin typeface="Arial MT"/>
                <a:cs typeface="Arial MT"/>
              </a:rPr>
              <a:t>signal.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 two ways:</a:t>
            </a:r>
            <a:endParaRPr sz="1800">
              <a:latin typeface="Arial MT"/>
              <a:cs typeface="Arial MT"/>
            </a:endParaRPr>
          </a:p>
          <a:p>
            <a:pPr lvl="1" marL="848994" indent="-336550">
              <a:lnSpc>
                <a:spcPct val="100000"/>
              </a:lnSpc>
              <a:spcBef>
                <a:spcPts val="334"/>
              </a:spcBef>
              <a:buClr>
                <a:srgbClr val="595959"/>
              </a:buClr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either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removing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supply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therefore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Anode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completely,</a:t>
            </a:r>
            <a:endParaRPr sz="1400">
              <a:latin typeface="Arial MT"/>
              <a:cs typeface="Arial MT"/>
            </a:endParaRPr>
          </a:p>
          <a:p>
            <a:pPr lvl="1" marL="848994" marR="279400" indent="-336550">
              <a:lnSpc>
                <a:spcPct val="116100"/>
              </a:lnSpc>
              <a:buChar char="○"/>
              <a:tabLst>
                <a:tab pos="848994" algn="l"/>
                <a:tab pos="849630" algn="l"/>
              </a:tabLst>
            </a:pPr>
            <a:r>
              <a:rPr dirty="0" sz="1400" spc="-5">
                <a:latin typeface="Arial MT"/>
                <a:cs typeface="Arial MT"/>
              </a:rPr>
              <a:t>or by </a:t>
            </a:r>
            <a:r>
              <a:rPr dirty="0" sz="1400">
                <a:latin typeface="Arial MT"/>
                <a:cs typeface="Arial MT"/>
              </a:rPr>
              <a:t>reducing </a:t>
            </a:r>
            <a:r>
              <a:rPr dirty="0" sz="1400" spc="-5">
                <a:latin typeface="Arial MT"/>
                <a:cs typeface="Arial MT"/>
              </a:rPr>
              <a:t>its Anode to Cathode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by </a:t>
            </a:r>
            <a:r>
              <a:rPr dirty="0" sz="1400">
                <a:latin typeface="Arial MT"/>
                <a:cs typeface="Arial MT"/>
              </a:rPr>
              <a:t>some </a:t>
            </a:r>
            <a:r>
              <a:rPr dirty="0" sz="1400" spc="-5">
                <a:latin typeface="Arial MT"/>
                <a:cs typeface="Arial MT"/>
              </a:rPr>
              <a:t>external </a:t>
            </a:r>
            <a:r>
              <a:rPr dirty="0" sz="1400">
                <a:latin typeface="Arial MT"/>
                <a:cs typeface="Arial MT"/>
              </a:rPr>
              <a:t>means </a:t>
            </a:r>
            <a:r>
              <a:rPr dirty="0" sz="1400" spc="-5">
                <a:latin typeface="Arial MT"/>
                <a:cs typeface="Arial MT"/>
              </a:rPr>
              <a:t>to below </a:t>
            </a:r>
            <a:r>
              <a:rPr dirty="0" sz="1400">
                <a:latin typeface="Arial MT"/>
                <a:cs typeface="Arial MT"/>
              </a:rPr>
              <a:t>a value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commonly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called</a:t>
            </a:r>
            <a:r>
              <a:rPr dirty="0" sz="1400" spc="-5">
                <a:latin typeface="Arial MT"/>
                <a:cs typeface="Arial MT"/>
              </a:rPr>
              <a:t> the </a:t>
            </a:r>
            <a:r>
              <a:rPr dirty="0" sz="1400">
                <a:latin typeface="Arial MT"/>
                <a:cs typeface="Arial MT"/>
              </a:rPr>
              <a:t>“minimum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holding </a:t>
            </a:r>
            <a:r>
              <a:rPr dirty="0" sz="1400">
                <a:latin typeface="Arial MT"/>
                <a:cs typeface="Arial MT"/>
              </a:rPr>
              <a:t>current”,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baseline="-33950" sz="1350" spc="7">
                <a:latin typeface="Arial MT"/>
                <a:cs typeface="Arial MT"/>
              </a:rPr>
              <a:t>H</a:t>
            </a:r>
            <a:r>
              <a:rPr dirty="0" sz="1400" spc="5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lvl="2" marL="1306195" indent="-321310">
              <a:lnSpc>
                <a:spcPct val="100000"/>
              </a:lnSpc>
              <a:spcBef>
                <a:spcPts val="275"/>
              </a:spcBef>
              <a:buChar char="■"/>
              <a:tabLst>
                <a:tab pos="1306195" algn="l"/>
                <a:tab pos="1306830" algn="l"/>
              </a:tabLst>
            </a:pPr>
            <a:r>
              <a:rPr dirty="0" sz="1200" spc="-5">
                <a:latin typeface="Arial MT"/>
                <a:cs typeface="Arial MT"/>
              </a:rPr>
              <a:t>So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internal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PN-junctions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can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recover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their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blocking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state.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3949" y="865324"/>
            <a:ext cx="4267199" cy="1990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3849" y="1176350"/>
            <a:ext cx="7729220" cy="3157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3623310" indent="-367030">
              <a:lnSpc>
                <a:spcPct val="114599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TRIAC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component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conducts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 </a:t>
            </a:r>
            <a:r>
              <a:rPr dirty="0" sz="1800" spc="-5">
                <a:latin typeface="Arial MT"/>
                <a:cs typeface="Arial MT"/>
              </a:rPr>
              <a:t>in either directions when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triggered: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turns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applying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endParaRPr sz="1400">
              <a:latin typeface="Arial MT"/>
              <a:cs typeface="Arial MT"/>
            </a:endParaRPr>
          </a:p>
          <a:p>
            <a:pPr lvl="1" marL="836294" marR="4431030" indent="-336550">
              <a:lnSpc>
                <a:spcPct val="116100"/>
              </a:lnSpc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It turns </a:t>
            </a:r>
            <a:r>
              <a:rPr dirty="0" sz="1400" spc="-15">
                <a:latin typeface="Arial MT"/>
                <a:cs typeface="Arial MT"/>
              </a:rPr>
              <a:t>off </a:t>
            </a:r>
            <a:r>
              <a:rPr dirty="0" sz="1400" spc="-5">
                <a:latin typeface="Arial MT"/>
                <a:cs typeface="Arial MT"/>
              </a:rPr>
              <a:t>when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across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TRIAC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becomes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0v.</a:t>
            </a:r>
            <a:endParaRPr sz="1400">
              <a:latin typeface="Arial MT"/>
              <a:cs typeface="Arial MT"/>
            </a:endParaRPr>
          </a:p>
          <a:p>
            <a:pPr marL="379095" marR="5080" indent="-367030">
              <a:lnSpc>
                <a:spcPts val="2480"/>
              </a:lnSpc>
              <a:spcBef>
                <a:spcPts val="7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TRIAC is </a:t>
            </a:r>
            <a:r>
              <a:rPr dirty="0" sz="1800">
                <a:latin typeface="Arial MT"/>
                <a:cs typeface="Arial MT"/>
              </a:rPr>
              <a:t>capable </a:t>
            </a:r>
            <a:r>
              <a:rPr dirty="0" sz="1800" spc="-5">
                <a:latin typeface="Arial MT"/>
                <a:cs typeface="Arial MT"/>
              </a:rPr>
              <a:t>of </a:t>
            </a:r>
            <a:r>
              <a:rPr dirty="0" sz="1800">
                <a:latin typeface="Arial MT"/>
                <a:cs typeface="Arial MT"/>
              </a:rPr>
              <a:t>conducting </a:t>
            </a:r>
            <a:r>
              <a:rPr dirty="0" sz="1800" spc="-5">
                <a:latin typeface="Arial MT"/>
                <a:cs typeface="Arial MT"/>
              </a:rPr>
              <a:t>positive and negative half period of an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alternating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provided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current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also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alters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direction.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7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TRIACs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are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Silicon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Controlled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Rectifiers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“SCR”.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SCR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unidirectional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device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that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conducts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direction.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SCR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triggered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positive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its gate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only.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9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09093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TRIAC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87503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DIAC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6679565" cy="266255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DIAC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stands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DIode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1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AC.</a:t>
            </a:r>
            <a:endParaRPr sz="180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It is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bi-directional </a:t>
            </a:r>
            <a:r>
              <a:rPr dirty="0" sz="1800">
                <a:latin typeface="Arial MT"/>
                <a:cs typeface="Arial MT"/>
              </a:rPr>
              <a:t>switch </a:t>
            </a:r>
            <a:r>
              <a:rPr dirty="0" sz="1800" spc="-5">
                <a:latin typeface="Arial MT"/>
                <a:cs typeface="Arial MT"/>
              </a:rPr>
              <a:t>that is used with TRIACs to improve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power </a:t>
            </a:r>
            <a:r>
              <a:rPr dirty="0" sz="1800">
                <a:latin typeface="Arial MT"/>
                <a:cs typeface="Arial MT"/>
              </a:rPr>
              <a:t>switching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95959"/>
              </a:buClr>
              <a:buFont typeface="Arial MT"/>
              <a:buChar char="●"/>
            </a:pPr>
            <a:endParaRPr sz="2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Unlike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TRIACs,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DIACs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have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gate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control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conduction</a:t>
            </a:r>
            <a:endParaRPr sz="18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It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conducts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after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'breakdown'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exceeded.</a:t>
            </a:r>
            <a:endParaRPr sz="1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Similarities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TRIACs:</a:t>
            </a:r>
            <a:endParaRPr sz="1800">
              <a:latin typeface="Arial MT"/>
              <a:cs typeface="Arial MT"/>
            </a:endParaRPr>
          </a:p>
          <a:p>
            <a:pPr lvl="1" marL="836294" marR="456565" indent="-336550">
              <a:lnSpc>
                <a:spcPct val="11610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a semiconductor switch </a:t>
            </a:r>
            <a:r>
              <a:rPr dirty="0" sz="1400" spc="-5">
                <a:latin typeface="Arial MT"/>
                <a:cs typeface="Arial MT"/>
              </a:rPr>
              <a:t>that is turned on in both forward and </a:t>
            </a:r>
            <a:r>
              <a:rPr dirty="0" sz="1400">
                <a:latin typeface="Arial MT"/>
                <a:cs typeface="Arial MT"/>
              </a:rPr>
              <a:t>reverse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polarities.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2600" y="1615349"/>
            <a:ext cx="1514649" cy="23382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87503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DIAC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62308"/>
            <a:ext cx="4255135" cy="283845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functiona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Analysis:</a:t>
            </a:r>
            <a:endParaRPr sz="1800">
              <a:latin typeface="Arial MT"/>
              <a:cs typeface="Arial MT"/>
            </a:endParaRPr>
          </a:p>
          <a:p>
            <a:pPr lvl="1" marL="836294" marR="80645" indent="-336550">
              <a:lnSpc>
                <a:spcPct val="11610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DIAC </a:t>
            </a:r>
            <a:r>
              <a:rPr dirty="0" sz="1400">
                <a:latin typeface="Arial MT"/>
                <a:cs typeface="Arial MT"/>
              </a:rPr>
              <a:t>starts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conduct </a:t>
            </a:r>
            <a:r>
              <a:rPr dirty="0" sz="1400" spc="-5">
                <a:latin typeface="Arial MT"/>
                <a:cs typeface="Arial MT"/>
              </a:rPr>
              <a:t>when the </a:t>
            </a:r>
            <a:r>
              <a:rPr dirty="0" sz="1400">
                <a:latin typeface="Arial MT"/>
                <a:cs typeface="Arial MT"/>
              </a:rPr>
              <a:t>supply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 reaches </a:t>
            </a:r>
            <a:r>
              <a:rPr dirty="0" sz="1400" spc="-5">
                <a:latin typeface="Arial MT"/>
                <a:cs typeface="Arial MT"/>
              </a:rPr>
              <a:t>the </a:t>
            </a:r>
            <a:r>
              <a:rPr dirty="0" sz="1400" spc="-5" b="1">
                <a:latin typeface="Arial"/>
                <a:cs typeface="Arial"/>
              </a:rPr>
              <a:t>breakover voltage </a:t>
            </a:r>
            <a:r>
              <a:rPr dirty="0" sz="1400" b="1">
                <a:latin typeface="Arial"/>
                <a:cs typeface="Arial"/>
              </a:rPr>
              <a:t> </a:t>
            </a:r>
            <a:r>
              <a:rPr dirty="0" sz="1400" spc="-5">
                <a:latin typeface="Arial MT"/>
                <a:cs typeface="Arial MT"/>
              </a:rPr>
              <a:t>(</a:t>
            </a:r>
            <a:r>
              <a:rPr dirty="0" sz="1400" spc="-5">
                <a:latin typeface="MS PGothic"/>
                <a:cs typeface="MS PGothic"/>
              </a:rPr>
              <a:t>≅</a:t>
            </a:r>
            <a:r>
              <a:rPr dirty="0" sz="1400" spc="-5">
                <a:latin typeface="Arial MT"/>
                <a:cs typeface="Arial MT"/>
              </a:rPr>
              <a:t>32v). Even when the </a:t>
            </a:r>
            <a:r>
              <a:rPr dirty="0" sz="1400">
                <a:latin typeface="Arial MT"/>
                <a:cs typeface="Arial MT"/>
              </a:rPr>
              <a:t>supply voltage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becomes less than </a:t>
            </a:r>
            <a:r>
              <a:rPr dirty="0" sz="1400" spc="-35">
                <a:latin typeface="Arial MT"/>
                <a:cs typeface="Arial MT"/>
              </a:rPr>
              <a:t>32V, </a:t>
            </a:r>
            <a:r>
              <a:rPr dirty="0" sz="1400" spc="-5">
                <a:latin typeface="Arial MT"/>
                <a:cs typeface="Arial MT"/>
              </a:rPr>
              <a:t>the DIAC </a:t>
            </a:r>
            <a:r>
              <a:rPr dirty="0" sz="1400">
                <a:latin typeface="Arial MT"/>
                <a:cs typeface="Arial MT"/>
              </a:rPr>
              <a:t>remains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conductive.</a:t>
            </a:r>
            <a:endParaRPr sz="1400">
              <a:latin typeface="Arial MT"/>
              <a:cs typeface="Arial MT"/>
            </a:endParaRPr>
          </a:p>
          <a:p>
            <a:pPr lvl="1" marL="836294" marR="320675" indent="-336550">
              <a:lnSpc>
                <a:spcPct val="116100"/>
              </a:lnSpc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DIAC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only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closes,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when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supply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becomes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0V.</a:t>
            </a:r>
            <a:endParaRPr sz="1400">
              <a:latin typeface="Arial MT"/>
              <a:cs typeface="Arial MT"/>
            </a:endParaRPr>
          </a:p>
          <a:p>
            <a:pPr algn="just" lvl="1" marL="836294" marR="5080" indent="-336550">
              <a:lnSpc>
                <a:spcPct val="116100"/>
              </a:lnSpc>
              <a:buClr>
                <a:srgbClr val="595959"/>
              </a:buClr>
              <a:buChar char="○"/>
              <a:tabLst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 DIAC also works for negative </a:t>
            </a:r>
            <a:r>
              <a:rPr dirty="0" sz="1400">
                <a:latin typeface="Arial MT"/>
                <a:cs typeface="Arial MT"/>
              </a:rPr>
              <a:t>voltages.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Hence,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DIAC doesn't have an anode and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cathode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like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 normal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diode.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3650" y="1152475"/>
            <a:ext cx="3250579" cy="125021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1375" y="2472500"/>
            <a:ext cx="3554133" cy="20963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11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87503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DIAC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621" y="1184987"/>
            <a:ext cx="4596765" cy="3063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marR="320675" indent="-351790">
              <a:lnSpc>
                <a:spcPct val="113300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When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DIAC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conducts,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it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enters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region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negative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dynamic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resistance.</a:t>
            </a:r>
            <a:endParaRPr sz="1600">
              <a:latin typeface="Arial MT"/>
              <a:cs typeface="Arial MT"/>
            </a:endParaRPr>
          </a:p>
          <a:p>
            <a:pPr marL="363855" marR="5080" indent="-351790">
              <a:lnSpc>
                <a:spcPct val="113300"/>
              </a:lnSpc>
              <a:buClr>
                <a:srgbClr val="595959"/>
              </a:buClr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When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source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voltage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increases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voltage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drop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across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 DIAC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decreases.</a:t>
            </a:r>
            <a:endParaRPr sz="1600">
              <a:latin typeface="Arial MT"/>
              <a:cs typeface="Arial MT"/>
            </a:endParaRPr>
          </a:p>
          <a:p>
            <a:pPr marL="363855" marR="83185" indent="-351790">
              <a:lnSpc>
                <a:spcPct val="113300"/>
              </a:lnSpc>
              <a:buClr>
                <a:srgbClr val="595959"/>
              </a:buClr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Hence, </a:t>
            </a:r>
            <a:r>
              <a:rPr dirty="0" sz="1600">
                <a:latin typeface="Arial MT"/>
                <a:cs typeface="Arial MT"/>
              </a:rPr>
              <a:t>a sharp </a:t>
            </a:r>
            <a:r>
              <a:rPr dirty="0" sz="1600" spc="-5">
                <a:latin typeface="Arial MT"/>
                <a:cs typeface="Arial MT"/>
              </a:rPr>
              <a:t>increase in the level of </a:t>
            </a:r>
            <a:r>
              <a:rPr dirty="0" sz="1600">
                <a:latin typeface="Arial MT"/>
                <a:cs typeface="Arial MT"/>
              </a:rPr>
              <a:t>current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that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conducted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by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device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achieved.</a:t>
            </a:r>
            <a:endParaRPr sz="1600">
              <a:latin typeface="Arial MT"/>
              <a:cs typeface="Arial MT"/>
            </a:endParaRPr>
          </a:p>
          <a:p>
            <a:pPr marL="363855" marR="97155" indent="-351790">
              <a:lnSpc>
                <a:spcPct val="113300"/>
              </a:lnSpc>
              <a:buClr>
                <a:srgbClr val="595959"/>
              </a:buClr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Below the holding </a:t>
            </a:r>
            <a:r>
              <a:rPr dirty="0" sz="1600">
                <a:latin typeface="Arial MT"/>
                <a:cs typeface="Arial MT"/>
              </a:rPr>
              <a:t>current, </a:t>
            </a:r>
            <a:r>
              <a:rPr dirty="0" sz="1600" spc="-5">
                <a:latin typeface="Arial MT"/>
                <a:cs typeface="Arial MT"/>
              </a:rPr>
              <a:t>the DIAC </a:t>
            </a:r>
            <a:r>
              <a:rPr dirty="0" sz="1600">
                <a:latin typeface="Arial MT"/>
                <a:cs typeface="Arial MT"/>
              </a:rPr>
              <a:t>reverts </a:t>
            </a:r>
            <a:r>
              <a:rPr dirty="0" sz="1600" spc="-5">
                <a:latin typeface="Arial MT"/>
                <a:cs typeface="Arial MT"/>
              </a:rPr>
              <a:t>to </a:t>
            </a:r>
            <a:r>
              <a:rPr dirty="0" sz="1600" spc="-434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its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high-resistance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(non-conducting)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state.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95959"/>
              </a:buClr>
              <a:buFont typeface="Arial MT"/>
              <a:buChar char="●"/>
            </a:pPr>
            <a:endParaRPr sz="1850">
              <a:latin typeface="Arial MT"/>
              <a:cs typeface="Arial MT"/>
            </a:endParaRPr>
          </a:p>
          <a:p>
            <a:pPr marL="363855" marR="208915" indent="-351790">
              <a:lnSpc>
                <a:spcPct val="113300"/>
              </a:lnSpc>
              <a:buClr>
                <a:srgbClr val="595959"/>
              </a:buClr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DIACs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are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called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symmetrical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triggers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due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symmetry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their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characteristic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curve.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50" y="705555"/>
            <a:ext cx="3584880" cy="32148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3475" y="1861794"/>
            <a:ext cx="6961505" cy="4338955"/>
            <a:chOff x="953475" y="1861794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1542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951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879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412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7879" y="4256287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352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352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3777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092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9486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450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092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5912" y="614231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5912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599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450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06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014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0564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0564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425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425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209155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08192" y="6278744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A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16617" y="6284999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38119" y="6284999"/>
            <a:ext cx="101219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69644" y="6478778"/>
            <a:ext cx="249745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  <a:tabLst>
                <a:tab pos="1386840" algn="l"/>
              </a:tabLst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r>
              <a:rPr dirty="0" sz="18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(-1.8)	=</a:t>
            </a:r>
            <a:r>
              <a:rPr dirty="0" sz="1800" spc="-5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r>
              <a:rPr dirty="0" sz="1800" spc="-6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(-1.8)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0382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49871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5638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5352" y="4128019"/>
            <a:ext cx="960119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12922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83134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92649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52662" y="5086552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46542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600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047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78897" y="3399290"/>
            <a:ext cx="1487170" cy="6635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Q7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20">
                <a:latin typeface="Microsoft Sans Serif"/>
                <a:cs typeface="Microsoft Sans Serif"/>
              </a:rPr>
              <a:t>NOR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02853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7235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DIAC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and</a:t>
            </a:r>
            <a:r>
              <a:rPr dirty="0" u="none" sz="2800" spc="-9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TRIAC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621" y="1217372"/>
            <a:ext cx="7657465" cy="239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363855" algn="l"/>
                <a:tab pos="364490" algn="l"/>
              </a:tabLst>
            </a:pPr>
            <a:r>
              <a:rPr dirty="0" sz="1600" spc="-10">
                <a:latin typeface="Arial MT"/>
                <a:cs typeface="Arial MT"/>
              </a:rPr>
              <a:t>Typically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DIAC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placed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series</a:t>
            </a:r>
            <a:r>
              <a:rPr dirty="0" sz="1600" spc="-5">
                <a:latin typeface="Arial MT"/>
                <a:cs typeface="Arial MT"/>
              </a:rPr>
              <a:t> with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gate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TRIAC.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95959"/>
              </a:buClr>
              <a:buFont typeface="Arial MT"/>
              <a:buChar char="●"/>
            </a:pPr>
            <a:endParaRPr sz="1850">
              <a:latin typeface="Arial MT"/>
              <a:cs typeface="Arial MT"/>
            </a:endParaRPr>
          </a:p>
          <a:p>
            <a:pPr marL="363855" marR="5080" indent="-351790">
              <a:lnSpc>
                <a:spcPct val="113300"/>
              </a:lnSpc>
              <a:buClr>
                <a:srgbClr val="595959"/>
              </a:buClr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TRIACs do not fire </a:t>
            </a:r>
            <a:r>
              <a:rPr dirty="0" sz="1600">
                <a:latin typeface="Arial MT"/>
                <a:cs typeface="Arial MT"/>
              </a:rPr>
              <a:t>symmetrically </a:t>
            </a:r>
            <a:r>
              <a:rPr dirty="0" sz="1600" spc="-5">
                <a:latin typeface="Arial MT"/>
                <a:cs typeface="Arial MT"/>
              </a:rPr>
              <a:t>as </a:t>
            </a:r>
            <a:r>
              <a:rPr dirty="0" sz="1600">
                <a:latin typeface="Arial MT"/>
                <a:cs typeface="Arial MT"/>
              </a:rPr>
              <a:t>a result </a:t>
            </a:r>
            <a:r>
              <a:rPr dirty="0" sz="1600" spc="-5">
                <a:latin typeface="Arial MT"/>
                <a:cs typeface="Arial MT"/>
              </a:rPr>
              <a:t>of </a:t>
            </a:r>
            <a:r>
              <a:rPr dirty="0" sz="1600">
                <a:latin typeface="Arial MT"/>
                <a:cs typeface="Arial MT"/>
              </a:rPr>
              <a:t>slight </a:t>
            </a:r>
            <a:r>
              <a:rPr dirty="0" sz="1600" spc="-10">
                <a:latin typeface="Arial MT"/>
                <a:cs typeface="Arial MT"/>
              </a:rPr>
              <a:t>differences </a:t>
            </a:r>
            <a:r>
              <a:rPr dirty="0" sz="1600" spc="-5">
                <a:latin typeface="Arial MT"/>
                <a:cs typeface="Arial MT"/>
              </a:rPr>
              <a:t>between the two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halves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 the device.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This </a:t>
            </a:r>
            <a:r>
              <a:rPr dirty="0" sz="1600">
                <a:latin typeface="Arial MT"/>
                <a:cs typeface="Arial MT"/>
              </a:rPr>
              <a:t>results</a:t>
            </a:r>
            <a:r>
              <a:rPr dirty="0" sz="1600" spc="-5">
                <a:latin typeface="Arial MT"/>
                <a:cs typeface="Arial MT"/>
              </a:rPr>
              <a:t> in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harmonics being generated.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95959"/>
              </a:buClr>
              <a:buFont typeface="Arial MT"/>
              <a:buChar char="●"/>
            </a:pPr>
            <a:endParaRPr sz="2100">
              <a:latin typeface="Arial MT"/>
              <a:cs typeface="Arial MT"/>
            </a:endParaRPr>
          </a:p>
          <a:p>
            <a:pPr marL="363855" indent="-351790">
              <a:lnSpc>
                <a:spcPct val="100000"/>
              </a:lnSpc>
              <a:buClr>
                <a:srgbClr val="595959"/>
              </a:buClr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Arial MT"/>
                <a:cs typeface="Arial MT"/>
              </a:rPr>
              <a:t>Switching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characteristic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DIACs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more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even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than</a:t>
            </a:r>
            <a:r>
              <a:rPr dirty="0" sz="1600" spc="-4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TRIACs.</a:t>
            </a:r>
            <a:endParaRPr sz="1600">
              <a:latin typeface="Arial MT"/>
              <a:cs typeface="Arial MT"/>
            </a:endParaRPr>
          </a:p>
          <a:p>
            <a:pPr lvl="1" marL="821055" marR="135890" indent="-336550">
              <a:lnSpc>
                <a:spcPts val="1950"/>
              </a:lnSpc>
              <a:spcBef>
                <a:spcPts val="95"/>
              </a:spcBef>
              <a:buClr>
                <a:srgbClr val="595959"/>
              </a:buClr>
              <a:buChar char="○"/>
              <a:tabLst>
                <a:tab pos="821055" algn="l"/>
                <a:tab pos="821690" algn="l"/>
              </a:tabLst>
            </a:pPr>
            <a:r>
              <a:rPr dirty="0" sz="1400" spc="-5">
                <a:latin typeface="Arial MT"/>
                <a:cs typeface="Arial MT"/>
              </a:rPr>
              <a:t>DIAC prevents any gate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flowing until the trigger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has </a:t>
            </a:r>
            <a:r>
              <a:rPr dirty="0" sz="1400">
                <a:latin typeface="Arial MT"/>
                <a:cs typeface="Arial MT"/>
              </a:rPr>
              <a:t>reached a certain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in either direction, this </a:t>
            </a:r>
            <a:r>
              <a:rPr dirty="0" sz="1400">
                <a:latin typeface="Arial MT"/>
                <a:cs typeface="Arial MT"/>
              </a:rPr>
              <a:t>makes </a:t>
            </a:r>
            <a:r>
              <a:rPr dirty="0" sz="1400" spc="-5">
                <a:latin typeface="Arial MT"/>
                <a:cs typeface="Arial MT"/>
              </a:rPr>
              <a:t>the firing point of the TRIAC </a:t>
            </a:r>
            <a:r>
              <a:rPr dirty="0" sz="1400">
                <a:latin typeface="Arial MT"/>
                <a:cs typeface="Arial MT"/>
              </a:rPr>
              <a:t>more </a:t>
            </a:r>
            <a:r>
              <a:rPr dirty="0" sz="1400" spc="-5">
                <a:latin typeface="Arial MT"/>
                <a:cs typeface="Arial MT"/>
              </a:rPr>
              <a:t>even in both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directions.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0791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DIACs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and</a:t>
            </a:r>
            <a:r>
              <a:rPr dirty="0" u="none" sz="2800" spc="-9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TRIACs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7121" y="1184987"/>
            <a:ext cx="7633334" cy="3340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7355" marR="3453129" indent="-351790">
              <a:lnSpc>
                <a:spcPct val="113300"/>
              </a:lnSpc>
              <a:spcBef>
                <a:spcPts val="100"/>
              </a:spcBef>
              <a:buClr>
                <a:srgbClr val="595959"/>
              </a:buClr>
              <a:buChar char="●"/>
              <a:tabLst>
                <a:tab pos="427355" algn="l"/>
                <a:tab pos="427990" algn="l"/>
              </a:tabLst>
            </a:pPr>
            <a:r>
              <a:rPr dirty="0" sz="1600" spc="-5">
                <a:latin typeface="Arial MT"/>
                <a:cs typeface="Arial MT"/>
              </a:rPr>
              <a:t>As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AC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supply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voltage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increases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at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beginning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cycle,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charged.</a:t>
            </a:r>
            <a:endParaRPr sz="1600">
              <a:latin typeface="Arial MT"/>
              <a:cs typeface="Arial MT"/>
            </a:endParaRPr>
          </a:p>
          <a:p>
            <a:pPr marL="427355" marR="3329304" indent="-351790">
              <a:lnSpc>
                <a:spcPct val="113300"/>
              </a:lnSpc>
              <a:buClr>
                <a:srgbClr val="595959"/>
              </a:buClr>
              <a:buChar char="●"/>
              <a:tabLst>
                <a:tab pos="427355" algn="l"/>
                <a:tab pos="427990" algn="l"/>
              </a:tabLst>
            </a:pPr>
            <a:r>
              <a:rPr dirty="0" sz="1600" spc="-5">
                <a:latin typeface="Arial MT"/>
                <a:cs typeface="Arial MT"/>
              </a:rPr>
              <a:t>When the </a:t>
            </a:r>
            <a:r>
              <a:rPr dirty="0" sz="1600">
                <a:latin typeface="Arial MT"/>
                <a:cs typeface="Arial MT"/>
              </a:rPr>
              <a:t>charging voltage reaches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breakover </a:t>
            </a:r>
            <a:r>
              <a:rPr dirty="0" sz="1600">
                <a:latin typeface="Arial MT"/>
                <a:cs typeface="Arial MT"/>
              </a:rPr>
              <a:t>voltage </a:t>
            </a:r>
            <a:r>
              <a:rPr dirty="0" sz="1600" spc="-5">
                <a:latin typeface="Arial MT"/>
                <a:cs typeface="Arial MT"/>
              </a:rPr>
              <a:t>of the diac, the diac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breaks down and </a:t>
            </a:r>
            <a:r>
              <a:rPr dirty="0" sz="1600">
                <a:latin typeface="Arial MT"/>
                <a:cs typeface="Arial MT"/>
              </a:rPr>
              <a:t>C </a:t>
            </a:r>
            <a:r>
              <a:rPr dirty="0" sz="1600" spc="-5">
                <a:latin typeface="Arial MT"/>
                <a:cs typeface="Arial MT"/>
              </a:rPr>
              <a:t>discharges through the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diac, producing </a:t>
            </a:r>
            <a:r>
              <a:rPr dirty="0" sz="1600">
                <a:latin typeface="Arial MT"/>
                <a:cs typeface="Arial MT"/>
              </a:rPr>
              <a:t>a sudden </a:t>
            </a:r>
            <a:r>
              <a:rPr dirty="0" sz="1600" spc="-5">
                <a:latin typeface="Arial MT"/>
                <a:cs typeface="Arial MT"/>
              </a:rPr>
              <a:t>pulse of </a:t>
            </a:r>
            <a:r>
              <a:rPr dirty="0" sz="1600">
                <a:latin typeface="Arial MT"/>
                <a:cs typeface="Arial MT"/>
              </a:rPr>
              <a:t>current,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which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fires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triac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conduction.</a:t>
            </a:r>
            <a:endParaRPr sz="1600">
              <a:latin typeface="Arial MT"/>
              <a:cs typeface="Arial MT"/>
            </a:endParaRPr>
          </a:p>
          <a:p>
            <a:pPr marL="427355" indent="-35179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427355" algn="l"/>
                <a:tab pos="427990" algn="l"/>
              </a:tabLst>
            </a:pPr>
            <a:r>
              <a:rPr dirty="0" sz="1600" spc="-5">
                <a:latin typeface="Arial MT"/>
                <a:cs typeface="Arial MT"/>
              </a:rPr>
              <a:t>While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conduction,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voltage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across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endParaRPr sz="1600">
              <a:latin typeface="Arial MT"/>
              <a:cs typeface="Arial MT"/>
            </a:endParaRPr>
          </a:p>
          <a:p>
            <a:pPr marL="427355">
              <a:lnSpc>
                <a:spcPct val="100000"/>
              </a:lnSpc>
              <a:spcBef>
                <a:spcPts val="254"/>
              </a:spcBef>
            </a:pPr>
            <a:r>
              <a:rPr dirty="0" sz="1600">
                <a:latin typeface="Arial MT"/>
                <a:cs typeface="Arial MT"/>
              </a:rPr>
              <a:t>resistor–capacitor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combination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limited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by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“ON”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voltage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triac.</a:t>
            </a:r>
            <a:endParaRPr sz="1600">
              <a:latin typeface="Arial MT"/>
              <a:cs typeface="Arial MT"/>
            </a:endParaRPr>
          </a:p>
          <a:p>
            <a:pPr algn="just" marL="427355" marR="81280" indent="-351790">
              <a:lnSpc>
                <a:spcPct val="113300"/>
              </a:lnSpc>
              <a:buClr>
                <a:srgbClr val="595959"/>
              </a:buClr>
              <a:buChar char="●"/>
              <a:tabLst>
                <a:tab pos="427990" algn="l"/>
              </a:tabLst>
            </a:pPr>
            <a:r>
              <a:rPr dirty="0" sz="1600" spc="-5">
                <a:latin typeface="Arial MT"/>
                <a:cs typeface="Arial MT"/>
              </a:rPr>
              <a:t>At the end of the half </a:t>
            </a:r>
            <a:r>
              <a:rPr dirty="0" sz="1600">
                <a:latin typeface="Arial MT"/>
                <a:cs typeface="Arial MT"/>
              </a:rPr>
              <a:t>cycle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>
                <a:latin typeface="Arial MT"/>
                <a:cs typeface="Arial MT"/>
              </a:rPr>
              <a:t>supply voltage </a:t>
            </a:r>
            <a:r>
              <a:rPr dirty="0" sz="1600" spc="-5">
                <a:latin typeface="Arial MT"/>
                <a:cs typeface="Arial MT"/>
              </a:rPr>
              <a:t>falls to </a:t>
            </a:r>
            <a:r>
              <a:rPr dirty="0" sz="1600">
                <a:latin typeface="Arial MT"/>
                <a:cs typeface="Arial MT"/>
              </a:rPr>
              <a:t>zero, reducing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>
                <a:latin typeface="Arial MT"/>
                <a:cs typeface="Arial MT"/>
              </a:rPr>
              <a:t>current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through the triac below its holding </a:t>
            </a:r>
            <a:r>
              <a:rPr dirty="0" sz="1600">
                <a:latin typeface="Arial MT"/>
                <a:cs typeface="Arial MT"/>
              </a:rPr>
              <a:t>current, </a:t>
            </a:r>
            <a:r>
              <a:rPr dirty="0" sz="1600" spc="25">
                <a:latin typeface="Arial MT"/>
                <a:cs typeface="Arial MT"/>
              </a:rPr>
              <a:t>I</a:t>
            </a:r>
            <a:r>
              <a:rPr dirty="0" baseline="-31746" sz="1575" spc="37">
                <a:latin typeface="Arial MT"/>
                <a:cs typeface="Arial MT"/>
              </a:rPr>
              <a:t>H </a:t>
            </a:r>
            <a:r>
              <a:rPr dirty="0" sz="1600" spc="-5">
                <a:latin typeface="Arial MT"/>
                <a:cs typeface="Arial MT"/>
              </a:rPr>
              <a:t>turning it </a:t>
            </a:r>
            <a:r>
              <a:rPr dirty="0" sz="1600">
                <a:latin typeface="Arial MT"/>
                <a:cs typeface="Arial MT"/>
              </a:rPr>
              <a:t>“OFF” </a:t>
            </a:r>
            <a:r>
              <a:rPr dirty="0" sz="1600" spc="-5">
                <a:latin typeface="Arial MT"/>
                <a:cs typeface="Arial MT"/>
              </a:rPr>
              <a:t>and the diac </a:t>
            </a:r>
            <a:r>
              <a:rPr dirty="0" sz="1600">
                <a:latin typeface="Arial MT"/>
                <a:cs typeface="Arial MT"/>
              </a:rPr>
              <a:t>stops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conduction.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0450" y="923875"/>
            <a:ext cx="3431174" cy="23728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5779" y="1379163"/>
            <a:ext cx="4716521" cy="23923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5249" y="1162308"/>
            <a:ext cx="8102600" cy="321183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When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ON:</a:t>
            </a:r>
            <a:endParaRPr sz="1800">
              <a:latin typeface="Arial MT"/>
              <a:cs typeface="Arial MT"/>
            </a:endParaRPr>
          </a:p>
          <a:p>
            <a:pPr lvl="1" marL="836294" marR="2955925" indent="-336550">
              <a:lnSpc>
                <a:spcPct val="11610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Current passes through the peripheral </a:t>
            </a:r>
            <a:r>
              <a:rPr dirty="0" sz="1400" spc="-15">
                <a:latin typeface="Arial MT"/>
                <a:cs typeface="Arial MT"/>
              </a:rPr>
              <a:t>driver, </a:t>
            </a:r>
            <a:r>
              <a:rPr dirty="0" sz="1400" spc="-5">
                <a:latin typeface="Arial MT"/>
                <a:cs typeface="Arial MT"/>
              </a:rPr>
              <a:t>transistor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 diode bridge.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develops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across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0.1µF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capacitor.</a:t>
            </a:r>
            <a:endParaRPr sz="1400">
              <a:latin typeface="Arial MT"/>
              <a:cs typeface="Arial MT"/>
            </a:endParaRPr>
          </a:p>
          <a:p>
            <a:pPr lvl="1" marL="836294" marR="4656455" indent="-336550">
              <a:lnSpc>
                <a:spcPct val="116100"/>
              </a:lnSpc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 2N4992 asymmetric trigger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produces </a:t>
            </a:r>
            <a:r>
              <a:rPr dirty="0" sz="1400">
                <a:latin typeface="Arial MT"/>
                <a:cs typeface="Arial MT"/>
              </a:rPr>
              <a:t>current </a:t>
            </a:r>
            <a:r>
              <a:rPr dirty="0" sz="1400" spc="-5">
                <a:latin typeface="Arial MT"/>
                <a:cs typeface="Arial MT"/>
              </a:rPr>
              <a:t>enough to </a:t>
            </a:r>
            <a:r>
              <a:rPr dirty="0" sz="1400">
                <a:latin typeface="Arial MT"/>
                <a:cs typeface="Arial MT"/>
              </a:rPr>
              <a:t>con-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duct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TRIAC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when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voltage</a:t>
            </a:r>
            <a:endParaRPr sz="1400">
              <a:latin typeface="Arial MT"/>
              <a:cs typeface="Arial MT"/>
            </a:endParaRPr>
          </a:p>
          <a:p>
            <a:pPr marL="836294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latin typeface="Arial MT"/>
                <a:cs typeface="Arial MT"/>
              </a:rPr>
              <a:t>at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capacitor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reaches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trigger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threshold.</a:t>
            </a:r>
            <a:endParaRPr sz="1400">
              <a:latin typeface="Arial MT"/>
              <a:cs typeface="Arial MT"/>
            </a:endParaRPr>
          </a:p>
          <a:p>
            <a:pPr lvl="1" marL="836294" marR="3253740" indent="-336550">
              <a:lnSpc>
                <a:spcPct val="116100"/>
              </a:lnSpc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TRIAC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conducts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passes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through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its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terminals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(almost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short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circuit)</a:t>
            </a:r>
            <a:endParaRPr sz="1400">
              <a:latin typeface="Arial MT"/>
              <a:cs typeface="Arial MT"/>
            </a:endParaRPr>
          </a:p>
          <a:p>
            <a:pPr marL="379095" marR="5080" indent="-367030">
              <a:lnSpc>
                <a:spcPts val="2480"/>
              </a:lnSpc>
              <a:spcBef>
                <a:spcPts val="3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Because the TRIAC </a:t>
            </a:r>
            <a:r>
              <a:rPr dirty="0" sz="1800">
                <a:latin typeface="Arial MT"/>
                <a:cs typeface="Arial MT"/>
              </a:rPr>
              <a:t>conducts </a:t>
            </a:r>
            <a:r>
              <a:rPr dirty="0" sz="1800" spc="-5">
                <a:latin typeface="Arial MT"/>
                <a:cs typeface="Arial MT"/>
              </a:rPr>
              <a:t>in both directions, </a:t>
            </a:r>
            <a:r>
              <a:rPr dirty="0" sz="1800">
                <a:latin typeface="Arial MT"/>
                <a:cs typeface="Arial MT"/>
              </a:rPr>
              <a:t>MT2 </a:t>
            </a:r>
            <a:r>
              <a:rPr dirty="0" sz="1800" spc="-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MT1 resemble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normally-open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contacts</a:t>
            </a:r>
            <a:r>
              <a:rPr dirty="0" sz="1800" spc="-5">
                <a:latin typeface="Arial MT"/>
                <a:cs typeface="Arial MT"/>
              </a:rPr>
              <a:t> of EMR.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15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0558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Non-Isolated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 spc="-10">
                <a:latin typeface="Arial MT"/>
                <a:cs typeface="Arial MT"/>
              </a:rPr>
              <a:t>Solid-State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Relays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0558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Non-Isolated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 spc="-10">
                <a:latin typeface="Arial MT"/>
                <a:cs typeface="Arial MT"/>
              </a:rPr>
              <a:t>Solid-State</a:t>
            </a:r>
            <a:r>
              <a:rPr dirty="0" u="none" sz="2800" spc="-45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Relays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62308"/>
            <a:ext cx="7908925" cy="340042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Advantages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SSRs:</a:t>
            </a:r>
            <a:endParaRPr sz="1800">
              <a:latin typeface="Arial MT"/>
              <a:cs typeface="Arial MT"/>
            </a:endParaRPr>
          </a:p>
          <a:p>
            <a:pPr lvl="1" marL="836294" marR="123825" indent="-336550">
              <a:lnSpc>
                <a:spcPct val="11610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No </a:t>
            </a:r>
            <a:r>
              <a:rPr dirty="0" sz="1400">
                <a:latin typeface="Arial MT"/>
                <a:cs typeface="Arial MT"/>
              </a:rPr>
              <a:t>moving </a:t>
            </a:r>
            <a:r>
              <a:rPr dirty="0" sz="1400" spc="-5">
                <a:latin typeface="Arial MT"/>
                <a:cs typeface="Arial MT"/>
              </a:rPr>
              <a:t>parts, no </a:t>
            </a:r>
            <a:r>
              <a:rPr dirty="0" sz="1400">
                <a:latin typeface="Arial MT"/>
                <a:cs typeface="Arial MT"/>
              </a:rPr>
              <a:t>contact </a:t>
            </a:r>
            <a:r>
              <a:rPr dirty="0" sz="1400" spc="-5">
                <a:latin typeface="Arial MT"/>
                <a:cs typeface="Arial MT"/>
              </a:rPr>
              <a:t>bounce, fast operation </a:t>
            </a:r>
            <a:r>
              <a:rPr dirty="0" sz="1400">
                <a:latin typeface="Arial MT"/>
                <a:cs typeface="Arial MT"/>
              </a:rPr>
              <a:t>(&lt; </a:t>
            </a:r>
            <a:r>
              <a:rPr dirty="0" sz="1400" spc="-5">
                <a:latin typeface="Arial MT"/>
                <a:cs typeface="Arial MT"/>
              </a:rPr>
              <a:t>1µs), TTL level </a:t>
            </a:r>
            <a:r>
              <a:rPr dirty="0" sz="1400">
                <a:latin typeface="Arial MT"/>
                <a:cs typeface="Arial MT"/>
              </a:rPr>
              <a:t>control </a:t>
            </a:r>
            <a:r>
              <a:rPr dirty="0" sz="1400" spc="-5">
                <a:latin typeface="Arial MT"/>
                <a:cs typeface="Arial MT"/>
              </a:rPr>
              <a:t>and 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spc="-5">
                <a:latin typeface="Arial MT"/>
                <a:cs typeface="Arial MT"/>
              </a:rPr>
              <a:t>logic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gate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input.</a:t>
            </a:r>
            <a:endParaRPr sz="1400">
              <a:latin typeface="Arial MT"/>
              <a:cs typeface="Arial MT"/>
            </a:endParaRPr>
          </a:p>
          <a:p>
            <a:pPr lvl="1" marL="836294" marR="5080" indent="-336550">
              <a:lnSpc>
                <a:spcPct val="116100"/>
              </a:lnSpc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It eliminates the transients that would be produced by an abrupt </a:t>
            </a:r>
            <a:r>
              <a:rPr dirty="0" sz="1400" spc="-10">
                <a:latin typeface="Arial MT"/>
                <a:cs typeface="Arial MT"/>
              </a:rPr>
              <a:t>turnoff. </a:t>
            </a:r>
            <a:r>
              <a:rPr dirty="0" sz="1400" spc="-5">
                <a:latin typeface="Arial MT"/>
                <a:cs typeface="Arial MT"/>
              </a:rPr>
              <a:t>Because once 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SSR </a:t>
            </a:r>
            <a:r>
              <a:rPr dirty="0" sz="1400">
                <a:latin typeface="Arial MT"/>
                <a:cs typeface="Arial MT"/>
              </a:rPr>
              <a:t>conducts, </a:t>
            </a:r>
            <a:r>
              <a:rPr dirty="0" sz="1400" spc="-5">
                <a:latin typeface="Arial MT"/>
                <a:cs typeface="Arial MT"/>
              </a:rPr>
              <a:t>it </a:t>
            </a:r>
            <a:r>
              <a:rPr dirty="0" sz="1400">
                <a:latin typeface="Arial MT"/>
                <a:cs typeface="Arial MT"/>
              </a:rPr>
              <a:t>remains </a:t>
            </a:r>
            <a:r>
              <a:rPr dirty="0" sz="1400" spc="-5">
                <a:latin typeface="Arial MT"/>
                <a:cs typeface="Arial MT"/>
              </a:rPr>
              <a:t>ON until </a:t>
            </a:r>
            <a:r>
              <a:rPr dirty="0" sz="1400">
                <a:latin typeface="Arial MT"/>
                <a:cs typeface="Arial MT"/>
              </a:rPr>
              <a:t>a zero crossing </a:t>
            </a:r>
            <a:r>
              <a:rPr dirty="0" sz="1400" spc="-5">
                <a:latin typeface="Arial MT"/>
                <a:cs typeface="Arial MT"/>
              </a:rPr>
              <a:t>of the line </a:t>
            </a:r>
            <a:r>
              <a:rPr dirty="0" sz="1400">
                <a:latin typeface="Arial MT"/>
                <a:cs typeface="Arial MT"/>
              </a:rPr>
              <a:t>voltage (regardless </a:t>
            </a:r>
            <a:r>
              <a:rPr dirty="0" sz="1400" spc="-5">
                <a:latin typeface="Arial MT"/>
                <a:cs typeface="Arial MT"/>
              </a:rPr>
              <a:t>of the </a:t>
            </a:r>
            <a:r>
              <a:rPr dirty="0" sz="1400">
                <a:latin typeface="Arial MT"/>
                <a:cs typeface="Arial MT"/>
              </a:rPr>
              <a:t> control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signal).</a:t>
            </a:r>
            <a:endParaRPr sz="1400">
              <a:latin typeface="Arial MT"/>
              <a:cs typeface="Arial MT"/>
            </a:endParaRPr>
          </a:p>
          <a:p>
            <a:pPr lvl="2" marL="1293495" indent="-336550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  <a:tab pos="1294130" algn="l"/>
              </a:tabLst>
            </a:pPr>
            <a:r>
              <a:rPr dirty="0" sz="1400" spc="-5">
                <a:latin typeface="Arial MT"/>
                <a:cs typeface="Arial MT"/>
              </a:rPr>
              <a:t>Idea</a:t>
            </a:r>
            <a:r>
              <a:rPr dirty="0" sz="1400">
                <a:latin typeface="Arial MT"/>
                <a:cs typeface="Arial MT"/>
              </a:rPr>
              <a:t>l</a:t>
            </a:r>
            <a:r>
              <a:rPr dirty="0" sz="1400" spc="-5">
                <a:latin typeface="Arial MT"/>
                <a:cs typeface="Arial MT"/>
              </a:rPr>
              <a:t> fo</a:t>
            </a:r>
            <a:r>
              <a:rPr dirty="0" sz="1400">
                <a:latin typeface="Arial MT"/>
                <a:cs typeface="Arial MT"/>
              </a:rPr>
              <a:t>r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</a:t>
            </a:r>
            <a:r>
              <a:rPr dirty="0" sz="1400">
                <a:latin typeface="Arial MT"/>
                <a:cs typeface="Arial MT"/>
              </a:rPr>
              <a:t>C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control</a:t>
            </a:r>
            <a:r>
              <a:rPr dirty="0" sz="1400" spc="-5">
                <a:latin typeface="Arial MT"/>
                <a:cs typeface="Arial MT"/>
              </a:rPr>
              <a:t> applications</a:t>
            </a:r>
            <a:endParaRPr sz="1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Disadvantages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SSRs:</a:t>
            </a:r>
            <a:endParaRPr sz="1800">
              <a:latin typeface="Arial MT"/>
              <a:cs typeface="Arial MT"/>
            </a:endParaRPr>
          </a:p>
          <a:p>
            <a:pPr lvl="1" marL="836294" marR="386715" indent="-336550">
              <a:lnSpc>
                <a:spcPct val="11610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High </a:t>
            </a:r>
            <a:r>
              <a:rPr dirty="0" sz="1400">
                <a:latin typeface="Arial MT"/>
                <a:cs typeface="Arial MT"/>
              </a:rPr>
              <a:t>voltage </a:t>
            </a:r>
            <a:r>
              <a:rPr dirty="0" sz="1400" spc="-5">
                <a:latin typeface="Arial MT"/>
                <a:cs typeface="Arial MT"/>
              </a:rPr>
              <a:t>transients </a:t>
            </a:r>
            <a:r>
              <a:rPr dirty="0" sz="1400">
                <a:latin typeface="Arial MT"/>
                <a:cs typeface="Arial MT"/>
              </a:rPr>
              <a:t>can </a:t>
            </a:r>
            <a:r>
              <a:rPr dirty="0" sz="1400" spc="-5">
                <a:latin typeface="Arial MT"/>
                <a:cs typeface="Arial MT"/>
              </a:rPr>
              <a:t>destroy TRIAC and this </a:t>
            </a:r>
            <a:r>
              <a:rPr dirty="0" sz="1400">
                <a:latin typeface="Arial MT"/>
                <a:cs typeface="Arial MT"/>
              </a:rPr>
              <a:t>circuit </a:t>
            </a:r>
            <a:r>
              <a:rPr dirty="0" sz="1400" spc="-5">
                <a:latin typeface="Arial MT"/>
                <a:cs typeface="Arial MT"/>
              </a:rPr>
              <a:t>is directly </a:t>
            </a:r>
            <a:r>
              <a:rPr dirty="0" sz="1400">
                <a:latin typeface="Arial MT"/>
                <a:cs typeface="Arial MT"/>
              </a:rPr>
              <a:t>connected </a:t>
            </a:r>
            <a:r>
              <a:rPr dirty="0" sz="1400" spc="-5">
                <a:latin typeface="Arial MT"/>
                <a:cs typeface="Arial MT"/>
              </a:rPr>
              <a:t>to AC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source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where these transients are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initiated.</a:t>
            </a:r>
            <a:endParaRPr sz="1400">
              <a:latin typeface="Arial MT"/>
              <a:cs typeface="Arial MT"/>
            </a:endParaRPr>
          </a:p>
          <a:p>
            <a:pPr lvl="1" marL="836294" marR="78105" indent="-336550">
              <a:lnSpc>
                <a:spcPct val="116100"/>
              </a:lnSpc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No isolation between the </a:t>
            </a:r>
            <a:r>
              <a:rPr dirty="0" sz="1400">
                <a:latin typeface="Arial MT"/>
                <a:cs typeface="Arial MT"/>
              </a:rPr>
              <a:t>control circuit (peripheral </a:t>
            </a:r>
            <a:r>
              <a:rPr dirty="0" sz="1400" spc="-5">
                <a:latin typeface="Arial MT"/>
                <a:cs typeface="Arial MT"/>
              </a:rPr>
              <a:t>driver) and the 120-v </a:t>
            </a:r>
            <a:r>
              <a:rPr dirty="0" sz="1400">
                <a:latin typeface="Arial MT"/>
                <a:cs typeface="Arial MT"/>
              </a:rPr>
              <a:t>source. </a:t>
            </a:r>
            <a:r>
              <a:rPr dirty="0" sz="1400" spc="-5">
                <a:latin typeface="Arial MT"/>
                <a:cs typeface="Arial MT"/>
              </a:rPr>
              <a:t>If TRIAC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fails, the peripheral driver </a:t>
            </a:r>
            <a:r>
              <a:rPr dirty="0" sz="1400">
                <a:latin typeface="Arial MT"/>
                <a:cs typeface="Arial MT"/>
              </a:rPr>
              <a:t>could </a:t>
            </a:r>
            <a:r>
              <a:rPr dirty="0" sz="1400" spc="-5">
                <a:latin typeface="Arial MT"/>
                <a:cs typeface="Arial MT"/>
              </a:rPr>
              <a:t>be destroyed and AC </a:t>
            </a:r>
            <a:r>
              <a:rPr dirty="0" sz="1400">
                <a:latin typeface="Arial MT"/>
                <a:cs typeface="Arial MT"/>
              </a:rPr>
              <a:t>could </a:t>
            </a:r>
            <a:r>
              <a:rPr dirty="0" sz="1400" spc="-5">
                <a:latin typeface="Arial MT"/>
                <a:cs typeface="Arial MT"/>
              </a:rPr>
              <a:t>pass to the digital </a:t>
            </a:r>
            <a:r>
              <a:rPr dirty="0" sz="1400">
                <a:latin typeface="Arial MT"/>
                <a:cs typeface="Arial MT"/>
              </a:rPr>
              <a:t>control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circuit.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837" y="939175"/>
            <a:ext cx="7934324" cy="4114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28180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Isolated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10">
                <a:latin typeface="Arial MT"/>
                <a:cs typeface="Arial MT"/>
              </a:rPr>
              <a:t>Solid-State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Relays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28180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Isolated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10">
                <a:latin typeface="Arial MT"/>
                <a:cs typeface="Arial MT"/>
              </a:rPr>
              <a:t>Solid-State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Relays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70207"/>
            <a:ext cx="7824470" cy="256476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59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An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improved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SSR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that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includes:</a:t>
            </a:r>
            <a:endParaRPr sz="1800">
              <a:latin typeface="Arial MT"/>
              <a:cs typeface="Arial MT"/>
            </a:endParaRPr>
          </a:p>
          <a:p>
            <a:pPr lvl="1" marL="836294" marR="5080" indent="-351790">
              <a:lnSpc>
                <a:spcPct val="113300"/>
              </a:lnSpc>
              <a:spcBef>
                <a:spcPts val="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95">
                <a:latin typeface="Arial MT"/>
                <a:cs typeface="Arial MT"/>
              </a:rPr>
              <a:t> </a:t>
            </a:r>
            <a:r>
              <a:rPr dirty="0" sz="1600" spc="-5" b="1">
                <a:latin typeface="Arial"/>
                <a:cs typeface="Arial"/>
              </a:rPr>
              <a:t>snubber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circuit </a:t>
            </a:r>
            <a:r>
              <a:rPr dirty="0" sz="1600" spc="-5">
                <a:latin typeface="Arial MT"/>
                <a:cs typeface="Arial MT"/>
              </a:rPr>
              <a:t>which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consists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resistor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capacitor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that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are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placed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across the power </a:t>
            </a:r>
            <a:r>
              <a:rPr dirty="0" sz="1600">
                <a:latin typeface="Arial MT"/>
                <a:cs typeface="Arial MT"/>
              </a:rPr>
              <a:t>switches </a:t>
            </a:r>
            <a:r>
              <a:rPr dirty="0" sz="1600" spc="-5">
                <a:latin typeface="Arial MT"/>
                <a:cs typeface="Arial MT"/>
              </a:rPr>
              <a:t>to </a:t>
            </a:r>
            <a:r>
              <a:rPr dirty="0" sz="1600">
                <a:latin typeface="Arial MT"/>
                <a:cs typeface="Arial MT"/>
              </a:rPr>
              <a:t>suppress voltage spikes </a:t>
            </a:r>
            <a:r>
              <a:rPr dirty="0" sz="1600" spc="-5">
                <a:latin typeface="Arial MT"/>
                <a:cs typeface="Arial MT"/>
              </a:rPr>
              <a:t>and transients. It also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damps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ringing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caused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by </a:t>
            </a:r>
            <a:r>
              <a:rPr dirty="0" sz="1600">
                <a:latin typeface="Arial MT"/>
                <a:cs typeface="Arial MT"/>
              </a:rPr>
              <a:t>circuit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inductance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when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 power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switches.</a:t>
            </a:r>
            <a:endParaRPr sz="1600">
              <a:latin typeface="Arial MT"/>
              <a:cs typeface="Arial MT"/>
            </a:endParaRPr>
          </a:p>
          <a:p>
            <a:pPr lvl="1" marL="836294" marR="202565" indent="-351790">
              <a:lnSpc>
                <a:spcPct val="113300"/>
              </a:lnSpc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600" spc="-5">
                <a:latin typeface="Arial MT"/>
                <a:cs typeface="Arial MT"/>
              </a:rPr>
              <a:t>An </a:t>
            </a:r>
            <a:r>
              <a:rPr dirty="0" sz="1600" spc="-5" b="1">
                <a:latin typeface="Arial"/>
                <a:cs typeface="Arial"/>
              </a:rPr>
              <a:t>optocoupler </a:t>
            </a:r>
            <a:r>
              <a:rPr dirty="0" sz="1600" spc="-15">
                <a:latin typeface="Arial MT"/>
                <a:cs typeface="Arial MT"/>
              </a:rPr>
              <a:t>(MOC3011) </a:t>
            </a:r>
            <a:r>
              <a:rPr dirty="0" sz="1600" spc="-5">
                <a:latin typeface="Arial MT"/>
                <a:cs typeface="Arial MT"/>
              </a:rPr>
              <a:t>to isolate the </a:t>
            </a:r>
            <a:r>
              <a:rPr dirty="0" sz="1600">
                <a:latin typeface="Arial MT"/>
                <a:cs typeface="Arial MT"/>
              </a:rPr>
              <a:t>control circuit </a:t>
            </a:r>
            <a:r>
              <a:rPr dirty="0" sz="1600" spc="-5">
                <a:latin typeface="Arial MT"/>
                <a:cs typeface="Arial MT"/>
              </a:rPr>
              <a:t>from the </a:t>
            </a:r>
            <a:r>
              <a:rPr dirty="0" sz="1600">
                <a:latin typeface="Arial MT"/>
                <a:cs typeface="Arial MT"/>
              </a:rPr>
              <a:t>controlled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circuit. </a:t>
            </a:r>
            <a:r>
              <a:rPr dirty="0" sz="1600" spc="-5">
                <a:latin typeface="Arial MT"/>
                <a:cs typeface="Arial MT"/>
              </a:rPr>
              <a:t>It </a:t>
            </a:r>
            <a:r>
              <a:rPr dirty="0" sz="1600">
                <a:latin typeface="Arial MT"/>
                <a:cs typeface="Arial MT"/>
              </a:rPr>
              <a:t>consists </a:t>
            </a:r>
            <a:r>
              <a:rPr dirty="0" sz="1600" spc="-5">
                <a:latin typeface="Arial MT"/>
                <a:cs typeface="Arial MT"/>
              </a:rPr>
              <a:t>of an Infrared-Emitting LED </a:t>
            </a:r>
            <a:r>
              <a:rPr dirty="0" sz="1600">
                <a:latin typeface="Arial MT"/>
                <a:cs typeface="Arial MT"/>
              </a:rPr>
              <a:t>(IRED) </a:t>
            </a:r>
            <a:r>
              <a:rPr dirty="0" sz="1600" spc="-5">
                <a:latin typeface="Arial MT"/>
                <a:cs typeface="Arial MT"/>
              </a:rPr>
              <a:t>and an SBS </a:t>
            </a:r>
            <a:r>
              <a:rPr dirty="0" sz="1600">
                <a:latin typeface="Arial MT"/>
                <a:cs typeface="Arial MT"/>
              </a:rPr>
              <a:t>(Silicon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Bilateral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Switch).</a:t>
            </a:r>
            <a:endParaRPr sz="1600">
              <a:latin typeface="Arial MT"/>
              <a:cs typeface="Arial MT"/>
            </a:endParaRPr>
          </a:p>
          <a:p>
            <a:pPr lvl="1" marL="836294" marR="196850" indent="-351790">
              <a:lnSpc>
                <a:spcPct val="113300"/>
              </a:lnSpc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600" spc="-5">
                <a:latin typeface="Arial MT"/>
                <a:cs typeface="Arial MT"/>
              </a:rPr>
              <a:t>The digital input is protected against excessive </a:t>
            </a:r>
            <a:r>
              <a:rPr dirty="0" sz="1600">
                <a:latin typeface="Arial MT"/>
                <a:cs typeface="Arial MT"/>
              </a:rPr>
              <a:t>currents </a:t>
            </a:r>
            <a:r>
              <a:rPr dirty="0" sz="1600" spc="-5">
                <a:latin typeface="Arial MT"/>
                <a:cs typeface="Arial MT"/>
              </a:rPr>
              <a:t>and </a:t>
            </a:r>
            <a:r>
              <a:rPr dirty="0" sz="1600">
                <a:latin typeface="Arial MT"/>
                <a:cs typeface="Arial MT"/>
              </a:rPr>
              <a:t>voltages </a:t>
            </a:r>
            <a:r>
              <a:rPr dirty="0" sz="1600" spc="-5">
                <a:latin typeface="Arial MT"/>
                <a:cs typeface="Arial MT"/>
              </a:rPr>
              <a:t>by D1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Q1.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28180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Isolated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10">
                <a:latin typeface="Arial MT"/>
                <a:cs typeface="Arial MT"/>
              </a:rPr>
              <a:t>Solid-State</a:t>
            </a:r>
            <a:r>
              <a:rPr dirty="0" u="none" sz="2800" spc="-50">
                <a:latin typeface="Arial MT"/>
                <a:cs typeface="Arial MT"/>
              </a:rPr>
              <a:t> </a:t>
            </a:r>
            <a:r>
              <a:rPr dirty="0" u="none" sz="2800" spc="-5">
                <a:latin typeface="Arial MT"/>
                <a:cs typeface="Arial MT"/>
              </a:rPr>
              <a:t>Relays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" y="1162308"/>
            <a:ext cx="7909559" cy="291655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Functionality:</a:t>
            </a:r>
            <a:endParaRPr sz="1800">
              <a:latin typeface="Arial MT"/>
              <a:cs typeface="Arial MT"/>
            </a:endParaRPr>
          </a:p>
          <a:p>
            <a:pPr lvl="1" marL="836294" marR="375920" indent="-336550">
              <a:lnSpc>
                <a:spcPct val="116100"/>
              </a:lnSpc>
              <a:spcBef>
                <a:spcPts val="6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When both inputs of the peripheral driver are high, its output transistor turns on which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allows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5">
                <a:latin typeface="Arial MT"/>
                <a:cs typeface="Arial MT"/>
              </a:rPr>
              <a:t> to flow through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IRED and the 47-Ω </a:t>
            </a:r>
            <a:r>
              <a:rPr dirty="0" sz="1400" spc="-10">
                <a:latin typeface="Arial MT"/>
                <a:cs typeface="Arial MT"/>
              </a:rPr>
              <a:t>resistor.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light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emitted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IRED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triggers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SBS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into </a:t>
            </a:r>
            <a:r>
              <a:rPr dirty="0" sz="1400">
                <a:latin typeface="Arial MT"/>
                <a:cs typeface="Arial MT"/>
              </a:rPr>
              <a:t>conduction.</a:t>
            </a:r>
            <a:endParaRPr sz="1400">
              <a:latin typeface="Arial MT"/>
              <a:cs typeface="Arial MT"/>
            </a:endParaRPr>
          </a:p>
          <a:p>
            <a:pPr lvl="1" marL="836294" indent="-336550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○"/>
              <a:tabLst>
                <a:tab pos="836294" algn="l"/>
                <a:tab pos="836930" algn="l"/>
              </a:tabLst>
            </a:pPr>
            <a:r>
              <a:rPr dirty="0" sz="1400" spc="-5">
                <a:latin typeface="Arial MT"/>
                <a:cs typeface="Arial MT"/>
              </a:rPr>
              <a:t>SBS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triggers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TRIAC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into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conduction.</a:t>
            </a:r>
            <a:endParaRPr sz="1400">
              <a:latin typeface="Arial MT"/>
              <a:cs typeface="Arial MT"/>
            </a:endParaRPr>
          </a:p>
          <a:p>
            <a:pPr marL="379095" marR="378460" indent="-367030">
              <a:lnSpc>
                <a:spcPts val="2480"/>
              </a:lnSpc>
              <a:spcBef>
                <a:spcPts val="7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The advantage of this design is the isolation between the load </a:t>
            </a:r>
            <a:r>
              <a:rPr dirty="0" sz="1800">
                <a:latin typeface="Arial MT"/>
                <a:cs typeface="Arial MT"/>
              </a:rPr>
              <a:t>(and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signal)</a:t>
            </a:r>
            <a:r>
              <a:rPr dirty="0" sz="1800" spc="-5">
                <a:latin typeface="Arial MT"/>
                <a:cs typeface="Arial MT"/>
              </a:rPr>
              <a:t> and 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control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circuit.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95959"/>
              </a:buClr>
              <a:buFont typeface="Arial MT"/>
              <a:buChar char="●"/>
            </a:pPr>
            <a:endParaRPr sz="200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spcBef>
                <a:spcPts val="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 MT"/>
                <a:cs typeface="Arial MT"/>
              </a:rPr>
              <a:t>SSR </a:t>
            </a:r>
            <a:r>
              <a:rPr dirty="0" sz="1800">
                <a:latin typeface="Arial MT"/>
                <a:cs typeface="Arial MT"/>
              </a:rPr>
              <a:t>chips </a:t>
            </a:r>
            <a:r>
              <a:rPr dirty="0" sz="1800" spc="-5">
                <a:latin typeface="Arial MT"/>
                <a:cs typeface="Arial MT"/>
              </a:rPr>
              <a:t>are available and </a:t>
            </a:r>
            <a:r>
              <a:rPr dirty="0" sz="1800">
                <a:latin typeface="Arial MT"/>
                <a:cs typeface="Arial MT"/>
              </a:rPr>
              <a:t>selected </a:t>
            </a:r>
            <a:r>
              <a:rPr dirty="0" sz="1800" spc="-5">
                <a:latin typeface="Arial MT"/>
                <a:cs typeface="Arial MT"/>
              </a:rPr>
              <a:t>devices </a:t>
            </a:r>
            <a:r>
              <a:rPr dirty="0" sz="1800">
                <a:latin typeface="Arial MT"/>
                <a:cs typeface="Arial MT"/>
              </a:rPr>
              <a:t>can </a:t>
            </a:r>
            <a:r>
              <a:rPr dirty="0" sz="1800" spc="-5">
                <a:latin typeface="Arial MT"/>
                <a:cs typeface="Arial MT"/>
              </a:rPr>
              <a:t>handle </a:t>
            </a:r>
            <a:r>
              <a:rPr dirty="0" sz="1800">
                <a:latin typeface="Arial MT"/>
                <a:cs typeface="Arial MT"/>
              </a:rPr>
              <a:t>voltages </a:t>
            </a:r>
            <a:r>
              <a:rPr dirty="0" sz="1800" spc="-5">
                <a:latin typeface="Arial MT"/>
                <a:cs typeface="Arial MT"/>
              </a:rPr>
              <a:t>as high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280-v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at 25A.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5221" y="4028637"/>
            <a:ext cx="7926705" cy="57785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389255" indent="-351790">
              <a:lnSpc>
                <a:spcPct val="100000"/>
              </a:lnSpc>
              <a:spcBef>
                <a:spcPts val="355"/>
              </a:spcBef>
              <a:buClr>
                <a:srgbClr val="595959"/>
              </a:buClr>
              <a:buChar char="●"/>
              <a:tabLst>
                <a:tab pos="389255" algn="l"/>
                <a:tab pos="389890" algn="l"/>
              </a:tabLst>
            </a:pPr>
            <a:r>
              <a:rPr dirty="0" sz="1600" spc="-5">
                <a:latin typeface="Arial MT"/>
                <a:cs typeface="Arial MT"/>
              </a:rPr>
              <a:t>Explain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operation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this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SSR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circuit.</a:t>
            </a:r>
            <a:endParaRPr sz="1600">
              <a:latin typeface="Arial MT"/>
              <a:cs typeface="Arial MT"/>
            </a:endParaRPr>
          </a:p>
          <a:p>
            <a:pPr marL="389255" indent="-351790">
              <a:lnSpc>
                <a:spcPct val="100000"/>
              </a:lnSpc>
              <a:spcBef>
                <a:spcPts val="254"/>
              </a:spcBef>
              <a:buClr>
                <a:srgbClr val="595959"/>
              </a:buClr>
              <a:buChar char="●"/>
              <a:tabLst>
                <a:tab pos="389255" algn="l"/>
                <a:tab pos="389890" algn="l"/>
              </a:tabLst>
            </a:pPr>
            <a:r>
              <a:rPr dirty="0" sz="1600" spc="-5">
                <a:latin typeface="Arial MT"/>
                <a:cs typeface="Arial MT"/>
              </a:rPr>
              <a:t>Calculate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range</a:t>
            </a:r>
            <a:r>
              <a:rPr dirty="0" sz="1600" spc="-5">
                <a:latin typeface="Arial MT"/>
                <a:cs typeface="Arial MT"/>
              </a:rPr>
              <a:t> of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values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 </a:t>
            </a:r>
            <a:r>
              <a:rPr dirty="0" sz="1600" spc="10">
                <a:latin typeface="Arial MT"/>
                <a:cs typeface="Arial MT"/>
              </a:rPr>
              <a:t>R</a:t>
            </a:r>
            <a:r>
              <a:rPr dirty="0" baseline="-31746" sz="1575" spc="15">
                <a:latin typeface="Arial MT"/>
                <a:cs typeface="Arial MT"/>
              </a:rPr>
              <a:t>L</a:t>
            </a:r>
            <a:r>
              <a:rPr dirty="0" baseline="-31746" sz="1575" spc="209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which guarantees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functionality of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circuit.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5" y="636725"/>
            <a:ext cx="6534149" cy="3295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33350" y="1950662"/>
            <a:ext cx="2774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dirty="0" baseline="-33950" sz="1350" spc="7" b="1">
                <a:solidFill>
                  <a:srgbClr val="434343"/>
                </a:solidFill>
                <a:latin typeface="Arial"/>
                <a:cs typeface="Arial"/>
              </a:rPr>
              <a:t>L</a:t>
            </a:r>
            <a:endParaRPr baseline="-33950" sz="13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20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7030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-5">
                <a:latin typeface="Arial MT"/>
                <a:cs typeface="Arial MT"/>
              </a:rPr>
              <a:t>EXAMPLE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3447" y="1861766"/>
            <a:ext cx="6961505" cy="4338955"/>
            <a:chOff x="953447" y="1861766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1542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951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879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412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7879" y="4256288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35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352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3777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092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9485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451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092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591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5912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599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451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06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014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0564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0564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425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425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209155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0382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49871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5638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5352" y="4128019"/>
            <a:ext cx="960119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12922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83134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92649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92492" y="3849508"/>
            <a:ext cx="37338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N</a:t>
            </a: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46542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600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047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78897" y="3399290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7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02853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419600" y="4339590"/>
            <a:ext cx="233679" cy="308610"/>
          </a:xfrm>
          <a:custGeom>
            <a:avLst/>
            <a:gdLst/>
            <a:ahLst/>
            <a:cxnLst/>
            <a:rect l="l" t="t" r="r" b="b"/>
            <a:pathLst>
              <a:path w="233679" h="308610">
                <a:moveTo>
                  <a:pt x="14986" y="204216"/>
                </a:moveTo>
                <a:lnTo>
                  <a:pt x="11811" y="206756"/>
                </a:lnTo>
                <a:lnTo>
                  <a:pt x="11429" y="210185"/>
                </a:lnTo>
                <a:lnTo>
                  <a:pt x="0" y="308610"/>
                </a:lnTo>
                <a:lnTo>
                  <a:pt x="14766" y="302387"/>
                </a:lnTo>
                <a:lnTo>
                  <a:pt x="12573" y="302387"/>
                </a:lnTo>
                <a:lnTo>
                  <a:pt x="2412" y="294767"/>
                </a:lnTo>
                <a:lnTo>
                  <a:pt x="16559" y="275907"/>
                </a:lnTo>
                <a:lnTo>
                  <a:pt x="24002" y="211709"/>
                </a:lnTo>
                <a:lnTo>
                  <a:pt x="24384" y="208153"/>
                </a:lnTo>
                <a:lnTo>
                  <a:pt x="21971" y="204978"/>
                </a:lnTo>
                <a:lnTo>
                  <a:pt x="14986" y="204216"/>
                </a:lnTo>
                <a:close/>
              </a:path>
              <a:path w="233679" h="308610">
                <a:moveTo>
                  <a:pt x="16559" y="275907"/>
                </a:moveTo>
                <a:lnTo>
                  <a:pt x="2412" y="294767"/>
                </a:lnTo>
                <a:lnTo>
                  <a:pt x="12573" y="302387"/>
                </a:lnTo>
                <a:lnTo>
                  <a:pt x="14859" y="299339"/>
                </a:lnTo>
                <a:lnTo>
                  <a:pt x="13842" y="299339"/>
                </a:lnTo>
                <a:lnTo>
                  <a:pt x="5079" y="292735"/>
                </a:lnTo>
                <a:lnTo>
                  <a:pt x="15098" y="288508"/>
                </a:lnTo>
                <a:lnTo>
                  <a:pt x="16559" y="275907"/>
                </a:lnTo>
                <a:close/>
              </a:path>
              <a:path w="233679" h="308610">
                <a:moveTo>
                  <a:pt x="89535" y="257048"/>
                </a:moveTo>
                <a:lnTo>
                  <a:pt x="86360" y="258445"/>
                </a:lnTo>
                <a:lnTo>
                  <a:pt x="26633" y="283642"/>
                </a:lnTo>
                <a:lnTo>
                  <a:pt x="12573" y="302387"/>
                </a:lnTo>
                <a:lnTo>
                  <a:pt x="14766" y="302387"/>
                </a:lnTo>
                <a:lnTo>
                  <a:pt x="91312" y="270129"/>
                </a:lnTo>
                <a:lnTo>
                  <a:pt x="94487" y="268732"/>
                </a:lnTo>
                <a:lnTo>
                  <a:pt x="96012" y="265049"/>
                </a:lnTo>
                <a:lnTo>
                  <a:pt x="94614" y="261747"/>
                </a:lnTo>
                <a:lnTo>
                  <a:pt x="93345" y="258572"/>
                </a:lnTo>
                <a:lnTo>
                  <a:pt x="89535" y="257048"/>
                </a:lnTo>
                <a:close/>
              </a:path>
              <a:path w="233679" h="308610">
                <a:moveTo>
                  <a:pt x="15098" y="288508"/>
                </a:moveTo>
                <a:lnTo>
                  <a:pt x="5079" y="292735"/>
                </a:lnTo>
                <a:lnTo>
                  <a:pt x="13842" y="299339"/>
                </a:lnTo>
                <a:lnTo>
                  <a:pt x="15098" y="288508"/>
                </a:lnTo>
                <a:close/>
              </a:path>
              <a:path w="233679" h="308610">
                <a:moveTo>
                  <a:pt x="26633" y="283642"/>
                </a:moveTo>
                <a:lnTo>
                  <a:pt x="15098" y="288508"/>
                </a:lnTo>
                <a:lnTo>
                  <a:pt x="13842" y="299339"/>
                </a:lnTo>
                <a:lnTo>
                  <a:pt x="14859" y="299339"/>
                </a:lnTo>
                <a:lnTo>
                  <a:pt x="26633" y="283642"/>
                </a:lnTo>
                <a:close/>
              </a:path>
              <a:path w="233679" h="308610">
                <a:moveTo>
                  <a:pt x="223520" y="0"/>
                </a:moveTo>
                <a:lnTo>
                  <a:pt x="16559" y="275907"/>
                </a:lnTo>
                <a:lnTo>
                  <a:pt x="15098" y="288508"/>
                </a:lnTo>
                <a:lnTo>
                  <a:pt x="26633" y="283642"/>
                </a:lnTo>
                <a:lnTo>
                  <a:pt x="233679" y="7620"/>
                </a:lnTo>
                <a:lnTo>
                  <a:pt x="22352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509009" y="4439539"/>
            <a:ext cx="8026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-2.1</a:t>
            </a:r>
            <a:r>
              <a:rPr dirty="0" sz="1800" spc="-6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alibri"/>
              <a:cs typeface="Calibri"/>
            </a:endParaRPr>
          </a:p>
          <a:p>
            <a:pPr marL="356235">
              <a:lnSpc>
                <a:spcPct val="100000"/>
              </a:lnSpc>
              <a:spcBef>
                <a:spcPts val="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83000" y="4694554"/>
            <a:ext cx="120650" cy="109219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145844" y="3917391"/>
            <a:ext cx="6477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t-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08192" y="6278744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A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16617" y="6284999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238119" y="6284999"/>
            <a:ext cx="101219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69644" y="6478778"/>
            <a:ext cx="249745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  <a:tabLst>
                <a:tab pos="1386840" algn="l"/>
              </a:tabLst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r>
              <a:rPr dirty="0" sz="18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(-1.8)	=</a:t>
            </a:r>
            <a:r>
              <a:rPr dirty="0" sz="1800" spc="-5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r>
              <a:rPr dirty="0" sz="1800" spc="-6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(-1.8)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41829" y="3917391"/>
            <a:ext cx="6477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t-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3447" y="1861766"/>
            <a:ext cx="6961505" cy="4338955"/>
            <a:chOff x="953447" y="1861766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1542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951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879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412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7879" y="4256288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35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352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3777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092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9485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451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092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591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5912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599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451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06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014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0564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0564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425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425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209155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0382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49871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5638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5352" y="4128019"/>
            <a:ext cx="960119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83134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92649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92492" y="3849508"/>
            <a:ext cx="37338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N</a:t>
            </a: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46542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8600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62047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78897" y="3399290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7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02853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19600" y="4339590"/>
            <a:ext cx="233679" cy="308610"/>
          </a:xfrm>
          <a:custGeom>
            <a:avLst/>
            <a:gdLst/>
            <a:ahLst/>
            <a:cxnLst/>
            <a:rect l="l" t="t" r="r" b="b"/>
            <a:pathLst>
              <a:path w="233679" h="308610">
                <a:moveTo>
                  <a:pt x="14986" y="204216"/>
                </a:moveTo>
                <a:lnTo>
                  <a:pt x="11811" y="206756"/>
                </a:lnTo>
                <a:lnTo>
                  <a:pt x="11429" y="210185"/>
                </a:lnTo>
                <a:lnTo>
                  <a:pt x="0" y="308610"/>
                </a:lnTo>
                <a:lnTo>
                  <a:pt x="14766" y="302387"/>
                </a:lnTo>
                <a:lnTo>
                  <a:pt x="12573" y="302387"/>
                </a:lnTo>
                <a:lnTo>
                  <a:pt x="2412" y="294767"/>
                </a:lnTo>
                <a:lnTo>
                  <a:pt x="16559" y="275907"/>
                </a:lnTo>
                <a:lnTo>
                  <a:pt x="24002" y="211709"/>
                </a:lnTo>
                <a:lnTo>
                  <a:pt x="24384" y="208153"/>
                </a:lnTo>
                <a:lnTo>
                  <a:pt x="21971" y="204978"/>
                </a:lnTo>
                <a:lnTo>
                  <a:pt x="14986" y="204216"/>
                </a:lnTo>
                <a:close/>
              </a:path>
              <a:path w="233679" h="308610">
                <a:moveTo>
                  <a:pt x="16559" y="275907"/>
                </a:moveTo>
                <a:lnTo>
                  <a:pt x="2412" y="294767"/>
                </a:lnTo>
                <a:lnTo>
                  <a:pt x="12573" y="302387"/>
                </a:lnTo>
                <a:lnTo>
                  <a:pt x="14859" y="299339"/>
                </a:lnTo>
                <a:lnTo>
                  <a:pt x="13842" y="299339"/>
                </a:lnTo>
                <a:lnTo>
                  <a:pt x="5079" y="292735"/>
                </a:lnTo>
                <a:lnTo>
                  <a:pt x="15098" y="288508"/>
                </a:lnTo>
                <a:lnTo>
                  <a:pt x="16559" y="275907"/>
                </a:lnTo>
                <a:close/>
              </a:path>
              <a:path w="233679" h="308610">
                <a:moveTo>
                  <a:pt x="89535" y="257048"/>
                </a:moveTo>
                <a:lnTo>
                  <a:pt x="86360" y="258445"/>
                </a:lnTo>
                <a:lnTo>
                  <a:pt x="26633" y="283642"/>
                </a:lnTo>
                <a:lnTo>
                  <a:pt x="12573" y="302387"/>
                </a:lnTo>
                <a:lnTo>
                  <a:pt x="14766" y="302387"/>
                </a:lnTo>
                <a:lnTo>
                  <a:pt x="91312" y="270129"/>
                </a:lnTo>
                <a:lnTo>
                  <a:pt x="94487" y="268732"/>
                </a:lnTo>
                <a:lnTo>
                  <a:pt x="96012" y="265049"/>
                </a:lnTo>
                <a:lnTo>
                  <a:pt x="94614" y="261747"/>
                </a:lnTo>
                <a:lnTo>
                  <a:pt x="93345" y="258572"/>
                </a:lnTo>
                <a:lnTo>
                  <a:pt x="89535" y="257048"/>
                </a:lnTo>
                <a:close/>
              </a:path>
              <a:path w="233679" h="308610">
                <a:moveTo>
                  <a:pt x="15098" y="288508"/>
                </a:moveTo>
                <a:lnTo>
                  <a:pt x="5079" y="292735"/>
                </a:lnTo>
                <a:lnTo>
                  <a:pt x="13842" y="299339"/>
                </a:lnTo>
                <a:lnTo>
                  <a:pt x="15098" y="288508"/>
                </a:lnTo>
                <a:close/>
              </a:path>
              <a:path w="233679" h="308610">
                <a:moveTo>
                  <a:pt x="26633" y="283642"/>
                </a:moveTo>
                <a:lnTo>
                  <a:pt x="15098" y="288508"/>
                </a:lnTo>
                <a:lnTo>
                  <a:pt x="13842" y="299339"/>
                </a:lnTo>
                <a:lnTo>
                  <a:pt x="14859" y="299339"/>
                </a:lnTo>
                <a:lnTo>
                  <a:pt x="26633" y="283642"/>
                </a:lnTo>
                <a:close/>
              </a:path>
              <a:path w="233679" h="308610">
                <a:moveTo>
                  <a:pt x="223520" y="0"/>
                </a:moveTo>
                <a:lnTo>
                  <a:pt x="16559" y="275907"/>
                </a:lnTo>
                <a:lnTo>
                  <a:pt x="15098" y="288508"/>
                </a:lnTo>
                <a:lnTo>
                  <a:pt x="26633" y="283642"/>
                </a:lnTo>
                <a:lnTo>
                  <a:pt x="233679" y="7620"/>
                </a:lnTo>
                <a:lnTo>
                  <a:pt x="22352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509009" y="4439539"/>
            <a:ext cx="8026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-2.1</a:t>
            </a:r>
            <a:r>
              <a:rPr dirty="0" sz="1800" spc="-6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alibri"/>
              <a:cs typeface="Calibri"/>
            </a:endParaRPr>
          </a:p>
          <a:p>
            <a:pPr marL="356235">
              <a:lnSpc>
                <a:spcPct val="100000"/>
              </a:lnSpc>
              <a:spcBef>
                <a:spcPts val="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657600" y="1948560"/>
            <a:ext cx="2438400" cy="2855595"/>
            <a:chOff x="3657600" y="1948560"/>
            <a:chExt cx="2438400" cy="2855595"/>
          </a:xfrm>
        </p:grpSpPr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3000" y="4694554"/>
              <a:ext cx="120650" cy="10921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57600" y="1948560"/>
              <a:ext cx="2438400" cy="1461770"/>
            </a:xfrm>
            <a:custGeom>
              <a:avLst/>
              <a:gdLst/>
              <a:ahLst/>
              <a:cxnLst/>
              <a:rect l="l" t="t" r="r" b="b"/>
              <a:pathLst>
                <a:path w="2438400" h="1461770">
                  <a:moveTo>
                    <a:pt x="533400" y="51689"/>
                  </a:moveTo>
                  <a:lnTo>
                    <a:pt x="522503" y="45339"/>
                  </a:lnTo>
                  <a:lnTo>
                    <a:pt x="444754" y="0"/>
                  </a:lnTo>
                  <a:lnTo>
                    <a:pt x="440944" y="1016"/>
                  </a:lnTo>
                  <a:lnTo>
                    <a:pt x="437388" y="7112"/>
                  </a:lnTo>
                  <a:lnTo>
                    <a:pt x="438404" y="10922"/>
                  </a:lnTo>
                  <a:lnTo>
                    <a:pt x="497382" y="45339"/>
                  </a:lnTo>
                  <a:lnTo>
                    <a:pt x="0" y="45339"/>
                  </a:lnTo>
                  <a:lnTo>
                    <a:pt x="0" y="58039"/>
                  </a:lnTo>
                  <a:lnTo>
                    <a:pt x="497382" y="58039"/>
                  </a:lnTo>
                  <a:lnTo>
                    <a:pt x="438404" y="92456"/>
                  </a:lnTo>
                  <a:lnTo>
                    <a:pt x="437388" y="96266"/>
                  </a:lnTo>
                  <a:lnTo>
                    <a:pt x="440944" y="102362"/>
                  </a:lnTo>
                  <a:lnTo>
                    <a:pt x="444754" y="103378"/>
                  </a:lnTo>
                  <a:lnTo>
                    <a:pt x="522503" y="58039"/>
                  </a:lnTo>
                  <a:lnTo>
                    <a:pt x="533400" y="51689"/>
                  </a:lnTo>
                  <a:close/>
                </a:path>
                <a:path w="2438400" h="1461770">
                  <a:moveTo>
                    <a:pt x="585089" y="1372743"/>
                  </a:moveTo>
                  <a:lnTo>
                    <a:pt x="584073" y="1368933"/>
                  </a:lnTo>
                  <a:lnTo>
                    <a:pt x="577977" y="1365377"/>
                  </a:lnTo>
                  <a:lnTo>
                    <a:pt x="574167" y="1366393"/>
                  </a:lnTo>
                  <a:lnTo>
                    <a:pt x="539750" y="1425397"/>
                  </a:lnTo>
                  <a:lnTo>
                    <a:pt x="539750" y="1023239"/>
                  </a:lnTo>
                  <a:lnTo>
                    <a:pt x="527050" y="1023239"/>
                  </a:lnTo>
                  <a:lnTo>
                    <a:pt x="527050" y="1425397"/>
                  </a:lnTo>
                  <a:lnTo>
                    <a:pt x="492633" y="1366393"/>
                  </a:lnTo>
                  <a:lnTo>
                    <a:pt x="488823" y="1365377"/>
                  </a:lnTo>
                  <a:lnTo>
                    <a:pt x="482727" y="1368933"/>
                  </a:lnTo>
                  <a:lnTo>
                    <a:pt x="481711" y="1372743"/>
                  </a:lnTo>
                  <a:lnTo>
                    <a:pt x="533400" y="1461389"/>
                  </a:lnTo>
                  <a:lnTo>
                    <a:pt x="540727" y="1448816"/>
                  </a:lnTo>
                  <a:lnTo>
                    <a:pt x="585089" y="1372743"/>
                  </a:lnTo>
                  <a:close/>
                </a:path>
                <a:path w="2438400" h="1461770">
                  <a:moveTo>
                    <a:pt x="585089" y="629793"/>
                  </a:moveTo>
                  <a:lnTo>
                    <a:pt x="584073" y="625983"/>
                  </a:lnTo>
                  <a:lnTo>
                    <a:pt x="577977" y="622427"/>
                  </a:lnTo>
                  <a:lnTo>
                    <a:pt x="574167" y="623443"/>
                  </a:lnTo>
                  <a:lnTo>
                    <a:pt x="539750" y="682447"/>
                  </a:lnTo>
                  <a:lnTo>
                    <a:pt x="539750" y="280289"/>
                  </a:lnTo>
                  <a:lnTo>
                    <a:pt x="527050" y="280289"/>
                  </a:lnTo>
                  <a:lnTo>
                    <a:pt x="527050" y="682447"/>
                  </a:lnTo>
                  <a:lnTo>
                    <a:pt x="492633" y="623443"/>
                  </a:lnTo>
                  <a:lnTo>
                    <a:pt x="488823" y="622427"/>
                  </a:lnTo>
                  <a:lnTo>
                    <a:pt x="482727" y="625983"/>
                  </a:lnTo>
                  <a:lnTo>
                    <a:pt x="481711" y="629793"/>
                  </a:lnTo>
                  <a:lnTo>
                    <a:pt x="533400" y="718439"/>
                  </a:lnTo>
                  <a:lnTo>
                    <a:pt x="540727" y="705866"/>
                  </a:lnTo>
                  <a:lnTo>
                    <a:pt x="585089" y="629793"/>
                  </a:lnTo>
                  <a:close/>
                </a:path>
                <a:path w="2438400" h="1461770">
                  <a:moveTo>
                    <a:pt x="2438400" y="1099439"/>
                  </a:moveTo>
                  <a:lnTo>
                    <a:pt x="2437371" y="1097026"/>
                  </a:lnTo>
                  <a:lnTo>
                    <a:pt x="2399919" y="1008126"/>
                  </a:lnTo>
                  <a:lnTo>
                    <a:pt x="2398522" y="1004951"/>
                  </a:lnTo>
                  <a:lnTo>
                    <a:pt x="2394839" y="1003427"/>
                  </a:lnTo>
                  <a:lnTo>
                    <a:pt x="2391537" y="1004824"/>
                  </a:lnTo>
                  <a:lnTo>
                    <a:pt x="2388362" y="1006094"/>
                  </a:lnTo>
                  <a:lnTo>
                    <a:pt x="2386838" y="1009904"/>
                  </a:lnTo>
                  <a:lnTo>
                    <a:pt x="2388235" y="1013079"/>
                  </a:lnTo>
                  <a:lnTo>
                    <a:pt x="2413431" y="1072807"/>
                  </a:lnTo>
                  <a:lnTo>
                    <a:pt x="2137410" y="865759"/>
                  </a:lnTo>
                  <a:lnTo>
                    <a:pt x="2129790" y="875919"/>
                  </a:lnTo>
                  <a:lnTo>
                    <a:pt x="2405684" y="1082890"/>
                  </a:lnTo>
                  <a:lnTo>
                    <a:pt x="2337943" y="1075055"/>
                  </a:lnTo>
                  <a:lnTo>
                    <a:pt x="2334768" y="1077468"/>
                  </a:lnTo>
                  <a:lnTo>
                    <a:pt x="2334006" y="1084453"/>
                  </a:lnTo>
                  <a:lnTo>
                    <a:pt x="2336546" y="1087628"/>
                  </a:lnTo>
                  <a:lnTo>
                    <a:pt x="2438400" y="109943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145844" y="3917391"/>
            <a:ext cx="6477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t-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08192" y="6278744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A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16617" y="6284999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238119" y="6284999"/>
            <a:ext cx="101219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69644" y="6478778"/>
            <a:ext cx="249745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  <a:tabLst>
                <a:tab pos="1386840" algn="l"/>
              </a:tabLst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r>
              <a:rPr dirty="0" sz="18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(-1.8)	=</a:t>
            </a:r>
            <a:r>
              <a:rPr dirty="0" sz="1800" spc="-5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r>
              <a:rPr dirty="0" sz="1800" spc="-6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(-1.8)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441829" y="3917391"/>
            <a:ext cx="6477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t-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509009" y="2240407"/>
            <a:ext cx="494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1.0</a:t>
            </a:r>
            <a:r>
              <a:rPr dirty="0" sz="1800" spc="-9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341868" y="2945333"/>
            <a:ext cx="5645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1800" spc="-9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12922" y="1538363"/>
            <a:ext cx="2174240" cy="436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35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GND</a:t>
            </a:r>
            <a:endParaRPr sz="1450">
              <a:latin typeface="Microsoft Sans Serif"/>
              <a:cs typeface="Microsoft Sans Serif"/>
            </a:endParaRPr>
          </a:p>
          <a:p>
            <a:pPr marL="361950">
              <a:lnSpc>
                <a:spcPts val="1575"/>
              </a:lnSpc>
            </a:pP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(-2.1</a:t>
            </a:r>
            <a:r>
              <a:rPr dirty="0" sz="14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-</a:t>
            </a:r>
            <a:r>
              <a:rPr dirty="0" sz="14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-5.2)</a:t>
            </a:r>
            <a:r>
              <a:rPr dirty="0" sz="14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*</a:t>
            </a:r>
            <a:r>
              <a:rPr dirty="0" sz="14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245</a:t>
            </a:r>
            <a:r>
              <a:rPr dirty="0" sz="14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/</a:t>
            </a:r>
            <a:r>
              <a:rPr dirty="0" sz="14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779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3447" y="1861766"/>
            <a:ext cx="6961505" cy="4338955"/>
            <a:chOff x="953447" y="1861766"/>
            <a:chExt cx="6961505" cy="4338955"/>
          </a:xfrm>
        </p:grpSpPr>
        <p:sp>
          <p:nvSpPr>
            <p:cNvPr id="7" name="object 7"/>
            <p:cNvSpPr/>
            <p:nvPr/>
          </p:nvSpPr>
          <p:spPr>
            <a:xfrm>
              <a:off x="1321542" y="3974803"/>
              <a:ext cx="760730" cy="1576705"/>
            </a:xfrm>
            <a:custGeom>
              <a:avLst/>
              <a:gdLst/>
              <a:ahLst/>
              <a:cxnLst/>
              <a:rect l="l" t="t" r="r" b="b"/>
              <a:pathLst>
                <a:path w="760730" h="1576704">
                  <a:moveTo>
                    <a:pt x="56337" y="1294906"/>
                  </a:moveTo>
                  <a:lnTo>
                    <a:pt x="112674" y="1318363"/>
                  </a:lnTo>
                  <a:lnTo>
                    <a:pt x="0" y="1365277"/>
                  </a:lnTo>
                  <a:lnTo>
                    <a:pt x="112674" y="1412206"/>
                  </a:lnTo>
                  <a:lnTo>
                    <a:pt x="0" y="1459105"/>
                  </a:lnTo>
                  <a:lnTo>
                    <a:pt x="112674" y="1506019"/>
                  </a:lnTo>
                  <a:lnTo>
                    <a:pt x="0" y="1552933"/>
                  </a:lnTo>
                  <a:lnTo>
                    <a:pt x="56337" y="1576390"/>
                  </a:lnTo>
                </a:path>
                <a:path w="760730" h="1576704">
                  <a:moveTo>
                    <a:pt x="338022" y="281484"/>
                  </a:moveTo>
                  <a:lnTo>
                    <a:pt x="549285" y="281484"/>
                  </a:lnTo>
                </a:path>
                <a:path w="760730" h="1576704">
                  <a:moveTo>
                    <a:pt x="549285" y="422226"/>
                  </a:moveTo>
                  <a:lnTo>
                    <a:pt x="549285" y="140742"/>
                  </a:lnTo>
                </a:path>
                <a:path w="760730" h="1576704">
                  <a:moveTo>
                    <a:pt x="549285" y="211113"/>
                  </a:moveTo>
                  <a:lnTo>
                    <a:pt x="760549" y="125416"/>
                  </a:lnTo>
                  <a:lnTo>
                    <a:pt x="760549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951" y="4324781"/>
              <a:ext cx="215018" cy="214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879" y="3974803"/>
              <a:ext cx="1943735" cy="1295400"/>
            </a:xfrm>
            <a:custGeom>
              <a:avLst/>
              <a:gdLst/>
              <a:ahLst/>
              <a:cxnLst/>
              <a:rect l="l" t="t" r="r" b="b"/>
              <a:pathLst>
                <a:path w="1943735" h="1295400">
                  <a:moveTo>
                    <a:pt x="0" y="1294906"/>
                  </a:moveTo>
                  <a:lnTo>
                    <a:pt x="0" y="731859"/>
                  </a:lnTo>
                  <a:lnTo>
                    <a:pt x="0" y="281484"/>
                  </a:lnTo>
                  <a:lnTo>
                    <a:pt x="281685" y="281484"/>
                  </a:lnTo>
                </a:path>
                <a:path w="1943735" h="1295400">
                  <a:moveTo>
                    <a:pt x="1521146" y="281484"/>
                  </a:moveTo>
                  <a:lnTo>
                    <a:pt x="1732409" y="281484"/>
                  </a:lnTo>
                </a:path>
                <a:path w="1943735" h="1295400">
                  <a:moveTo>
                    <a:pt x="1732409" y="422226"/>
                  </a:moveTo>
                  <a:lnTo>
                    <a:pt x="1732409" y="140742"/>
                  </a:lnTo>
                </a:path>
                <a:path w="1943735" h="1295400">
                  <a:moveTo>
                    <a:pt x="1732409" y="211113"/>
                  </a:moveTo>
                  <a:lnTo>
                    <a:pt x="1943673" y="125416"/>
                  </a:lnTo>
                  <a:lnTo>
                    <a:pt x="1943673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412" y="4324781"/>
              <a:ext cx="215018" cy="214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7879" y="4256288"/>
              <a:ext cx="1521460" cy="1488440"/>
            </a:xfrm>
            <a:custGeom>
              <a:avLst/>
              <a:gdLst/>
              <a:ahLst/>
              <a:cxnLst/>
              <a:rect l="l" t="t" r="r" b="b"/>
              <a:pathLst>
                <a:path w="1521460" h="1488439">
                  <a:moveTo>
                    <a:pt x="1352135" y="1013421"/>
                  </a:moveTo>
                  <a:lnTo>
                    <a:pt x="1408472" y="1036878"/>
                  </a:lnTo>
                  <a:lnTo>
                    <a:pt x="1295798" y="1083792"/>
                  </a:lnTo>
                  <a:lnTo>
                    <a:pt x="1408472" y="1130722"/>
                  </a:lnTo>
                  <a:lnTo>
                    <a:pt x="1295798" y="1177620"/>
                  </a:lnTo>
                  <a:lnTo>
                    <a:pt x="1408472" y="1224534"/>
                  </a:lnTo>
                  <a:lnTo>
                    <a:pt x="1295798" y="1271448"/>
                  </a:lnTo>
                  <a:lnTo>
                    <a:pt x="1352135" y="1294906"/>
                  </a:lnTo>
                </a:path>
                <a:path w="1521460" h="1488439">
                  <a:moveTo>
                    <a:pt x="1521146" y="0"/>
                  </a:moveTo>
                  <a:lnTo>
                    <a:pt x="1352135" y="0"/>
                  </a:lnTo>
                  <a:lnTo>
                    <a:pt x="1352135" y="1013421"/>
                  </a:lnTo>
                </a:path>
                <a:path w="1521460" h="1488439">
                  <a:moveTo>
                    <a:pt x="0" y="1294906"/>
                  </a:moveTo>
                  <a:lnTo>
                    <a:pt x="0" y="1487926"/>
                  </a:lnTo>
                  <a:lnTo>
                    <a:pt x="967118" y="1487926"/>
                  </a:lnTo>
                  <a:lnTo>
                    <a:pt x="970807" y="1469664"/>
                  </a:lnTo>
                  <a:lnTo>
                    <a:pt x="980868" y="1454751"/>
                  </a:lnTo>
                  <a:lnTo>
                    <a:pt x="995791" y="1444698"/>
                  </a:lnTo>
                  <a:lnTo>
                    <a:pt x="1014066" y="1441012"/>
                  </a:lnTo>
                  <a:lnTo>
                    <a:pt x="1032341" y="1444698"/>
                  </a:lnTo>
                  <a:lnTo>
                    <a:pt x="1047263" y="1454751"/>
                  </a:lnTo>
                  <a:lnTo>
                    <a:pt x="1057324" y="1469664"/>
                  </a:lnTo>
                  <a:lnTo>
                    <a:pt x="1061013" y="1487926"/>
                  </a:lnTo>
                  <a:lnTo>
                    <a:pt x="1352135" y="1487926"/>
                  </a:lnTo>
                  <a:lnTo>
                    <a:pt x="1352135" y="129490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535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204" y="2212"/>
                  </a:lnTo>
                  <a:lnTo>
                    <a:pt x="8250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0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6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6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352" y="5100819"/>
              <a:ext cx="1774825" cy="1097915"/>
            </a:xfrm>
            <a:custGeom>
              <a:avLst/>
              <a:gdLst/>
              <a:ahLst/>
              <a:cxnLst/>
              <a:rect l="l" t="t" r="r" b="b"/>
              <a:pathLst>
                <a:path w="1774825" h="1097914">
                  <a:moveTo>
                    <a:pt x="0" y="1069640"/>
                  </a:moveTo>
                  <a:lnTo>
                    <a:pt x="2213" y="1058684"/>
                  </a:lnTo>
                  <a:lnTo>
                    <a:pt x="8250" y="1049737"/>
                  </a:lnTo>
                  <a:lnTo>
                    <a:pt x="17204" y="1043704"/>
                  </a:lnTo>
                  <a:lnTo>
                    <a:pt x="28168" y="1041491"/>
                  </a:lnTo>
                  <a:lnTo>
                    <a:pt x="39132" y="1043704"/>
                  </a:lnTo>
                  <a:lnTo>
                    <a:pt x="48086" y="1049737"/>
                  </a:lnTo>
                  <a:lnTo>
                    <a:pt x="54123" y="1058684"/>
                  </a:lnTo>
                  <a:lnTo>
                    <a:pt x="56337" y="1069640"/>
                  </a:lnTo>
                  <a:lnTo>
                    <a:pt x="54123" y="1080596"/>
                  </a:lnTo>
                  <a:lnTo>
                    <a:pt x="48086" y="1089543"/>
                  </a:lnTo>
                  <a:lnTo>
                    <a:pt x="39132" y="1095576"/>
                  </a:lnTo>
                  <a:lnTo>
                    <a:pt x="28168" y="1097788"/>
                  </a:lnTo>
                  <a:lnTo>
                    <a:pt x="17204" y="1095576"/>
                  </a:lnTo>
                  <a:lnTo>
                    <a:pt x="8250" y="1089543"/>
                  </a:lnTo>
                  <a:lnTo>
                    <a:pt x="2213" y="1080596"/>
                  </a:lnTo>
                  <a:lnTo>
                    <a:pt x="0" y="1069640"/>
                  </a:lnTo>
                  <a:close/>
                </a:path>
                <a:path w="1774825" h="1097914">
                  <a:moveTo>
                    <a:pt x="28168" y="1069640"/>
                  </a:moveTo>
                  <a:lnTo>
                    <a:pt x="28168" y="0"/>
                  </a:lnTo>
                  <a:lnTo>
                    <a:pt x="422527" y="0"/>
                  </a:lnTo>
                </a:path>
                <a:path w="1774825" h="1097914">
                  <a:moveTo>
                    <a:pt x="1436593" y="1069640"/>
                  </a:moveTo>
                  <a:lnTo>
                    <a:pt x="1436593" y="0"/>
                  </a:lnTo>
                  <a:lnTo>
                    <a:pt x="1774662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3777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204" y="2212"/>
                  </a:lnTo>
                  <a:lnTo>
                    <a:pt x="8251" y="8245"/>
                  </a:lnTo>
                  <a:lnTo>
                    <a:pt x="2213" y="17192"/>
                  </a:lnTo>
                  <a:lnTo>
                    <a:pt x="0" y="28148"/>
                  </a:lnTo>
                  <a:lnTo>
                    <a:pt x="2213" y="39104"/>
                  </a:lnTo>
                  <a:lnTo>
                    <a:pt x="8251" y="48051"/>
                  </a:lnTo>
                  <a:lnTo>
                    <a:pt x="17204" y="54084"/>
                  </a:lnTo>
                  <a:lnTo>
                    <a:pt x="28168" y="56296"/>
                  </a:lnTo>
                  <a:lnTo>
                    <a:pt x="39132" y="54084"/>
                  </a:lnTo>
                  <a:lnTo>
                    <a:pt x="48085" y="48051"/>
                  </a:lnTo>
                  <a:lnTo>
                    <a:pt x="54123" y="39104"/>
                  </a:lnTo>
                  <a:lnTo>
                    <a:pt x="56337" y="28148"/>
                  </a:lnTo>
                  <a:lnTo>
                    <a:pt x="54123" y="17192"/>
                  </a:lnTo>
                  <a:lnTo>
                    <a:pt x="48085" y="8245"/>
                  </a:lnTo>
                  <a:lnTo>
                    <a:pt x="39132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2092" y="2117007"/>
              <a:ext cx="2652395" cy="4081779"/>
            </a:xfrm>
            <a:custGeom>
              <a:avLst/>
              <a:gdLst/>
              <a:ahLst/>
              <a:cxnLst/>
              <a:rect l="l" t="t" r="r" b="b"/>
              <a:pathLst>
                <a:path w="2652395" h="4081779">
                  <a:moveTo>
                    <a:pt x="281685" y="4053452"/>
                  </a:moveTo>
                  <a:lnTo>
                    <a:pt x="283898" y="4042496"/>
                  </a:lnTo>
                  <a:lnTo>
                    <a:pt x="289936" y="4033548"/>
                  </a:lnTo>
                  <a:lnTo>
                    <a:pt x="298889" y="4027516"/>
                  </a:lnTo>
                  <a:lnTo>
                    <a:pt x="309853" y="4025303"/>
                  </a:lnTo>
                  <a:lnTo>
                    <a:pt x="320817" y="4027516"/>
                  </a:lnTo>
                  <a:lnTo>
                    <a:pt x="329770" y="4033548"/>
                  </a:lnTo>
                  <a:lnTo>
                    <a:pt x="335808" y="4042496"/>
                  </a:lnTo>
                  <a:lnTo>
                    <a:pt x="338022" y="4053452"/>
                  </a:lnTo>
                  <a:lnTo>
                    <a:pt x="335808" y="4064408"/>
                  </a:lnTo>
                  <a:lnTo>
                    <a:pt x="329770" y="4073355"/>
                  </a:lnTo>
                  <a:lnTo>
                    <a:pt x="320817" y="4079388"/>
                  </a:lnTo>
                  <a:lnTo>
                    <a:pt x="309853" y="4081600"/>
                  </a:lnTo>
                  <a:lnTo>
                    <a:pt x="298889" y="4079388"/>
                  </a:lnTo>
                  <a:lnTo>
                    <a:pt x="289936" y="4073355"/>
                  </a:lnTo>
                  <a:lnTo>
                    <a:pt x="283898" y="4064408"/>
                  </a:lnTo>
                  <a:lnTo>
                    <a:pt x="281685" y="4053452"/>
                  </a:lnTo>
                  <a:close/>
                </a:path>
                <a:path w="2652395" h="4081779">
                  <a:moveTo>
                    <a:pt x="0" y="1857796"/>
                  </a:moveTo>
                  <a:lnTo>
                    <a:pt x="0" y="1646683"/>
                  </a:lnTo>
                  <a:lnTo>
                    <a:pt x="1239461" y="1646683"/>
                  </a:lnTo>
                  <a:lnTo>
                    <a:pt x="1239461" y="1857796"/>
                  </a:lnTo>
                </a:path>
                <a:path w="2652395" h="4081779">
                  <a:moveTo>
                    <a:pt x="647922" y="985195"/>
                  </a:moveTo>
                  <a:lnTo>
                    <a:pt x="704259" y="1008652"/>
                  </a:lnTo>
                  <a:lnTo>
                    <a:pt x="591585" y="1055566"/>
                  </a:lnTo>
                  <a:lnTo>
                    <a:pt x="704259" y="1102636"/>
                  </a:lnTo>
                  <a:lnTo>
                    <a:pt x="591585" y="1149394"/>
                  </a:lnTo>
                  <a:lnTo>
                    <a:pt x="704259" y="1196308"/>
                  </a:lnTo>
                  <a:lnTo>
                    <a:pt x="591585" y="1243222"/>
                  </a:lnTo>
                  <a:lnTo>
                    <a:pt x="647922" y="1266679"/>
                  </a:lnTo>
                  <a:lnTo>
                    <a:pt x="647922" y="1632608"/>
                  </a:lnTo>
                </a:path>
                <a:path w="2652395" h="4081779">
                  <a:moveTo>
                    <a:pt x="647922" y="985195"/>
                  </a:moveTo>
                  <a:lnTo>
                    <a:pt x="647922" y="0"/>
                  </a:lnTo>
                  <a:lnTo>
                    <a:pt x="2225358" y="0"/>
                  </a:lnTo>
                </a:path>
                <a:path w="2652395" h="4081779">
                  <a:moveTo>
                    <a:pt x="2225358" y="112593"/>
                  </a:moveTo>
                  <a:lnTo>
                    <a:pt x="2281695" y="136050"/>
                  </a:lnTo>
                  <a:lnTo>
                    <a:pt x="2169021" y="182964"/>
                  </a:lnTo>
                  <a:lnTo>
                    <a:pt x="2281695" y="230035"/>
                  </a:lnTo>
                  <a:lnTo>
                    <a:pt x="2169021" y="276792"/>
                  </a:lnTo>
                  <a:lnTo>
                    <a:pt x="2281695" y="323706"/>
                  </a:lnTo>
                  <a:lnTo>
                    <a:pt x="2169021" y="370621"/>
                  </a:lnTo>
                  <a:lnTo>
                    <a:pt x="2225358" y="394078"/>
                  </a:lnTo>
                </a:path>
                <a:path w="2652395" h="4081779">
                  <a:moveTo>
                    <a:pt x="2651798" y="2139280"/>
                  </a:moveTo>
                  <a:lnTo>
                    <a:pt x="2440534" y="2139280"/>
                  </a:lnTo>
                </a:path>
                <a:path w="2652395" h="4081779">
                  <a:moveTo>
                    <a:pt x="2440534" y="2280022"/>
                  </a:moveTo>
                  <a:lnTo>
                    <a:pt x="2440534" y="1998538"/>
                  </a:lnTo>
                </a:path>
                <a:path w="2652395" h="4081779">
                  <a:moveTo>
                    <a:pt x="2440534" y="2068909"/>
                  </a:moveTo>
                  <a:lnTo>
                    <a:pt x="2229270" y="1983213"/>
                  </a:lnTo>
                  <a:lnTo>
                    <a:pt x="2229270" y="1857796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9485" y="4324781"/>
              <a:ext cx="215018" cy="21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7451" y="2511085"/>
              <a:ext cx="4445" cy="1464310"/>
            </a:xfrm>
            <a:custGeom>
              <a:avLst/>
              <a:gdLst/>
              <a:ahLst/>
              <a:cxnLst/>
              <a:rect l="l" t="t" r="r" b="b"/>
              <a:pathLst>
                <a:path w="4445" h="1464310">
                  <a:moveTo>
                    <a:pt x="1956" y="-1877"/>
                  </a:moveTo>
                  <a:lnTo>
                    <a:pt x="1956" y="1465596"/>
                  </a:lnTo>
                </a:path>
              </a:pathLst>
            </a:custGeom>
            <a:ln w="7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82092" y="2117007"/>
              <a:ext cx="2229485" cy="3659504"/>
            </a:xfrm>
            <a:custGeom>
              <a:avLst/>
              <a:gdLst/>
              <a:ahLst/>
              <a:cxnLst/>
              <a:rect l="l" t="t" r="r" b="b"/>
              <a:pathLst>
                <a:path w="2229485" h="3659504">
                  <a:moveTo>
                    <a:pt x="2225358" y="112593"/>
                  </a:moveTo>
                  <a:lnTo>
                    <a:pt x="2225358" y="0"/>
                  </a:lnTo>
                </a:path>
                <a:path w="2229485" h="3659504">
                  <a:moveTo>
                    <a:pt x="0" y="2420765"/>
                  </a:moveTo>
                  <a:lnTo>
                    <a:pt x="0" y="2631878"/>
                  </a:lnTo>
                  <a:lnTo>
                    <a:pt x="600974" y="2631878"/>
                  </a:lnTo>
                  <a:lnTo>
                    <a:pt x="604657" y="2613662"/>
                  </a:lnTo>
                  <a:lnTo>
                    <a:pt x="614707" y="2598745"/>
                  </a:lnTo>
                  <a:lnTo>
                    <a:pt x="629627" y="2588666"/>
                  </a:lnTo>
                  <a:lnTo>
                    <a:pt x="647922" y="2584964"/>
                  </a:lnTo>
                  <a:lnTo>
                    <a:pt x="666151" y="2588666"/>
                  </a:lnTo>
                  <a:lnTo>
                    <a:pt x="681079" y="2598745"/>
                  </a:lnTo>
                  <a:lnTo>
                    <a:pt x="691165" y="2613662"/>
                  </a:lnTo>
                  <a:lnTo>
                    <a:pt x="694869" y="2631878"/>
                  </a:lnTo>
                  <a:lnTo>
                    <a:pt x="2229270" y="2631878"/>
                  </a:lnTo>
                  <a:lnTo>
                    <a:pt x="2229270" y="2420765"/>
                  </a:lnTo>
                </a:path>
                <a:path w="2229485" h="3659504">
                  <a:moveTo>
                    <a:pt x="1239461" y="2420765"/>
                  </a:moveTo>
                  <a:lnTo>
                    <a:pt x="1239461" y="2630001"/>
                  </a:lnTo>
                </a:path>
                <a:path w="2229485" h="3659504">
                  <a:moveTo>
                    <a:pt x="1661988" y="2927514"/>
                  </a:moveTo>
                  <a:lnTo>
                    <a:pt x="1718325" y="2950972"/>
                  </a:lnTo>
                  <a:lnTo>
                    <a:pt x="1605651" y="2997886"/>
                  </a:lnTo>
                  <a:lnTo>
                    <a:pt x="1718325" y="3044815"/>
                  </a:lnTo>
                  <a:lnTo>
                    <a:pt x="1605651" y="3091714"/>
                  </a:lnTo>
                  <a:lnTo>
                    <a:pt x="1718325" y="3138628"/>
                  </a:lnTo>
                  <a:lnTo>
                    <a:pt x="1605651" y="3185542"/>
                  </a:lnTo>
                  <a:lnTo>
                    <a:pt x="1661988" y="3208999"/>
                  </a:lnTo>
                </a:path>
                <a:path w="2229485" h="3659504">
                  <a:moveTo>
                    <a:pt x="1661988" y="2927514"/>
                  </a:moveTo>
                  <a:lnTo>
                    <a:pt x="1661988" y="2645952"/>
                  </a:lnTo>
                </a:path>
                <a:path w="2229485" h="3659504">
                  <a:moveTo>
                    <a:pt x="1661988" y="3208999"/>
                  </a:moveTo>
                  <a:lnTo>
                    <a:pt x="1661988" y="3659374"/>
                  </a:lnTo>
                </a:path>
                <a:path w="2229485" h="3659504">
                  <a:moveTo>
                    <a:pt x="1661988" y="3635244"/>
                  </a:moveTo>
                  <a:lnTo>
                    <a:pt x="647922" y="3635244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5912" y="6142310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12"/>
                  </a:lnTo>
                  <a:lnTo>
                    <a:pt x="8215" y="8245"/>
                  </a:lnTo>
                  <a:lnTo>
                    <a:pt x="2200" y="17192"/>
                  </a:lnTo>
                  <a:lnTo>
                    <a:pt x="0" y="28148"/>
                  </a:lnTo>
                  <a:lnTo>
                    <a:pt x="2200" y="39104"/>
                  </a:lnTo>
                  <a:lnTo>
                    <a:pt x="8215" y="48051"/>
                  </a:lnTo>
                  <a:lnTo>
                    <a:pt x="17165" y="54084"/>
                  </a:lnTo>
                  <a:lnTo>
                    <a:pt x="28168" y="56296"/>
                  </a:lnTo>
                  <a:lnTo>
                    <a:pt x="39105" y="54084"/>
                  </a:lnTo>
                  <a:lnTo>
                    <a:pt x="48062" y="48051"/>
                  </a:lnTo>
                  <a:lnTo>
                    <a:pt x="54114" y="39104"/>
                  </a:lnTo>
                  <a:lnTo>
                    <a:pt x="56337" y="28148"/>
                  </a:lnTo>
                  <a:lnTo>
                    <a:pt x="54114" y="17192"/>
                  </a:lnTo>
                  <a:lnTo>
                    <a:pt x="48062" y="8245"/>
                  </a:lnTo>
                  <a:lnTo>
                    <a:pt x="39105" y="2212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5912" y="2454788"/>
              <a:ext cx="2479040" cy="3743960"/>
            </a:xfrm>
            <a:custGeom>
              <a:avLst/>
              <a:gdLst/>
              <a:ahLst/>
              <a:cxnLst/>
              <a:rect l="l" t="t" r="r" b="b"/>
              <a:pathLst>
                <a:path w="2479040" h="3743960">
                  <a:moveTo>
                    <a:pt x="0" y="3715671"/>
                  </a:moveTo>
                  <a:lnTo>
                    <a:pt x="2200" y="3704715"/>
                  </a:lnTo>
                  <a:lnTo>
                    <a:pt x="8215" y="3695767"/>
                  </a:lnTo>
                  <a:lnTo>
                    <a:pt x="17165" y="3689734"/>
                  </a:lnTo>
                  <a:lnTo>
                    <a:pt x="28168" y="3687522"/>
                  </a:lnTo>
                  <a:lnTo>
                    <a:pt x="39105" y="3689734"/>
                  </a:lnTo>
                  <a:lnTo>
                    <a:pt x="48062" y="3695767"/>
                  </a:lnTo>
                  <a:lnTo>
                    <a:pt x="54114" y="3704715"/>
                  </a:lnTo>
                  <a:lnTo>
                    <a:pt x="56337" y="3715671"/>
                  </a:lnTo>
                  <a:lnTo>
                    <a:pt x="54114" y="3726626"/>
                  </a:lnTo>
                  <a:lnTo>
                    <a:pt x="48062" y="3735574"/>
                  </a:lnTo>
                  <a:lnTo>
                    <a:pt x="39105" y="3741607"/>
                  </a:lnTo>
                  <a:lnTo>
                    <a:pt x="28168" y="3743819"/>
                  </a:lnTo>
                  <a:lnTo>
                    <a:pt x="17165" y="3741607"/>
                  </a:lnTo>
                  <a:lnTo>
                    <a:pt x="8215" y="3735574"/>
                  </a:lnTo>
                  <a:lnTo>
                    <a:pt x="2200" y="3726626"/>
                  </a:lnTo>
                  <a:lnTo>
                    <a:pt x="0" y="3715671"/>
                  </a:lnTo>
                  <a:close/>
                </a:path>
                <a:path w="2479040" h="3743960">
                  <a:moveTo>
                    <a:pt x="28168" y="3715671"/>
                  </a:moveTo>
                  <a:lnTo>
                    <a:pt x="28168" y="3321593"/>
                  </a:lnTo>
                </a:path>
                <a:path w="2479040" h="3743960">
                  <a:moveTo>
                    <a:pt x="2056300" y="281484"/>
                  </a:moveTo>
                  <a:lnTo>
                    <a:pt x="2267564" y="281484"/>
                  </a:lnTo>
                </a:path>
                <a:path w="2479040" h="3743960">
                  <a:moveTo>
                    <a:pt x="2267564" y="422226"/>
                  </a:moveTo>
                  <a:lnTo>
                    <a:pt x="2267564" y="140742"/>
                  </a:lnTo>
                </a:path>
                <a:path w="2479040" h="3743960">
                  <a:moveTo>
                    <a:pt x="2267564" y="211113"/>
                  </a:moveTo>
                  <a:lnTo>
                    <a:pt x="2478828" y="125416"/>
                  </a:lnTo>
                  <a:lnTo>
                    <a:pt x="2478828" y="0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599" y="2804766"/>
              <a:ext cx="215018" cy="214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7451" y="2736272"/>
              <a:ext cx="2507615" cy="929005"/>
            </a:xfrm>
            <a:custGeom>
              <a:avLst/>
              <a:gdLst/>
              <a:ahLst/>
              <a:cxnLst/>
              <a:rect l="l" t="t" r="r" b="b"/>
              <a:pathLst>
                <a:path w="2507615" h="929004">
                  <a:moveTo>
                    <a:pt x="1464762" y="0"/>
                  </a:moveTo>
                  <a:lnTo>
                    <a:pt x="0" y="0"/>
                  </a:lnTo>
                  <a:lnTo>
                    <a:pt x="0" y="225187"/>
                  </a:lnTo>
                </a:path>
                <a:path w="2507615" h="929004">
                  <a:moveTo>
                    <a:pt x="2084469" y="788156"/>
                  </a:moveTo>
                  <a:lnTo>
                    <a:pt x="2295732" y="788156"/>
                  </a:lnTo>
                </a:path>
                <a:path w="2507615" h="929004">
                  <a:moveTo>
                    <a:pt x="2295732" y="928898"/>
                  </a:moveTo>
                  <a:lnTo>
                    <a:pt x="2295732" y="647413"/>
                  </a:lnTo>
                </a:path>
                <a:path w="2507615" h="929004">
                  <a:moveTo>
                    <a:pt x="2295732" y="717784"/>
                  </a:moveTo>
                  <a:lnTo>
                    <a:pt x="2506996" y="632088"/>
                  </a:lnTo>
                  <a:lnTo>
                    <a:pt x="2506996" y="5066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06" y="3592922"/>
              <a:ext cx="215018" cy="214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30014" y="2109031"/>
              <a:ext cx="5183505" cy="1866264"/>
            </a:xfrm>
            <a:custGeom>
              <a:avLst/>
              <a:gdLst/>
              <a:ahLst/>
              <a:cxnLst/>
              <a:rect l="l" t="t" r="r" b="b"/>
              <a:pathLst>
                <a:path w="5183505" h="1866264">
                  <a:moveTo>
                    <a:pt x="3661905" y="1415396"/>
                  </a:moveTo>
                  <a:lnTo>
                    <a:pt x="1624383" y="1415396"/>
                  </a:lnTo>
                  <a:lnTo>
                    <a:pt x="1620679" y="1397181"/>
                  </a:lnTo>
                  <a:lnTo>
                    <a:pt x="1610592" y="1382263"/>
                  </a:lnTo>
                  <a:lnTo>
                    <a:pt x="1595664" y="1372184"/>
                  </a:lnTo>
                  <a:lnTo>
                    <a:pt x="1577436" y="1368482"/>
                  </a:lnTo>
                  <a:lnTo>
                    <a:pt x="1559141" y="1372184"/>
                  </a:lnTo>
                  <a:lnTo>
                    <a:pt x="1544220" y="1382263"/>
                  </a:lnTo>
                  <a:lnTo>
                    <a:pt x="1534171" y="1397181"/>
                  </a:lnTo>
                  <a:lnTo>
                    <a:pt x="1530488" y="1415396"/>
                  </a:lnTo>
                  <a:lnTo>
                    <a:pt x="0" y="1415396"/>
                  </a:lnTo>
                </a:path>
                <a:path w="5183505" h="1866264">
                  <a:moveTo>
                    <a:pt x="4084432" y="1133912"/>
                  </a:moveTo>
                  <a:lnTo>
                    <a:pt x="4084432" y="7975"/>
                  </a:lnTo>
                  <a:lnTo>
                    <a:pt x="3492894" y="7975"/>
                  </a:lnTo>
                </a:path>
                <a:path w="5183505" h="1866264">
                  <a:moveTo>
                    <a:pt x="3464725" y="345756"/>
                  </a:moveTo>
                  <a:lnTo>
                    <a:pt x="3464725" y="0"/>
                  </a:lnTo>
                </a:path>
                <a:path w="5183505" h="1866264">
                  <a:moveTo>
                    <a:pt x="3464725" y="908725"/>
                  </a:moveTo>
                  <a:lnTo>
                    <a:pt x="3464725" y="1021318"/>
                  </a:lnTo>
                  <a:lnTo>
                    <a:pt x="4037485" y="1021318"/>
                  </a:lnTo>
                  <a:lnTo>
                    <a:pt x="4041167" y="1003103"/>
                  </a:lnTo>
                  <a:lnTo>
                    <a:pt x="4051217" y="988185"/>
                  </a:lnTo>
                  <a:lnTo>
                    <a:pt x="4066137" y="978106"/>
                  </a:lnTo>
                  <a:lnTo>
                    <a:pt x="4084432" y="974404"/>
                  </a:lnTo>
                  <a:lnTo>
                    <a:pt x="4102661" y="978106"/>
                  </a:lnTo>
                  <a:lnTo>
                    <a:pt x="4117589" y="988185"/>
                  </a:lnTo>
                  <a:lnTo>
                    <a:pt x="4127675" y="1003103"/>
                  </a:lnTo>
                  <a:lnTo>
                    <a:pt x="4131380" y="1021318"/>
                  </a:lnTo>
                  <a:lnTo>
                    <a:pt x="5183004" y="1021318"/>
                  </a:lnTo>
                </a:path>
                <a:path w="5183505" h="1866264">
                  <a:moveTo>
                    <a:pt x="4084432" y="1696881"/>
                  </a:moveTo>
                  <a:lnTo>
                    <a:pt x="4084432" y="1865771"/>
                  </a:lnTo>
                  <a:lnTo>
                    <a:pt x="5183004" y="1865771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90564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90564" y="1863671"/>
              <a:ext cx="56515" cy="253365"/>
            </a:xfrm>
            <a:custGeom>
              <a:avLst/>
              <a:gdLst/>
              <a:ahLst/>
              <a:cxnLst/>
              <a:rect l="l" t="t" r="r" b="b"/>
              <a:pathLst>
                <a:path w="56514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56514" h="253364">
                  <a:moveTo>
                    <a:pt x="28168" y="28148"/>
                  </a:moveTo>
                  <a:lnTo>
                    <a:pt x="28168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6425" y="1863671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8168" y="0"/>
                  </a:moveTo>
                  <a:lnTo>
                    <a:pt x="17165" y="2221"/>
                  </a:lnTo>
                  <a:lnTo>
                    <a:pt x="8215" y="8268"/>
                  </a:lnTo>
                  <a:lnTo>
                    <a:pt x="2200" y="17218"/>
                  </a:lnTo>
                  <a:lnTo>
                    <a:pt x="0" y="28148"/>
                  </a:lnTo>
                  <a:lnTo>
                    <a:pt x="2200" y="39143"/>
                  </a:lnTo>
                  <a:lnTo>
                    <a:pt x="8215" y="48086"/>
                  </a:lnTo>
                  <a:lnTo>
                    <a:pt x="17165" y="54097"/>
                  </a:lnTo>
                  <a:lnTo>
                    <a:pt x="28168" y="56296"/>
                  </a:lnTo>
                  <a:lnTo>
                    <a:pt x="39105" y="54097"/>
                  </a:lnTo>
                  <a:lnTo>
                    <a:pt x="48062" y="48086"/>
                  </a:lnTo>
                  <a:lnTo>
                    <a:pt x="54114" y="39143"/>
                  </a:lnTo>
                  <a:lnTo>
                    <a:pt x="56337" y="28148"/>
                  </a:lnTo>
                  <a:lnTo>
                    <a:pt x="54114" y="17218"/>
                  </a:lnTo>
                  <a:lnTo>
                    <a:pt x="48062" y="8268"/>
                  </a:lnTo>
                  <a:lnTo>
                    <a:pt x="39105" y="2221"/>
                  </a:lnTo>
                  <a:lnTo>
                    <a:pt x="28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76425" y="1863671"/>
              <a:ext cx="85090" cy="253365"/>
            </a:xfrm>
            <a:custGeom>
              <a:avLst/>
              <a:gdLst/>
              <a:ahLst/>
              <a:cxnLst/>
              <a:rect l="l" t="t" r="r" b="b"/>
              <a:pathLst>
                <a:path w="85090" h="253364">
                  <a:moveTo>
                    <a:pt x="0" y="28148"/>
                  </a:moveTo>
                  <a:lnTo>
                    <a:pt x="2200" y="17218"/>
                  </a:lnTo>
                  <a:lnTo>
                    <a:pt x="8215" y="8268"/>
                  </a:lnTo>
                  <a:lnTo>
                    <a:pt x="17165" y="2221"/>
                  </a:lnTo>
                  <a:lnTo>
                    <a:pt x="28168" y="0"/>
                  </a:lnTo>
                  <a:lnTo>
                    <a:pt x="39105" y="2221"/>
                  </a:lnTo>
                  <a:lnTo>
                    <a:pt x="48062" y="8268"/>
                  </a:lnTo>
                  <a:lnTo>
                    <a:pt x="54114" y="17218"/>
                  </a:lnTo>
                  <a:lnTo>
                    <a:pt x="56337" y="28148"/>
                  </a:lnTo>
                  <a:lnTo>
                    <a:pt x="54114" y="39143"/>
                  </a:lnTo>
                  <a:lnTo>
                    <a:pt x="48062" y="48086"/>
                  </a:lnTo>
                  <a:lnTo>
                    <a:pt x="39105" y="54097"/>
                  </a:lnTo>
                  <a:lnTo>
                    <a:pt x="28168" y="56296"/>
                  </a:lnTo>
                  <a:lnTo>
                    <a:pt x="17165" y="54097"/>
                  </a:lnTo>
                  <a:lnTo>
                    <a:pt x="8215" y="48086"/>
                  </a:lnTo>
                  <a:lnTo>
                    <a:pt x="2200" y="39143"/>
                  </a:lnTo>
                  <a:lnTo>
                    <a:pt x="0" y="28148"/>
                  </a:lnTo>
                  <a:close/>
                </a:path>
                <a:path w="85090" h="253364">
                  <a:moveTo>
                    <a:pt x="28168" y="28148"/>
                  </a:moveTo>
                  <a:lnTo>
                    <a:pt x="28168" y="253335"/>
                  </a:lnTo>
                  <a:lnTo>
                    <a:pt x="84505" y="253335"/>
                  </a:lnTo>
                </a:path>
              </a:pathLst>
            </a:custGeom>
            <a:ln w="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209155" y="3117806"/>
            <a:ext cx="44704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15">
                <a:latin typeface="Microsoft Sans Serif"/>
                <a:cs typeface="Microsoft Sans Serif"/>
              </a:rPr>
              <a:t>220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5">
                <a:latin typeface="Microsoft Sans Serif"/>
                <a:cs typeface="Microsoft Sans Serif"/>
              </a:rPr>
              <a:t>Ω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0382" y="2271787"/>
            <a:ext cx="459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245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49871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5638" y="5311740"/>
            <a:ext cx="4762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Microsoft Sans Serif"/>
                <a:cs typeface="Microsoft Sans Serif"/>
              </a:rPr>
              <a:t>50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200" spc="-10">
                <a:latin typeface="Microsoft Sans Serif"/>
                <a:cs typeface="Microsoft Sans Serif"/>
              </a:rPr>
              <a:t>K</a:t>
            </a:r>
            <a:r>
              <a:rPr dirty="0" sz="1350" spc="-1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5352" y="4128019"/>
            <a:ext cx="960119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0">
                <a:latin typeface="Microsoft Sans Serif"/>
                <a:cs typeface="Microsoft Sans Serif"/>
              </a:rPr>
              <a:t>VBB=-1.3V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12922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83134" y="1538363"/>
            <a:ext cx="44323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15">
                <a:latin typeface="Microsoft Sans Serif"/>
                <a:cs typeface="Microsoft Sans Serif"/>
              </a:rPr>
              <a:t>G</a:t>
            </a:r>
            <a:r>
              <a:rPr dirty="0" sz="1450" spc="20">
                <a:latin typeface="Microsoft Sans Serif"/>
                <a:cs typeface="Microsoft Sans Serif"/>
              </a:rPr>
              <a:t>ND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92649" y="3005212"/>
            <a:ext cx="2603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Microsoft Sans Serif"/>
                <a:cs typeface="Microsoft Sans Serif"/>
              </a:rPr>
              <a:t>O</a:t>
            </a:r>
            <a:r>
              <a:rPr dirty="0" sz="1200" spc="20">
                <a:latin typeface="Microsoft Sans Serif"/>
                <a:cs typeface="Microsoft Sans Serif"/>
              </a:rPr>
              <a:t>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92492" y="3791457"/>
            <a:ext cx="996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4629" sz="1800" spc="30">
                <a:latin typeface="Microsoft Sans Serif"/>
                <a:cs typeface="Microsoft Sans Serif"/>
              </a:rPr>
              <a:t>NOR</a:t>
            </a:r>
            <a:r>
              <a:rPr dirty="0" baseline="4629" sz="1800" spc="457"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1800" spc="-5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86003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62047" y="4130992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78897" y="3399290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7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02853" y="2611134"/>
            <a:ext cx="23431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25">
                <a:latin typeface="Microsoft Sans Serif"/>
                <a:cs typeface="Microsoft Sans Serif"/>
              </a:rPr>
              <a:t>Q</a:t>
            </a:r>
            <a:r>
              <a:rPr dirty="0" sz="1200" spc="15">
                <a:latin typeface="Microsoft Sans Serif"/>
                <a:cs typeface="Microsoft Sans Serif"/>
              </a:rPr>
              <a:t>8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19600" y="4339590"/>
            <a:ext cx="233679" cy="308610"/>
          </a:xfrm>
          <a:custGeom>
            <a:avLst/>
            <a:gdLst/>
            <a:ahLst/>
            <a:cxnLst/>
            <a:rect l="l" t="t" r="r" b="b"/>
            <a:pathLst>
              <a:path w="233679" h="308610">
                <a:moveTo>
                  <a:pt x="14986" y="204216"/>
                </a:moveTo>
                <a:lnTo>
                  <a:pt x="11811" y="206756"/>
                </a:lnTo>
                <a:lnTo>
                  <a:pt x="11429" y="210185"/>
                </a:lnTo>
                <a:lnTo>
                  <a:pt x="0" y="308610"/>
                </a:lnTo>
                <a:lnTo>
                  <a:pt x="14766" y="302387"/>
                </a:lnTo>
                <a:lnTo>
                  <a:pt x="12573" y="302387"/>
                </a:lnTo>
                <a:lnTo>
                  <a:pt x="2412" y="294767"/>
                </a:lnTo>
                <a:lnTo>
                  <a:pt x="16559" y="275907"/>
                </a:lnTo>
                <a:lnTo>
                  <a:pt x="24002" y="211709"/>
                </a:lnTo>
                <a:lnTo>
                  <a:pt x="24384" y="208153"/>
                </a:lnTo>
                <a:lnTo>
                  <a:pt x="21971" y="204978"/>
                </a:lnTo>
                <a:lnTo>
                  <a:pt x="14986" y="204216"/>
                </a:lnTo>
                <a:close/>
              </a:path>
              <a:path w="233679" h="308610">
                <a:moveTo>
                  <a:pt x="16559" y="275907"/>
                </a:moveTo>
                <a:lnTo>
                  <a:pt x="2412" y="294767"/>
                </a:lnTo>
                <a:lnTo>
                  <a:pt x="12573" y="302387"/>
                </a:lnTo>
                <a:lnTo>
                  <a:pt x="14859" y="299339"/>
                </a:lnTo>
                <a:lnTo>
                  <a:pt x="13842" y="299339"/>
                </a:lnTo>
                <a:lnTo>
                  <a:pt x="5079" y="292735"/>
                </a:lnTo>
                <a:lnTo>
                  <a:pt x="15098" y="288508"/>
                </a:lnTo>
                <a:lnTo>
                  <a:pt x="16559" y="275907"/>
                </a:lnTo>
                <a:close/>
              </a:path>
              <a:path w="233679" h="308610">
                <a:moveTo>
                  <a:pt x="89535" y="257048"/>
                </a:moveTo>
                <a:lnTo>
                  <a:pt x="86360" y="258445"/>
                </a:lnTo>
                <a:lnTo>
                  <a:pt x="26633" y="283642"/>
                </a:lnTo>
                <a:lnTo>
                  <a:pt x="12573" y="302387"/>
                </a:lnTo>
                <a:lnTo>
                  <a:pt x="14766" y="302387"/>
                </a:lnTo>
                <a:lnTo>
                  <a:pt x="91312" y="270129"/>
                </a:lnTo>
                <a:lnTo>
                  <a:pt x="94487" y="268732"/>
                </a:lnTo>
                <a:lnTo>
                  <a:pt x="96012" y="265049"/>
                </a:lnTo>
                <a:lnTo>
                  <a:pt x="94614" y="261747"/>
                </a:lnTo>
                <a:lnTo>
                  <a:pt x="93345" y="258572"/>
                </a:lnTo>
                <a:lnTo>
                  <a:pt x="89535" y="257048"/>
                </a:lnTo>
                <a:close/>
              </a:path>
              <a:path w="233679" h="308610">
                <a:moveTo>
                  <a:pt x="15098" y="288508"/>
                </a:moveTo>
                <a:lnTo>
                  <a:pt x="5079" y="292735"/>
                </a:lnTo>
                <a:lnTo>
                  <a:pt x="13842" y="299339"/>
                </a:lnTo>
                <a:lnTo>
                  <a:pt x="15098" y="288508"/>
                </a:lnTo>
                <a:close/>
              </a:path>
              <a:path w="233679" h="308610">
                <a:moveTo>
                  <a:pt x="26633" y="283642"/>
                </a:moveTo>
                <a:lnTo>
                  <a:pt x="15098" y="288508"/>
                </a:lnTo>
                <a:lnTo>
                  <a:pt x="13842" y="299339"/>
                </a:lnTo>
                <a:lnTo>
                  <a:pt x="14859" y="299339"/>
                </a:lnTo>
                <a:lnTo>
                  <a:pt x="26633" y="283642"/>
                </a:lnTo>
                <a:close/>
              </a:path>
              <a:path w="233679" h="308610">
                <a:moveTo>
                  <a:pt x="223520" y="0"/>
                </a:moveTo>
                <a:lnTo>
                  <a:pt x="16559" y="275907"/>
                </a:lnTo>
                <a:lnTo>
                  <a:pt x="15098" y="288508"/>
                </a:lnTo>
                <a:lnTo>
                  <a:pt x="26633" y="283642"/>
                </a:lnTo>
                <a:lnTo>
                  <a:pt x="233679" y="7620"/>
                </a:lnTo>
                <a:lnTo>
                  <a:pt x="22352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509009" y="4439539"/>
            <a:ext cx="8026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-2.1</a:t>
            </a:r>
            <a:r>
              <a:rPr dirty="0" sz="1800" spc="-6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alibri"/>
              <a:cs typeface="Calibri"/>
            </a:endParaRPr>
          </a:p>
          <a:p>
            <a:pPr marL="356235">
              <a:lnSpc>
                <a:spcPct val="100000"/>
              </a:lnSpc>
              <a:spcBef>
                <a:spcPts val="5"/>
              </a:spcBef>
            </a:pPr>
            <a:r>
              <a:rPr dirty="0" sz="1200" spc="15">
                <a:latin typeface="Microsoft Sans Serif"/>
                <a:cs typeface="Microsoft Sans Serif"/>
              </a:rPr>
              <a:t>779</a:t>
            </a:r>
            <a:r>
              <a:rPr dirty="0" sz="1200" spc="-50">
                <a:latin typeface="Microsoft Sans Serif"/>
                <a:cs typeface="Microsoft Sans Serif"/>
              </a:rPr>
              <a:t> </a:t>
            </a:r>
            <a:r>
              <a:rPr dirty="0" sz="1350" spc="-40">
                <a:latin typeface="Microsoft Sans Serif"/>
                <a:cs typeface="Microsoft Sans Serif"/>
              </a:rPr>
              <a:t>Ω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39110" y="1948560"/>
            <a:ext cx="4166870" cy="2855595"/>
            <a:chOff x="2539110" y="1948560"/>
            <a:chExt cx="4166870" cy="2855595"/>
          </a:xfrm>
        </p:grpSpPr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2999" y="4694554"/>
              <a:ext cx="120650" cy="10921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539111" y="1948560"/>
              <a:ext cx="4166870" cy="1938020"/>
            </a:xfrm>
            <a:custGeom>
              <a:avLst/>
              <a:gdLst/>
              <a:ahLst/>
              <a:cxnLst/>
              <a:rect l="l" t="t" r="r" b="b"/>
              <a:pathLst>
                <a:path w="4166870" h="1938020">
                  <a:moveTo>
                    <a:pt x="103378" y="629793"/>
                  </a:moveTo>
                  <a:lnTo>
                    <a:pt x="102362" y="625983"/>
                  </a:lnTo>
                  <a:lnTo>
                    <a:pt x="96266" y="622427"/>
                  </a:lnTo>
                  <a:lnTo>
                    <a:pt x="92456" y="623443"/>
                  </a:lnTo>
                  <a:lnTo>
                    <a:pt x="58039" y="682447"/>
                  </a:lnTo>
                  <a:lnTo>
                    <a:pt x="58039" y="280289"/>
                  </a:lnTo>
                  <a:lnTo>
                    <a:pt x="45339" y="280289"/>
                  </a:lnTo>
                  <a:lnTo>
                    <a:pt x="45339" y="682447"/>
                  </a:lnTo>
                  <a:lnTo>
                    <a:pt x="10922" y="623443"/>
                  </a:lnTo>
                  <a:lnTo>
                    <a:pt x="7112" y="622427"/>
                  </a:lnTo>
                  <a:lnTo>
                    <a:pt x="1016" y="625983"/>
                  </a:lnTo>
                  <a:lnTo>
                    <a:pt x="0" y="629793"/>
                  </a:lnTo>
                  <a:lnTo>
                    <a:pt x="51689" y="718439"/>
                  </a:lnTo>
                  <a:lnTo>
                    <a:pt x="59016" y="705866"/>
                  </a:lnTo>
                  <a:lnTo>
                    <a:pt x="103378" y="629793"/>
                  </a:lnTo>
                  <a:close/>
                </a:path>
                <a:path w="4166870" h="1938020">
                  <a:moveTo>
                    <a:pt x="737489" y="45339"/>
                  </a:moveTo>
                  <a:lnTo>
                    <a:pt x="316280" y="45339"/>
                  </a:lnTo>
                  <a:lnTo>
                    <a:pt x="375285" y="10922"/>
                  </a:lnTo>
                  <a:lnTo>
                    <a:pt x="376301" y="7112"/>
                  </a:lnTo>
                  <a:lnTo>
                    <a:pt x="372745" y="1016"/>
                  </a:lnTo>
                  <a:lnTo>
                    <a:pt x="368935" y="0"/>
                  </a:lnTo>
                  <a:lnTo>
                    <a:pt x="280289" y="51689"/>
                  </a:lnTo>
                  <a:lnTo>
                    <a:pt x="368935" y="103378"/>
                  </a:lnTo>
                  <a:lnTo>
                    <a:pt x="372745" y="102362"/>
                  </a:lnTo>
                  <a:lnTo>
                    <a:pt x="376301" y="96266"/>
                  </a:lnTo>
                  <a:lnTo>
                    <a:pt x="375285" y="92456"/>
                  </a:lnTo>
                  <a:lnTo>
                    <a:pt x="316280" y="58039"/>
                  </a:lnTo>
                  <a:lnTo>
                    <a:pt x="737489" y="58039"/>
                  </a:lnTo>
                  <a:lnTo>
                    <a:pt x="737489" y="45339"/>
                  </a:lnTo>
                  <a:close/>
                </a:path>
                <a:path w="4166870" h="1938020">
                  <a:moveTo>
                    <a:pt x="1270889" y="1480439"/>
                  </a:moveTo>
                  <a:lnTo>
                    <a:pt x="1259992" y="1474089"/>
                  </a:lnTo>
                  <a:lnTo>
                    <a:pt x="1182243" y="1428750"/>
                  </a:lnTo>
                  <a:lnTo>
                    <a:pt x="1178433" y="1429766"/>
                  </a:lnTo>
                  <a:lnTo>
                    <a:pt x="1174877" y="1435862"/>
                  </a:lnTo>
                  <a:lnTo>
                    <a:pt x="1175893" y="1439672"/>
                  </a:lnTo>
                  <a:lnTo>
                    <a:pt x="1234871" y="1474089"/>
                  </a:lnTo>
                  <a:lnTo>
                    <a:pt x="737489" y="1474089"/>
                  </a:lnTo>
                  <a:lnTo>
                    <a:pt x="737489" y="1486789"/>
                  </a:lnTo>
                  <a:lnTo>
                    <a:pt x="1234871" y="1486789"/>
                  </a:lnTo>
                  <a:lnTo>
                    <a:pt x="1175893" y="1521206"/>
                  </a:lnTo>
                  <a:lnTo>
                    <a:pt x="1174877" y="1525016"/>
                  </a:lnTo>
                  <a:lnTo>
                    <a:pt x="1178433" y="1531112"/>
                  </a:lnTo>
                  <a:lnTo>
                    <a:pt x="1182243" y="1532128"/>
                  </a:lnTo>
                  <a:lnTo>
                    <a:pt x="1259992" y="1486789"/>
                  </a:lnTo>
                  <a:lnTo>
                    <a:pt x="1270889" y="1480439"/>
                  </a:lnTo>
                  <a:close/>
                </a:path>
                <a:path w="4166870" h="1938020">
                  <a:moveTo>
                    <a:pt x="1651889" y="51689"/>
                  </a:moveTo>
                  <a:lnTo>
                    <a:pt x="1640992" y="45339"/>
                  </a:lnTo>
                  <a:lnTo>
                    <a:pt x="1563243" y="0"/>
                  </a:lnTo>
                  <a:lnTo>
                    <a:pt x="1559433" y="1016"/>
                  </a:lnTo>
                  <a:lnTo>
                    <a:pt x="1555877" y="7112"/>
                  </a:lnTo>
                  <a:lnTo>
                    <a:pt x="1556893" y="10922"/>
                  </a:lnTo>
                  <a:lnTo>
                    <a:pt x="1615871" y="45339"/>
                  </a:lnTo>
                  <a:lnTo>
                    <a:pt x="1118489" y="45339"/>
                  </a:lnTo>
                  <a:lnTo>
                    <a:pt x="1118489" y="58039"/>
                  </a:lnTo>
                  <a:lnTo>
                    <a:pt x="1615871" y="58039"/>
                  </a:lnTo>
                  <a:lnTo>
                    <a:pt x="1556893" y="92456"/>
                  </a:lnTo>
                  <a:lnTo>
                    <a:pt x="1555877" y="96266"/>
                  </a:lnTo>
                  <a:lnTo>
                    <a:pt x="1559433" y="102362"/>
                  </a:lnTo>
                  <a:lnTo>
                    <a:pt x="1563243" y="103378"/>
                  </a:lnTo>
                  <a:lnTo>
                    <a:pt x="1640992" y="58039"/>
                  </a:lnTo>
                  <a:lnTo>
                    <a:pt x="1651889" y="51689"/>
                  </a:lnTo>
                  <a:close/>
                </a:path>
                <a:path w="4166870" h="1938020">
                  <a:moveTo>
                    <a:pt x="1703578" y="1372743"/>
                  </a:moveTo>
                  <a:lnTo>
                    <a:pt x="1702562" y="1368933"/>
                  </a:lnTo>
                  <a:lnTo>
                    <a:pt x="1696466" y="1365377"/>
                  </a:lnTo>
                  <a:lnTo>
                    <a:pt x="1692656" y="1366393"/>
                  </a:lnTo>
                  <a:lnTo>
                    <a:pt x="1658239" y="1425397"/>
                  </a:lnTo>
                  <a:lnTo>
                    <a:pt x="1658239" y="1023239"/>
                  </a:lnTo>
                  <a:lnTo>
                    <a:pt x="1645539" y="1023239"/>
                  </a:lnTo>
                  <a:lnTo>
                    <a:pt x="1645539" y="1425397"/>
                  </a:lnTo>
                  <a:lnTo>
                    <a:pt x="1611122" y="1366393"/>
                  </a:lnTo>
                  <a:lnTo>
                    <a:pt x="1607312" y="1365377"/>
                  </a:lnTo>
                  <a:lnTo>
                    <a:pt x="1601216" y="1368933"/>
                  </a:lnTo>
                  <a:lnTo>
                    <a:pt x="1600200" y="1372743"/>
                  </a:lnTo>
                  <a:lnTo>
                    <a:pt x="1651889" y="1461389"/>
                  </a:lnTo>
                  <a:lnTo>
                    <a:pt x="1659216" y="1448816"/>
                  </a:lnTo>
                  <a:lnTo>
                    <a:pt x="1703578" y="1372743"/>
                  </a:lnTo>
                  <a:close/>
                </a:path>
                <a:path w="4166870" h="1938020">
                  <a:moveTo>
                    <a:pt x="1703578" y="629793"/>
                  </a:moveTo>
                  <a:lnTo>
                    <a:pt x="1702562" y="625983"/>
                  </a:lnTo>
                  <a:lnTo>
                    <a:pt x="1696466" y="622427"/>
                  </a:lnTo>
                  <a:lnTo>
                    <a:pt x="1692656" y="623443"/>
                  </a:lnTo>
                  <a:lnTo>
                    <a:pt x="1658239" y="682447"/>
                  </a:lnTo>
                  <a:lnTo>
                    <a:pt x="1658239" y="280289"/>
                  </a:lnTo>
                  <a:lnTo>
                    <a:pt x="1645539" y="280289"/>
                  </a:lnTo>
                  <a:lnTo>
                    <a:pt x="1645539" y="682447"/>
                  </a:lnTo>
                  <a:lnTo>
                    <a:pt x="1611122" y="623443"/>
                  </a:lnTo>
                  <a:lnTo>
                    <a:pt x="1607312" y="622427"/>
                  </a:lnTo>
                  <a:lnTo>
                    <a:pt x="1601216" y="625983"/>
                  </a:lnTo>
                  <a:lnTo>
                    <a:pt x="1600200" y="629793"/>
                  </a:lnTo>
                  <a:lnTo>
                    <a:pt x="1651889" y="718439"/>
                  </a:lnTo>
                  <a:lnTo>
                    <a:pt x="1659216" y="705866"/>
                  </a:lnTo>
                  <a:lnTo>
                    <a:pt x="1703578" y="629793"/>
                  </a:lnTo>
                  <a:close/>
                </a:path>
                <a:path w="4166870" h="1938020">
                  <a:moveTo>
                    <a:pt x="3252089" y="1480439"/>
                  </a:moveTo>
                  <a:lnTo>
                    <a:pt x="3241192" y="1474089"/>
                  </a:lnTo>
                  <a:lnTo>
                    <a:pt x="3163443" y="1428750"/>
                  </a:lnTo>
                  <a:lnTo>
                    <a:pt x="3159633" y="1429766"/>
                  </a:lnTo>
                  <a:lnTo>
                    <a:pt x="3156077" y="1435862"/>
                  </a:lnTo>
                  <a:lnTo>
                    <a:pt x="3157093" y="1439672"/>
                  </a:lnTo>
                  <a:lnTo>
                    <a:pt x="3216071" y="1474089"/>
                  </a:lnTo>
                  <a:lnTo>
                    <a:pt x="2718689" y="1474089"/>
                  </a:lnTo>
                  <a:lnTo>
                    <a:pt x="2718689" y="1486789"/>
                  </a:lnTo>
                  <a:lnTo>
                    <a:pt x="3216071" y="1486789"/>
                  </a:lnTo>
                  <a:lnTo>
                    <a:pt x="3157093" y="1521206"/>
                  </a:lnTo>
                  <a:lnTo>
                    <a:pt x="3156077" y="1525016"/>
                  </a:lnTo>
                  <a:lnTo>
                    <a:pt x="3159633" y="1531112"/>
                  </a:lnTo>
                  <a:lnTo>
                    <a:pt x="3163443" y="1532128"/>
                  </a:lnTo>
                  <a:lnTo>
                    <a:pt x="3241192" y="1486789"/>
                  </a:lnTo>
                  <a:lnTo>
                    <a:pt x="3252089" y="1480439"/>
                  </a:lnTo>
                  <a:close/>
                </a:path>
                <a:path w="4166870" h="1938020">
                  <a:moveTo>
                    <a:pt x="3556889" y="1099439"/>
                  </a:moveTo>
                  <a:lnTo>
                    <a:pt x="3555860" y="1097026"/>
                  </a:lnTo>
                  <a:lnTo>
                    <a:pt x="3518408" y="1008126"/>
                  </a:lnTo>
                  <a:lnTo>
                    <a:pt x="3517011" y="1004951"/>
                  </a:lnTo>
                  <a:lnTo>
                    <a:pt x="3513328" y="1003427"/>
                  </a:lnTo>
                  <a:lnTo>
                    <a:pt x="3510026" y="1004824"/>
                  </a:lnTo>
                  <a:lnTo>
                    <a:pt x="3506851" y="1006094"/>
                  </a:lnTo>
                  <a:lnTo>
                    <a:pt x="3505327" y="1009904"/>
                  </a:lnTo>
                  <a:lnTo>
                    <a:pt x="3506724" y="1013079"/>
                  </a:lnTo>
                  <a:lnTo>
                    <a:pt x="3531920" y="1072807"/>
                  </a:lnTo>
                  <a:lnTo>
                    <a:pt x="3255899" y="865759"/>
                  </a:lnTo>
                  <a:lnTo>
                    <a:pt x="3248279" y="875919"/>
                  </a:lnTo>
                  <a:lnTo>
                    <a:pt x="3524173" y="1082890"/>
                  </a:lnTo>
                  <a:lnTo>
                    <a:pt x="3456432" y="1075055"/>
                  </a:lnTo>
                  <a:lnTo>
                    <a:pt x="3453257" y="1077468"/>
                  </a:lnTo>
                  <a:lnTo>
                    <a:pt x="3452495" y="1084453"/>
                  </a:lnTo>
                  <a:lnTo>
                    <a:pt x="3455035" y="1087628"/>
                  </a:lnTo>
                  <a:lnTo>
                    <a:pt x="3556889" y="1099439"/>
                  </a:lnTo>
                  <a:close/>
                </a:path>
                <a:path w="4166870" h="1938020">
                  <a:moveTo>
                    <a:pt x="4166489" y="1937639"/>
                  </a:moveTo>
                  <a:lnTo>
                    <a:pt x="4165460" y="1935226"/>
                  </a:lnTo>
                  <a:lnTo>
                    <a:pt x="4128008" y="1846326"/>
                  </a:lnTo>
                  <a:lnTo>
                    <a:pt x="4126611" y="1843151"/>
                  </a:lnTo>
                  <a:lnTo>
                    <a:pt x="4122928" y="1841627"/>
                  </a:lnTo>
                  <a:lnTo>
                    <a:pt x="4119626" y="1843024"/>
                  </a:lnTo>
                  <a:lnTo>
                    <a:pt x="4116438" y="1844294"/>
                  </a:lnTo>
                  <a:lnTo>
                    <a:pt x="4114927" y="1848104"/>
                  </a:lnTo>
                  <a:lnTo>
                    <a:pt x="4116311" y="1851279"/>
                  </a:lnTo>
                  <a:lnTo>
                    <a:pt x="4141520" y="1911007"/>
                  </a:lnTo>
                  <a:lnTo>
                    <a:pt x="3865499" y="1703959"/>
                  </a:lnTo>
                  <a:lnTo>
                    <a:pt x="3857879" y="1714119"/>
                  </a:lnTo>
                  <a:lnTo>
                    <a:pt x="4133773" y="1921090"/>
                  </a:lnTo>
                  <a:lnTo>
                    <a:pt x="4066032" y="1913255"/>
                  </a:lnTo>
                  <a:lnTo>
                    <a:pt x="4062857" y="1915668"/>
                  </a:lnTo>
                  <a:lnTo>
                    <a:pt x="4062095" y="1922653"/>
                  </a:lnTo>
                  <a:lnTo>
                    <a:pt x="4064635" y="1925828"/>
                  </a:lnTo>
                  <a:lnTo>
                    <a:pt x="4166489" y="193763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145844" y="3917391"/>
            <a:ext cx="6477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t-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08192" y="6278744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A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16617" y="6284999"/>
            <a:ext cx="151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5">
                <a:latin typeface="Microsoft Sans Serif"/>
                <a:cs typeface="Microsoft Sans Serif"/>
              </a:rPr>
              <a:t>B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38119" y="6284999"/>
            <a:ext cx="101219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450" spc="10">
                <a:latin typeface="Microsoft Sans Serif"/>
                <a:cs typeface="Microsoft Sans Serif"/>
              </a:rPr>
              <a:t>VEE=-5.2</a:t>
            </a:r>
            <a:r>
              <a:rPr dirty="0" sz="1450" spc="-30">
                <a:latin typeface="Microsoft Sans Serif"/>
                <a:cs typeface="Microsoft Sans Serif"/>
              </a:rPr>
              <a:t> </a:t>
            </a:r>
            <a:r>
              <a:rPr dirty="0" sz="1450" spc="15">
                <a:latin typeface="Microsoft Sans Serif"/>
                <a:cs typeface="Microsoft Sans Serif"/>
              </a:rPr>
              <a:t>V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69644" y="6478778"/>
            <a:ext cx="249745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  <a:tabLst>
                <a:tab pos="1386840" algn="l"/>
              </a:tabLst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r>
              <a:rPr dirty="0" sz="18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(-1.8)	=</a:t>
            </a:r>
            <a:r>
              <a:rPr dirty="0" sz="1800" spc="-5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r>
              <a:rPr dirty="0" sz="1800" spc="-6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(-1.8)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46542" y="3917391"/>
            <a:ext cx="942975" cy="426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7975">
              <a:lnSpc>
                <a:spcPts val="1935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dirty="0" sz="1800" spc="-15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t-</a:t>
            </a:r>
            <a:r>
              <a:rPr dirty="0" sz="1800" spc="5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215"/>
              </a:lnSpc>
            </a:pPr>
            <a:r>
              <a:rPr dirty="0" sz="1200" spc="15">
                <a:latin typeface="Microsoft Sans Serif"/>
                <a:cs typeface="Microsoft Sans Serif"/>
              </a:rPr>
              <a:t>Q1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509009" y="2240407"/>
            <a:ext cx="494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1.0</a:t>
            </a:r>
            <a:r>
              <a:rPr dirty="0" sz="1800" spc="-9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370569" y="2945333"/>
            <a:ext cx="5638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1800" spc="-9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28600" y="1219238"/>
            <a:ext cx="178308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-0.8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High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-1.8</a:t>
            </a:r>
            <a:r>
              <a:rPr dirty="0" sz="28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672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ECL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5"/>
              <a:t>Simplified	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6305" y="3010916"/>
            <a:ext cx="5774690" cy="6953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none" sz="4400" spc="-35"/>
              <a:t>Integrated</a:t>
            </a:r>
            <a:r>
              <a:rPr dirty="0" u="none" sz="4400" spc="25"/>
              <a:t> </a:t>
            </a:r>
            <a:r>
              <a:rPr dirty="0" u="none" sz="4400" spc="-10"/>
              <a:t>Injection</a:t>
            </a:r>
            <a:r>
              <a:rPr dirty="0" u="none" sz="4400" spc="50"/>
              <a:t> </a:t>
            </a:r>
            <a:r>
              <a:rPr dirty="0" u="none" sz="4400" spc="-5"/>
              <a:t>Logic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6689" y="0"/>
            <a:ext cx="6233795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 spc="-25"/>
              <a:t>Integrated</a:t>
            </a:r>
            <a:r>
              <a:rPr dirty="0" u="none" spc="-75"/>
              <a:t> </a:t>
            </a:r>
            <a:r>
              <a:rPr dirty="0" u="none" spc="5"/>
              <a:t>Injection</a:t>
            </a:r>
            <a:r>
              <a:rPr dirty="0" u="none" spc="-60"/>
              <a:t> </a:t>
            </a:r>
            <a:r>
              <a:rPr dirty="0" u="none"/>
              <a:t>Logic</a:t>
            </a:r>
            <a:r>
              <a:rPr dirty="0" u="none" spc="-25"/>
              <a:t> </a:t>
            </a:r>
            <a:r>
              <a:rPr dirty="0" u="none" spc="-5"/>
              <a:t>(I</a:t>
            </a:r>
            <a:r>
              <a:rPr dirty="0" u="none" baseline="25157" sz="3975" spc="-7"/>
              <a:t>2</a:t>
            </a:r>
            <a:r>
              <a:rPr dirty="0" u="none" sz="4000" spc="-5"/>
              <a:t>L)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244" y="824722"/>
            <a:ext cx="8064500" cy="526097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20">
                <a:latin typeface="Calibri"/>
                <a:cs typeface="Calibri"/>
              </a:rPr>
              <a:t>Saturated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bipolar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logic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family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Utilized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 MSI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 </a:t>
            </a:r>
            <a:r>
              <a:rPr dirty="0" sz="3200" spc="-10">
                <a:latin typeface="Calibri"/>
                <a:cs typeface="Calibri"/>
              </a:rPr>
              <a:t>LSI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>
                <a:latin typeface="Calibri"/>
                <a:cs typeface="Calibri"/>
              </a:rPr>
              <a:t>Small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size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>
                <a:latin typeface="Calibri"/>
                <a:cs typeface="Calibri"/>
              </a:rPr>
              <a:t>Low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power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consumption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7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5">
                <a:latin typeface="Calibri"/>
                <a:cs typeface="Calibri"/>
              </a:rPr>
              <a:t>Cheaper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fabrication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cost</a:t>
            </a:r>
            <a:endParaRPr sz="2800">
              <a:latin typeface="Calibri"/>
              <a:cs typeface="Calibri"/>
            </a:endParaRPr>
          </a:p>
          <a:p>
            <a:pPr marL="356870" marR="1054735" indent="-344805">
              <a:lnSpc>
                <a:spcPct val="100000"/>
              </a:lnSpc>
              <a:spcBef>
                <a:spcPts val="75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20">
                <a:latin typeface="Calibri"/>
                <a:cs typeface="Calibri"/>
              </a:rPr>
              <a:t>Merges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transistor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components</a:t>
            </a:r>
            <a:r>
              <a:rPr dirty="0" sz="3200" spc="8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-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Merged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40">
                <a:latin typeface="Calibri"/>
                <a:cs typeface="Calibri"/>
              </a:rPr>
              <a:t>Transistor</a:t>
            </a:r>
            <a:r>
              <a:rPr dirty="0" sz="3200" spc="-5">
                <a:latin typeface="Calibri"/>
                <a:cs typeface="Calibri"/>
              </a:rPr>
              <a:t> Logic </a:t>
            </a:r>
            <a:r>
              <a:rPr dirty="0" sz="3200" spc="-10">
                <a:latin typeface="Calibri"/>
                <a:cs typeface="Calibri"/>
              </a:rPr>
              <a:t>(MTL)</a:t>
            </a:r>
            <a:endParaRPr sz="3200">
              <a:latin typeface="Calibri"/>
              <a:cs typeface="Calibri"/>
            </a:endParaRPr>
          </a:p>
          <a:p>
            <a:pPr lvl="1" marL="756285" marR="122555" indent="-287020">
              <a:lnSpc>
                <a:spcPct val="100000"/>
              </a:lnSpc>
              <a:spcBef>
                <a:spcPts val="69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5">
                <a:latin typeface="Calibri"/>
                <a:cs typeface="Calibri"/>
              </a:rPr>
              <a:t>One </a:t>
            </a:r>
            <a:r>
              <a:rPr dirty="0" sz="2800" spc="-10">
                <a:latin typeface="Calibri"/>
                <a:cs typeface="Calibri"/>
              </a:rPr>
              <a:t>semi-conductor </a:t>
            </a:r>
            <a:r>
              <a:rPr dirty="0" sz="2800" spc="-5">
                <a:latin typeface="Calibri"/>
                <a:cs typeface="Calibri"/>
              </a:rPr>
              <a:t>region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5">
                <a:latin typeface="Calibri"/>
                <a:cs typeface="Calibri"/>
              </a:rPr>
              <a:t>part </a:t>
            </a:r>
            <a:r>
              <a:rPr dirty="0" sz="2800" spc="5">
                <a:latin typeface="Calibri"/>
                <a:cs typeface="Calibri"/>
              </a:rPr>
              <a:t>of </a:t>
            </a:r>
            <a:r>
              <a:rPr dirty="0" sz="2800" spc="-5">
                <a:latin typeface="Calibri"/>
                <a:cs typeface="Calibri"/>
              </a:rPr>
              <a:t>two </a:t>
            </a:r>
            <a:r>
              <a:rPr dirty="0" sz="2800">
                <a:latin typeface="Calibri"/>
                <a:cs typeface="Calibri"/>
              </a:rPr>
              <a:t>or </a:t>
            </a:r>
            <a:r>
              <a:rPr dirty="0" sz="2800" spc="-10">
                <a:latin typeface="Calibri"/>
                <a:cs typeface="Calibri"/>
              </a:rPr>
              <a:t>more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devices.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5">
                <a:latin typeface="Calibri"/>
                <a:cs typeface="Calibri"/>
              </a:rPr>
              <a:t>This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allows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considerable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saving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silicon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chip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area.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57200" y="4419634"/>
            <a:ext cx="8410575" cy="2327275"/>
            <a:chOff x="457200" y="4419634"/>
            <a:chExt cx="8410575" cy="2327275"/>
          </a:xfrm>
        </p:grpSpPr>
        <p:sp>
          <p:nvSpPr>
            <p:cNvPr id="7" name="object 7"/>
            <p:cNvSpPr/>
            <p:nvPr/>
          </p:nvSpPr>
          <p:spPr>
            <a:xfrm>
              <a:off x="457200" y="6629399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400" y="4419634"/>
              <a:ext cx="4143375" cy="232689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56689" y="0"/>
            <a:ext cx="6233795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 spc="-25"/>
              <a:t>Integrated</a:t>
            </a:r>
            <a:r>
              <a:rPr dirty="0" u="none" spc="-75"/>
              <a:t> </a:t>
            </a:r>
            <a:r>
              <a:rPr dirty="0" u="none" spc="5"/>
              <a:t>Injection</a:t>
            </a:r>
            <a:r>
              <a:rPr dirty="0" u="none" spc="-60"/>
              <a:t> </a:t>
            </a:r>
            <a:r>
              <a:rPr dirty="0" u="none"/>
              <a:t>Logic</a:t>
            </a:r>
            <a:r>
              <a:rPr dirty="0" u="none" spc="-25"/>
              <a:t> </a:t>
            </a:r>
            <a:r>
              <a:rPr dirty="0" u="none" spc="-5"/>
              <a:t>(I</a:t>
            </a:r>
            <a:r>
              <a:rPr dirty="0" u="none" baseline="25157" sz="3975" spc="-7"/>
              <a:t>2</a:t>
            </a:r>
            <a:r>
              <a:rPr dirty="0" u="none" sz="4000" spc="-5"/>
              <a:t>L)</a:t>
            </a:r>
            <a:endParaRPr sz="4000"/>
          </a:p>
        </p:txBody>
      </p:sp>
      <p:sp>
        <p:nvSpPr>
          <p:cNvPr id="11" name="object 11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444" y="1566798"/>
            <a:ext cx="6492240" cy="276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 indent="-21653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29235" algn="l"/>
              </a:tabLst>
            </a:pPr>
            <a:r>
              <a:rPr dirty="0" sz="3000">
                <a:latin typeface="Calibri"/>
                <a:cs typeface="Calibri"/>
              </a:rPr>
              <a:t>A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single</a:t>
            </a:r>
            <a:r>
              <a:rPr dirty="0" sz="3000" spc="-7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inverter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is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implemented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as:</a:t>
            </a:r>
            <a:endParaRPr sz="3000">
              <a:latin typeface="Calibri"/>
              <a:cs typeface="Calibri"/>
            </a:endParaRPr>
          </a:p>
          <a:p>
            <a:pPr lvl="1" marL="667385" indent="-198120">
              <a:lnSpc>
                <a:spcPct val="100000"/>
              </a:lnSpc>
              <a:buChar char="-"/>
              <a:tabLst>
                <a:tab pos="668020" algn="l"/>
              </a:tabLst>
            </a:pPr>
            <a:r>
              <a:rPr dirty="0" sz="3000" spc="-5">
                <a:latin typeface="Calibri"/>
                <a:cs typeface="Calibri"/>
              </a:rPr>
              <a:t>Multi-collector</a:t>
            </a:r>
            <a:r>
              <a:rPr dirty="0" sz="3000" spc="-6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npn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transistor</a:t>
            </a:r>
            <a:endParaRPr sz="3000">
              <a:latin typeface="Calibri"/>
              <a:cs typeface="Calibri"/>
            </a:endParaRPr>
          </a:p>
          <a:p>
            <a:pPr lvl="1" marL="609600" marR="272415" indent="-170815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640715" algn="l"/>
              </a:tabLst>
            </a:pPr>
            <a:r>
              <a:rPr dirty="0"/>
              <a:t>	</a:t>
            </a:r>
            <a:r>
              <a:rPr dirty="0" sz="3000" spc="-5">
                <a:latin typeface="Calibri"/>
                <a:cs typeface="Calibri"/>
              </a:rPr>
              <a:t>Multi-collector</a:t>
            </a:r>
            <a:r>
              <a:rPr dirty="0" sz="3000" spc="-9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pnp</a:t>
            </a:r>
            <a:r>
              <a:rPr dirty="0" sz="3000" spc="-2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transistor</a:t>
            </a:r>
            <a:r>
              <a:rPr dirty="0" sz="3000" spc="-5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that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is </a:t>
            </a:r>
            <a:r>
              <a:rPr dirty="0" sz="3000" spc="-66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driving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 npn</a:t>
            </a:r>
            <a:r>
              <a:rPr dirty="0" sz="3000" spc="-25">
                <a:latin typeface="Calibri"/>
                <a:cs typeface="Calibri"/>
              </a:rPr>
              <a:t> </a:t>
            </a:r>
            <a:r>
              <a:rPr dirty="0" sz="3000" spc="-40">
                <a:latin typeface="Calibri"/>
                <a:cs typeface="Calibri"/>
              </a:rPr>
              <a:t>transistor.</a:t>
            </a:r>
            <a:endParaRPr sz="3000">
              <a:latin typeface="Calibri"/>
              <a:cs typeface="Calibri"/>
            </a:endParaRPr>
          </a:p>
          <a:p>
            <a:pPr lvl="1" marL="695325" marR="5080" indent="-256540">
              <a:lnSpc>
                <a:spcPct val="100000"/>
              </a:lnSpc>
              <a:buChar char="-"/>
              <a:tabLst>
                <a:tab pos="640715" algn="l"/>
              </a:tabLst>
            </a:pP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emitter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of</a:t>
            </a:r>
            <a:r>
              <a:rPr dirty="0" sz="3000" spc="-1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driving</a:t>
            </a:r>
            <a:r>
              <a:rPr dirty="0" sz="3000" spc="-5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transistor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is </a:t>
            </a:r>
            <a:r>
              <a:rPr dirty="0" sz="3000" spc="-66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called</a:t>
            </a:r>
            <a:r>
              <a:rPr dirty="0" sz="3000" spc="-6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injector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57200" y="3962400"/>
            <a:ext cx="8686800" cy="2895600"/>
            <a:chOff x="457200" y="3962400"/>
            <a:chExt cx="8686800" cy="2895600"/>
          </a:xfrm>
        </p:grpSpPr>
        <p:sp>
          <p:nvSpPr>
            <p:cNvPr id="7" name="object 7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908" y="3962400"/>
              <a:ext cx="4038091" cy="289559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56689" y="0"/>
            <a:ext cx="6233795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 spc="-25"/>
              <a:t>Integrated</a:t>
            </a:r>
            <a:r>
              <a:rPr dirty="0" u="none" spc="-75"/>
              <a:t> </a:t>
            </a:r>
            <a:r>
              <a:rPr dirty="0" u="none" spc="5"/>
              <a:t>Injection</a:t>
            </a:r>
            <a:r>
              <a:rPr dirty="0" u="none" spc="-60"/>
              <a:t> </a:t>
            </a:r>
            <a:r>
              <a:rPr dirty="0" u="none"/>
              <a:t>Logic</a:t>
            </a:r>
            <a:r>
              <a:rPr dirty="0" u="none" spc="-25"/>
              <a:t> </a:t>
            </a:r>
            <a:r>
              <a:rPr dirty="0" u="none" spc="-5"/>
              <a:t>(I</a:t>
            </a:r>
            <a:r>
              <a:rPr dirty="0" u="none" baseline="25157" sz="3975" spc="-7"/>
              <a:t>2</a:t>
            </a:r>
            <a:r>
              <a:rPr dirty="0" u="none" sz="4000" spc="-5"/>
              <a:t>L)</a:t>
            </a:r>
            <a:endParaRPr sz="4000"/>
          </a:p>
        </p:txBody>
      </p:sp>
      <p:sp>
        <p:nvSpPr>
          <p:cNvPr id="11" name="object 11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6244" y="839353"/>
            <a:ext cx="7320280" cy="2074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marR="18415" indent="-356870">
              <a:lnSpc>
                <a:spcPct val="120100"/>
              </a:lnSpc>
              <a:spcBef>
                <a:spcPts val="9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injector</a:t>
            </a:r>
            <a:r>
              <a:rPr dirty="0" sz="2800" spc="-5">
                <a:latin typeface="Calibri"/>
                <a:cs typeface="Calibri"/>
              </a:rPr>
              <a:t> distributes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current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multiple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units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which </a:t>
            </a:r>
            <a:r>
              <a:rPr dirty="0" sz="2800" spc="-10">
                <a:latin typeface="Calibri"/>
                <a:cs typeface="Calibri"/>
              </a:rPr>
              <a:t>form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its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multi-collectors.</a:t>
            </a:r>
            <a:endParaRPr sz="2800">
              <a:latin typeface="Calibri"/>
              <a:cs typeface="Calibri"/>
            </a:endParaRPr>
          </a:p>
          <a:p>
            <a:pPr marL="332740" marR="5080" indent="-320040">
              <a:lnSpc>
                <a:spcPct val="120000"/>
              </a:lnSpc>
              <a:spcBef>
                <a:spcPts val="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800" spc="-10">
                <a:latin typeface="Calibri"/>
                <a:cs typeface="Calibri"/>
              </a:rPr>
              <a:t>Open-collector </a:t>
            </a:r>
            <a:r>
              <a:rPr dirty="0" sz="2800" spc="-5">
                <a:latin typeface="Calibri"/>
                <a:cs typeface="Calibri"/>
              </a:rPr>
              <a:t>output </a:t>
            </a:r>
            <a:r>
              <a:rPr dirty="0" sz="2800">
                <a:latin typeface="Calibri"/>
                <a:cs typeface="Calibri"/>
              </a:rPr>
              <a:t>which allows a </a:t>
            </a:r>
            <a:r>
              <a:rPr dirty="0" sz="2800" spc="-5">
                <a:latin typeface="Calibri"/>
                <a:cs typeface="Calibri"/>
              </a:rPr>
              <a:t>wired-and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configuration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(typically </a:t>
            </a:r>
            <a:r>
              <a:rPr dirty="0" sz="2800" spc="-10">
                <a:latin typeface="Calibri"/>
                <a:cs typeface="Calibri"/>
              </a:rPr>
              <a:t>followed</a:t>
            </a:r>
            <a:r>
              <a:rPr dirty="0" sz="2800" spc="-1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by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inverter)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6689" y="0"/>
            <a:ext cx="6233795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 spc="-25"/>
              <a:t>Integrated</a:t>
            </a:r>
            <a:r>
              <a:rPr dirty="0" u="none" spc="-75"/>
              <a:t> </a:t>
            </a:r>
            <a:r>
              <a:rPr dirty="0" u="none" spc="5"/>
              <a:t>Injection</a:t>
            </a:r>
            <a:r>
              <a:rPr dirty="0" u="none" spc="-60"/>
              <a:t> </a:t>
            </a:r>
            <a:r>
              <a:rPr dirty="0" u="none"/>
              <a:t>Logic</a:t>
            </a:r>
            <a:r>
              <a:rPr dirty="0" u="none" spc="-25"/>
              <a:t> </a:t>
            </a:r>
            <a:r>
              <a:rPr dirty="0" u="none" spc="-5"/>
              <a:t>(I</a:t>
            </a:r>
            <a:r>
              <a:rPr dirty="0" u="none" baseline="25157" sz="3975" spc="-7"/>
              <a:t>2</a:t>
            </a:r>
            <a:r>
              <a:rPr dirty="0" u="none" sz="4000" spc="-5"/>
              <a:t>L)</a:t>
            </a:r>
            <a:endParaRPr sz="40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3022" y="5012947"/>
            <a:ext cx="3698176" cy="11830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6204" y="1480133"/>
            <a:ext cx="3844091" cy="28596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60044" y="1542288"/>
            <a:ext cx="4394835" cy="4417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0520" marR="243204" indent="-338455">
              <a:lnSpc>
                <a:spcPct val="120100"/>
              </a:lnSpc>
              <a:spcBef>
                <a:spcPts val="10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collector </a:t>
            </a:r>
            <a:r>
              <a:rPr dirty="0" sz="2400">
                <a:latin typeface="Calibri"/>
                <a:cs typeface="Calibri"/>
              </a:rPr>
              <a:t>of the </a:t>
            </a:r>
            <a:r>
              <a:rPr dirty="0" sz="2400" spc="-5">
                <a:latin typeface="Calibri"/>
                <a:cs typeface="Calibri"/>
              </a:rPr>
              <a:t>current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injector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transistor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base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multiple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collector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transistor are </a:t>
            </a:r>
            <a:r>
              <a:rPr dirty="0" sz="2400" spc="-5">
                <a:latin typeface="Calibri"/>
                <a:cs typeface="Calibri"/>
              </a:rPr>
              <a:t>merged, </a:t>
            </a:r>
            <a:r>
              <a:rPr dirty="0" sz="2400">
                <a:latin typeface="Calibri"/>
                <a:cs typeface="Calibri"/>
              </a:rPr>
              <a:t>i.e. one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region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used </a:t>
            </a:r>
            <a:r>
              <a:rPr dirty="0" sz="2400" spc="-15">
                <a:latin typeface="Calibri"/>
                <a:cs typeface="Calibri"/>
              </a:rPr>
              <a:t>for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both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Microsoft Sans Serif"/>
              <a:buChar char="•"/>
            </a:pPr>
            <a:endParaRPr sz="2800">
              <a:latin typeface="Calibri"/>
              <a:cs typeface="Calibri"/>
            </a:endParaRPr>
          </a:p>
          <a:p>
            <a:pPr marL="356870" marR="5080" indent="-356870">
              <a:lnSpc>
                <a:spcPct val="120100"/>
              </a:lnSpc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400">
                <a:latin typeface="Calibri"/>
                <a:cs typeface="Calibri"/>
              </a:rPr>
              <a:t>The base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5">
                <a:latin typeface="Calibri"/>
                <a:cs typeface="Calibri"/>
              </a:rPr>
              <a:t>injector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transistor </a:t>
            </a:r>
            <a:r>
              <a:rPr dirty="0" sz="2400">
                <a:latin typeface="Calibri"/>
                <a:cs typeface="Calibri"/>
              </a:rPr>
              <a:t>is </a:t>
            </a:r>
            <a:r>
              <a:rPr dirty="0" sz="2400" spc="-10">
                <a:latin typeface="Calibri"/>
                <a:cs typeface="Calibri"/>
              </a:rPr>
              <a:t>merged </a:t>
            </a:r>
            <a:r>
              <a:rPr dirty="0" sz="2400" spc="-5">
                <a:latin typeface="Calibri"/>
                <a:cs typeface="Calibri"/>
              </a:rPr>
              <a:t>with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emitter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multiple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collector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transistor.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9491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5"/>
              <a:t>Levels </a:t>
            </a:r>
            <a:r>
              <a:rPr dirty="0"/>
              <a:t>of</a:t>
            </a:r>
            <a:r>
              <a:rPr dirty="0" spc="-40"/>
              <a:t> </a:t>
            </a:r>
            <a:r>
              <a:rPr dirty="0" spc="-20"/>
              <a:t>Integration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344" y="1164462"/>
            <a:ext cx="8214359" cy="508698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445770" marR="1116330" indent="-344805">
              <a:lnSpc>
                <a:spcPts val="2400"/>
              </a:lnSpc>
              <a:spcBef>
                <a:spcPts val="675"/>
              </a:spcBef>
              <a:buFont typeface="Microsoft Sans Serif"/>
              <a:buChar char="•"/>
              <a:tabLst>
                <a:tab pos="445770" algn="l"/>
                <a:tab pos="446405" algn="l"/>
              </a:tabLst>
            </a:pPr>
            <a:r>
              <a:rPr dirty="0" u="heavy" sz="25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Small</a:t>
            </a:r>
            <a:r>
              <a:rPr dirty="0" u="heavy" sz="25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scale</a:t>
            </a:r>
            <a:r>
              <a:rPr dirty="0" u="heavy" sz="25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5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Integration</a:t>
            </a:r>
            <a:r>
              <a:rPr dirty="0" u="heavy" sz="25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(</a:t>
            </a:r>
            <a:r>
              <a:rPr dirty="0" sz="2500" b="1">
                <a:latin typeface="Calibri"/>
                <a:cs typeface="Calibri"/>
              </a:rPr>
              <a:t>SSI</a:t>
            </a:r>
            <a:r>
              <a:rPr dirty="0" sz="2500">
                <a:latin typeface="Calibri"/>
                <a:cs typeface="Calibri"/>
              </a:rPr>
              <a:t>):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typically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30">
                <a:latin typeface="Calibri"/>
                <a:cs typeface="Calibri"/>
              </a:rPr>
              <a:t>fewer</a:t>
            </a:r>
            <a:r>
              <a:rPr dirty="0" sz="2500" spc="5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than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10 </a:t>
            </a:r>
            <a:r>
              <a:rPr dirty="0" sz="2500" spc="-55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independent</a:t>
            </a:r>
            <a:r>
              <a:rPr dirty="0" sz="2500" spc="-6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gates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244060"/>
                </a:solidFill>
                <a:latin typeface="Calibri"/>
                <a:cs typeface="Calibri"/>
              </a:rPr>
              <a:t>–</a:t>
            </a:r>
            <a:r>
              <a:rPr dirty="0" sz="2500" spc="-1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244060"/>
                </a:solidFill>
                <a:latin typeface="Calibri"/>
                <a:cs typeface="Calibri"/>
              </a:rPr>
              <a:t>early</a:t>
            </a:r>
            <a:r>
              <a:rPr dirty="0" sz="2500" spc="2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44060"/>
                </a:solidFill>
                <a:latin typeface="Calibri"/>
                <a:cs typeface="Calibri"/>
              </a:rPr>
              <a:t>60s</a:t>
            </a:r>
            <a:endParaRPr sz="2500">
              <a:latin typeface="Calibri"/>
              <a:cs typeface="Calibri"/>
            </a:endParaRPr>
          </a:p>
          <a:p>
            <a:pPr marL="445770" marR="1051560" indent="-344805">
              <a:lnSpc>
                <a:spcPts val="2400"/>
              </a:lnSpc>
              <a:spcBef>
                <a:spcPts val="600"/>
              </a:spcBef>
              <a:buFont typeface="Microsoft Sans Serif"/>
              <a:buChar char="•"/>
              <a:tabLst>
                <a:tab pos="445770" algn="l"/>
                <a:tab pos="446405" algn="l"/>
              </a:tabLst>
            </a:pPr>
            <a:r>
              <a:rPr dirty="0" u="heavy" sz="25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Medium </a:t>
            </a:r>
            <a:r>
              <a:rPr dirty="0" u="heavy" sz="25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Scale </a:t>
            </a:r>
            <a:r>
              <a:rPr dirty="0" u="heavy" sz="25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Integration </a:t>
            </a:r>
            <a:r>
              <a:rPr dirty="0" sz="2500">
                <a:latin typeface="Calibri"/>
                <a:cs typeface="Calibri"/>
              </a:rPr>
              <a:t>(</a:t>
            </a:r>
            <a:r>
              <a:rPr dirty="0" sz="2500" b="1">
                <a:latin typeface="Calibri"/>
                <a:cs typeface="Calibri"/>
              </a:rPr>
              <a:t>MSI</a:t>
            </a:r>
            <a:r>
              <a:rPr dirty="0" sz="2500">
                <a:latin typeface="Calibri"/>
                <a:cs typeface="Calibri"/>
              </a:rPr>
              <a:t>): 10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>
                <a:latin typeface="Calibri"/>
                <a:cs typeface="Calibri"/>
              </a:rPr>
              <a:t>1000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 spc="-20">
                <a:latin typeface="Calibri"/>
                <a:cs typeface="Calibri"/>
              </a:rPr>
              <a:t>gates </a:t>
            </a:r>
            <a:r>
              <a:rPr dirty="0" sz="2500" spc="-56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(decoders,</a:t>
            </a:r>
            <a:r>
              <a:rPr dirty="0" sz="2500" spc="-4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adders,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multiplexers)</a:t>
            </a:r>
            <a:r>
              <a:rPr dirty="0" sz="2500" spc="80"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244060"/>
                </a:solidFill>
                <a:latin typeface="Calibri"/>
                <a:cs typeface="Calibri"/>
              </a:rPr>
              <a:t>–</a:t>
            </a:r>
            <a:r>
              <a:rPr dirty="0" sz="2500" spc="-15">
                <a:solidFill>
                  <a:srgbClr val="244060"/>
                </a:solidFill>
                <a:latin typeface="Calibri"/>
                <a:cs typeface="Calibri"/>
              </a:rPr>
              <a:t> late</a:t>
            </a:r>
            <a:r>
              <a:rPr dirty="0" sz="2500" spc="-1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44060"/>
                </a:solidFill>
                <a:latin typeface="Calibri"/>
                <a:cs typeface="Calibri"/>
              </a:rPr>
              <a:t>60s</a:t>
            </a:r>
            <a:endParaRPr sz="2500">
              <a:latin typeface="Calibri"/>
              <a:cs typeface="Calibri"/>
            </a:endParaRPr>
          </a:p>
          <a:p>
            <a:pPr marL="445770" marR="128270" indent="-344805">
              <a:lnSpc>
                <a:spcPts val="2400"/>
              </a:lnSpc>
              <a:spcBef>
                <a:spcPts val="605"/>
              </a:spcBef>
              <a:buFont typeface="Microsoft Sans Serif"/>
              <a:buChar char="•"/>
              <a:tabLst>
                <a:tab pos="445770" algn="l"/>
                <a:tab pos="446405" algn="l"/>
              </a:tabLst>
            </a:pPr>
            <a:r>
              <a:rPr dirty="0" u="heavy" sz="25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Large</a:t>
            </a:r>
            <a:r>
              <a:rPr dirty="0" u="heavy" sz="25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5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Scale</a:t>
            </a:r>
            <a:r>
              <a:rPr dirty="0" u="heavy" sz="2500" spc="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5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Integration</a:t>
            </a:r>
            <a:r>
              <a:rPr dirty="0" u="heavy" sz="25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(</a:t>
            </a:r>
            <a:r>
              <a:rPr dirty="0" sz="2500" b="1">
                <a:latin typeface="Calibri"/>
                <a:cs typeface="Calibri"/>
              </a:rPr>
              <a:t>LSI</a:t>
            </a:r>
            <a:r>
              <a:rPr dirty="0" sz="2500">
                <a:latin typeface="Calibri"/>
                <a:cs typeface="Calibri"/>
              </a:rPr>
              <a:t>):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thousands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of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gates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(1</a:t>
            </a:r>
            <a:r>
              <a:rPr dirty="0" baseline="25252" sz="2475">
                <a:latin typeface="Calibri"/>
                <a:cs typeface="Calibri"/>
              </a:rPr>
              <a:t>st</a:t>
            </a:r>
            <a:r>
              <a:rPr dirty="0" baseline="25252" sz="2475" spc="307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and</a:t>
            </a:r>
            <a:r>
              <a:rPr dirty="0" sz="2500" spc="-5">
                <a:latin typeface="Calibri"/>
                <a:cs typeface="Calibri"/>
              </a:rPr>
              <a:t> 2</a:t>
            </a:r>
            <a:r>
              <a:rPr dirty="0" baseline="25252" sz="2475" spc="-7">
                <a:latin typeface="Calibri"/>
                <a:cs typeface="Calibri"/>
              </a:rPr>
              <a:t>nd </a:t>
            </a:r>
            <a:r>
              <a:rPr dirty="0" baseline="25252" sz="2475" spc="-532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generation</a:t>
            </a:r>
            <a:r>
              <a:rPr dirty="0" sz="2500" spc="-3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processors,</a:t>
            </a:r>
            <a:r>
              <a:rPr dirty="0" sz="2500" spc="-5">
                <a:latin typeface="Calibri"/>
                <a:cs typeface="Calibri"/>
              </a:rPr>
              <a:t> memory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chips,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PLD)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244060"/>
                </a:solidFill>
                <a:latin typeface="Calibri"/>
                <a:cs typeface="Calibri"/>
              </a:rPr>
              <a:t>–</a:t>
            </a:r>
            <a:r>
              <a:rPr dirty="0" sz="2500" spc="15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244060"/>
                </a:solidFill>
                <a:latin typeface="Calibri"/>
                <a:cs typeface="Calibri"/>
              </a:rPr>
              <a:t>mid</a:t>
            </a:r>
            <a:r>
              <a:rPr dirty="0" sz="2500" spc="-1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44060"/>
                </a:solidFill>
                <a:latin typeface="Calibri"/>
                <a:cs typeface="Calibri"/>
              </a:rPr>
              <a:t>70s</a:t>
            </a:r>
            <a:endParaRPr sz="2500">
              <a:latin typeface="Calibri"/>
              <a:cs typeface="Calibri"/>
            </a:endParaRPr>
          </a:p>
          <a:p>
            <a:pPr marL="445770" marR="937260" indent="-344805">
              <a:lnSpc>
                <a:spcPct val="80000"/>
              </a:lnSpc>
              <a:spcBef>
                <a:spcPts val="620"/>
              </a:spcBef>
              <a:buFont typeface="Microsoft Sans Serif"/>
              <a:buChar char="•"/>
              <a:tabLst>
                <a:tab pos="445770" algn="l"/>
                <a:tab pos="446405" algn="l"/>
              </a:tabLst>
            </a:pPr>
            <a:r>
              <a:rPr dirty="0" u="heavy" sz="25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Very</a:t>
            </a:r>
            <a:r>
              <a:rPr dirty="0" u="heavy" sz="25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Large</a:t>
            </a:r>
            <a:r>
              <a:rPr dirty="0" u="heavy" sz="25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5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Scale</a:t>
            </a:r>
            <a:r>
              <a:rPr dirty="0" u="heavy" sz="2500" spc="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5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Integration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(</a:t>
            </a:r>
            <a:r>
              <a:rPr dirty="0" sz="2500" b="1">
                <a:latin typeface="Calibri"/>
                <a:cs typeface="Calibri"/>
              </a:rPr>
              <a:t>VLSI/ULSI</a:t>
            </a:r>
            <a:r>
              <a:rPr dirty="0" sz="2500">
                <a:latin typeface="Calibri"/>
                <a:cs typeface="Calibri"/>
              </a:rPr>
              <a:t>):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hundreds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of </a:t>
            </a:r>
            <a:r>
              <a:rPr dirty="0" sz="2500" spc="-55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thousands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 spc="-20">
                <a:latin typeface="Calibri"/>
                <a:cs typeface="Calibri"/>
              </a:rPr>
              <a:t>gates </a:t>
            </a:r>
            <a:r>
              <a:rPr dirty="0" sz="2500" spc="-15">
                <a:latin typeface="Calibri"/>
                <a:cs typeface="Calibri"/>
              </a:rPr>
              <a:t>to several </a:t>
            </a:r>
            <a:r>
              <a:rPr dirty="0" sz="2500">
                <a:latin typeface="Calibri"/>
                <a:cs typeface="Calibri"/>
              </a:rPr>
              <a:t>billions </a:t>
            </a:r>
            <a:r>
              <a:rPr dirty="0" sz="2500" spc="-15">
                <a:latin typeface="Calibri"/>
                <a:cs typeface="Calibri"/>
              </a:rPr>
              <a:t>(complex 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microcomputers </a:t>
            </a:r>
            <a:r>
              <a:rPr dirty="0" sz="2500" spc="-5">
                <a:latin typeface="Calibri"/>
                <a:cs typeface="Calibri"/>
              </a:rPr>
              <a:t>chips)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244060"/>
                </a:solidFill>
                <a:latin typeface="Calibri"/>
                <a:cs typeface="Calibri"/>
              </a:rPr>
              <a:t>–</a:t>
            </a:r>
            <a:r>
              <a:rPr dirty="0" sz="2500" spc="15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44060"/>
                </a:solidFill>
                <a:latin typeface="Calibri"/>
                <a:cs typeface="Calibri"/>
              </a:rPr>
              <a:t>80s</a:t>
            </a:r>
            <a:r>
              <a:rPr dirty="0" sz="2500" spc="-35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44060"/>
                </a:solidFill>
                <a:latin typeface="Calibri"/>
                <a:cs typeface="Calibri"/>
              </a:rPr>
              <a:t>till</a:t>
            </a:r>
            <a:r>
              <a:rPr dirty="0" sz="2500" spc="-10">
                <a:solidFill>
                  <a:srgbClr val="244060"/>
                </a:solidFill>
                <a:latin typeface="Calibri"/>
                <a:cs typeface="Calibri"/>
              </a:rPr>
              <a:t> present</a:t>
            </a:r>
            <a:endParaRPr sz="2500">
              <a:latin typeface="Calibri"/>
              <a:cs typeface="Calibri"/>
            </a:endParaRPr>
          </a:p>
          <a:p>
            <a:pPr marL="445770" marR="953769" indent="-344805">
              <a:lnSpc>
                <a:spcPts val="2400"/>
              </a:lnSpc>
              <a:spcBef>
                <a:spcPts val="585"/>
              </a:spcBef>
              <a:buFont typeface="Microsoft Sans Serif"/>
              <a:buChar char="•"/>
              <a:tabLst>
                <a:tab pos="445770" algn="l"/>
                <a:tab pos="446405" algn="l"/>
              </a:tabLst>
            </a:pPr>
            <a:r>
              <a:rPr dirty="0" u="heavy" sz="25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System-on-a-Chip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(</a:t>
            </a:r>
            <a:r>
              <a:rPr dirty="0" sz="2500" b="1">
                <a:latin typeface="Calibri"/>
                <a:cs typeface="Calibri"/>
              </a:rPr>
              <a:t>SoC</a:t>
            </a:r>
            <a:r>
              <a:rPr dirty="0" sz="2500">
                <a:latin typeface="Calibri"/>
                <a:cs typeface="Calibri"/>
              </a:rPr>
              <a:t>): </a:t>
            </a:r>
            <a:r>
              <a:rPr dirty="0" sz="2500" spc="-5">
                <a:latin typeface="Calibri"/>
                <a:cs typeface="Calibri"/>
              </a:rPr>
              <a:t>all </a:t>
            </a:r>
            <a:r>
              <a:rPr dirty="0" sz="2500" spc="-10">
                <a:latin typeface="Calibri"/>
                <a:cs typeface="Calibri"/>
              </a:rPr>
              <a:t>components </a:t>
            </a:r>
            <a:r>
              <a:rPr dirty="0" sz="2500">
                <a:latin typeface="Calibri"/>
                <a:cs typeface="Calibri"/>
              </a:rPr>
              <a:t>needed </a:t>
            </a:r>
            <a:r>
              <a:rPr dirty="0" sz="2500" spc="-15">
                <a:latin typeface="Calibri"/>
                <a:cs typeface="Calibri"/>
              </a:rPr>
              <a:t>by </a:t>
            </a:r>
            <a:r>
              <a:rPr dirty="0" sz="2500" spc="-5">
                <a:latin typeface="Calibri"/>
                <a:cs typeface="Calibri"/>
              </a:rPr>
              <a:t>a </a:t>
            </a:r>
            <a:r>
              <a:rPr dirty="0" sz="2500" spc="-55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computer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is </a:t>
            </a:r>
            <a:r>
              <a:rPr dirty="0" sz="2500">
                <a:latin typeface="Calibri"/>
                <a:cs typeface="Calibri"/>
              </a:rPr>
              <a:t>included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on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single chip.</a:t>
            </a:r>
            <a:endParaRPr sz="2500">
              <a:latin typeface="Calibri"/>
              <a:cs typeface="Calibri"/>
            </a:endParaRPr>
          </a:p>
          <a:p>
            <a:pPr marL="558800">
              <a:lnSpc>
                <a:spcPts val="2635"/>
              </a:lnSpc>
              <a:spcBef>
                <a:spcPts val="35"/>
              </a:spcBef>
              <a:tabLst>
                <a:tab pos="845185" algn="l"/>
              </a:tabLst>
            </a:pPr>
            <a:r>
              <a:rPr dirty="0" sz="2200" spc="580">
                <a:latin typeface="Microsoft Sans Serif"/>
                <a:cs typeface="Microsoft Sans Serif"/>
              </a:rPr>
              <a:t>–	</a:t>
            </a:r>
            <a:r>
              <a:rPr dirty="0" sz="2200">
                <a:latin typeface="Calibri"/>
                <a:cs typeface="Calibri"/>
              </a:rPr>
              <a:t>Lower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manufacturing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cost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reduced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power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budget.</a:t>
            </a:r>
            <a:r>
              <a:rPr dirty="0" sz="2200" spc="25"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244060"/>
                </a:solidFill>
                <a:latin typeface="Calibri"/>
                <a:cs typeface="Calibri"/>
              </a:rPr>
              <a:t>Why?</a:t>
            </a:r>
            <a:endParaRPr sz="2200">
              <a:latin typeface="Calibri"/>
              <a:cs typeface="Calibri"/>
            </a:endParaRPr>
          </a:p>
          <a:p>
            <a:pPr marL="445770" marR="106680" indent="-344805">
              <a:lnSpc>
                <a:spcPct val="80000"/>
              </a:lnSpc>
              <a:spcBef>
                <a:spcPts val="595"/>
              </a:spcBef>
              <a:buFont typeface="Microsoft Sans Serif"/>
              <a:buChar char="•"/>
              <a:tabLst>
                <a:tab pos="445770" algn="l"/>
                <a:tab pos="446405" algn="l"/>
              </a:tabLst>
            </a:pPr>
            <a:r>
              <a:rPr dirty="0" u="heavy" sz="25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</a:t>
            </a:r>
            <a:r>
              <a:rPr dirty="0" u="heavy" sz="25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5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Dimensional </a:t>
            </a:r>
            <a:r>
              <a:rPr dirty="0" u="heavy" sz="25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Integrated</a:t>
            </a:r>
            <a:r>
              <a:rPr dirty="0" u="heavy" sz="25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5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Circuits</a:t>
            </a:r>
            <a:r>
              <a:rPr dirty="0" u="heavy" sz="2500" spc="5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(</a:t>
            </a:r>
            <a:r>
              <a:rPr dirty="0" sz="2500" b="1">
                <a:latin typeface="Calibri"/>
                <a:cs typeface="Calibri"/>
              </a:rPr>
              <a:t>3D-ICs</a:t>
            </a:r>
            <a:r>
              <a:rPr dirty="0" sz="2500">
                <a:latin typeface="Calibri"/>
                <a:cs typeface="Calibri"/>
              </a:rPr>
              <a:t>):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two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more 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25">
                <a:latin typeface="Calibri"/>
                <a:cs typeface="Calibri"/>
              </a:rPr>
              <a:t>layers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 spc="-10">
                <a:latin typeface="Calibri"/>
                <a:cs typeface="Calibri"/>
              </a:rPr>
              <a:t>components</a:t>
            </a:r>
            <a:r>
              <a:rPr dirty="0" sz="2500" spc="-3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integrated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both</a:t>
            </a:r>
            <a:r>
              <a:rPr dirty="0" sz="2500" spc="-3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vertically</a:t>
            </a:r>
            <a:r>
              <a:rPr dirty="0" sz="2500" spc="3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and 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25">
                <a:latin typeface="Calibri"/>
                <a:cs typeface="Calibri"/>
              </a:rPr>
              <a:t>horizontally.</a:t>
            </a:r>
            <a:r>
              <a:rPr dirty="0" sz="2500" spc="-4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Reduced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power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budget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and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overall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wire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length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8938" y="3010916"/>
            <a:ext cx="6322060" cy="6953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none" sz="4400" spc="-25"/>
              <a:t>Metal</a:t>
            </a:r>
            <a:r>
              <a:rPr dirty="0" u="none" sz="4400" spc="-10"/>
              <a:t> </a:t>
            </a:r>
            <a:r>
              <a:rPr dirty="0" u="none" sz="4400" spc="-15"/>
              <a:t>Oxide</a:t>
            </a:r>
            <a:r>
              <a:rPr dirty="0" u="none" sz="4400" spc="-5"/>
              <a:t> </a:t>
            </a:r>
            <a:r>
              <a:rPr dirty="0" u="none" sz="4400" spc="-20"/>
              <a:t>Semiconductor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1450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Metal</a:t>
            </a:r>
            <a:r>
              <a:rPr dirty="0" spc="-75"/>
              <a:t> </a:t>
            </a:r>
            <a:r>
              <a:rPr dirty="0" spc="-5"/>
              <a:t>Oxide</a:t>
            </a:r>
            <a:r>
              <a:rPr dirty="0" spc="-55"/>
              <a:t> </a:t>
            </a:r>
            <a:r>
              <a:rPr dirty="0" spc="-5"/>
              <a:t>Semiconductor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923366"/>
            <a:ext cx="8053705" cy="4764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Field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35">
                <a:latin typeface="Calibri"/>
                <a:cs typeface="Calibri"/>
              </a:rPr>
              <a:t>Effect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40">
                <a:latin typeface="Calibri"/>
                <a:cs typeface="Calibri"/>
              </a:rPr>
              <a:t>Transistor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(FET):</a:t>
            </a:r>
            <a:r>
              <a:rPr dirty="0" sz="3200" spc="8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unipolar</a:t>
            </a:r>
            <a:r>
              <a:rPr dirty="0" sz="3200" spc="5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transistor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as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its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operation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depends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on</a:t>
            </a:r>
            <a:r>
              <a:rPr dirty="0" sz="3200" spc="-5">
                <a:latin typeface="Calibri"/>
                <a:cs typeface="Calibri"/>
              </a:rPr>
              <a:t> 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flow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 spc="-10">
                <a:latin typeface="Calibri"/>
                <a:cs typeface="Calibri"/>
              </a:rPr>
              <a:t>one </a:t>
            </a:r>
            <a:r>
              <a:rPr dirty="0" sz="3200" spc="-5">
                <a:latin typeface="Calibri"/>
                <a:cs typeface="Calibri"/>
              </a:rPr>
              <a:t> type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 spc="-20">
                <a:latin typeface="Calibri"/>
                <a:cs typeface="Calibri"/>
              </a:rPr>
              <a:t>carriers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60">
                <a:latin typeface="Calibri"/>
                <a:cs typeface="Calibri"/>
              </a:rPr>
              <a:t>Two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types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of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55">
                <a:latin typeface="Calibri"/>
                <a:cs typeface="Calibri"/>
              </a:rPr>
              <a:t>FETs:</a:t>
            </a:r>
            <a:endParaRPr sz="3200">
              <a:latin typeface="Calibri"/>
              <a:cs typeface="Calibri"/>
            </a:endParaRPr>
          </a:p>
          <a:p>
            <a:pPr lvl="1" marL="756285" marR="970915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5">
                <a:latin typeface="Calibri"/>
                <a:cs typeface="Calibri"/>
              </a:rPr>
              <a:t>Junction </a:t>
            </a:r>
            <a:r>
              <a:rPr dirty="0" sz="2800">
                <a:latin typeface="Calibri"/>
                <a:cs typeface="Calibri"/>
              </a:rPr>
              <a:t>Field </a:t>
            </a:r>
            <a:r>
              <a:rPr dirty="0" sz="2800" spc="-35">
                <a:latin typeface="Calibri"/>
                <a:cs typeface="Calibri"/>
              </a:rPr>
              <a:t>Effect </a:t>
            </a:r>
            <a:r>
              <a:rPr dirty="0" sz="2800" spc="-30">
                <a:latin typeface="Calibri"/>
                <a:cs typeface="Calibri"/>
              </a:rPr>
              <a:t>Transistor </a:t>
            </a:r>
            <a:r>
              <a:rPr dirty="0" sz="2800">
                <a:latin typeface="Calibri"/>
                <a:cs typeface="Calibri"/>
              </a:rPr>
              <a:t>(</a:t>
            </a:r>
            <a:r>
              <a:rPr dirty="0" sz="2800" b="1">
                <a:latin typeface="Calibri"/>
                <a:cs typeface="Calibri"/>
              </a:rPr>
              <a:t>JFET</a:t>
            </a:r>
            <a:r>
              <a:rPr dirty="0" sz="2800">
                <a:latin typeface="Calibri"/>
                <a:cs typeface="Calibri"/>
              </a:rPr>
              <a:t>) – </a:t>
            </a:r>
            <a:r>
              <a:rPr dirty="0" sz="2800" spc="-5">
                <a:latin typeface="Calibri"/>
                <a:cs typeface="Calibri"/>
              </a:rPr>
              <a:t>used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mainly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linear</a:t>
            </a:r>
            <a:r>
              <a:rPr dirty="0" sz="2800" spc="-10">
                <a:latin typeface="Calibri"/>
                <a:cs typeface="Calibri"/>
              </a:rPr>
              <a:t> circuits</a:t>
            </a:r>
            <a:endParaRPr sz="2800">
              <a:latin typeface="Calibri"/>
              <a:cs typeface="Calibri"/>
            </a:endParaRPr>
          </a:p>
          <a:p>
            <a:pPr lvl="1" marL="756285" marR="756920" indent="-287020">
              <a:lnSpc>
                <a:spcPct val="100000"/>
              </a:lnSpc>
              <a:spcBef>
                <a:spcPts val="68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10">
                <a:latin typeface="Calibri"/>
                <a:cs typeface="Calibri"/>
              </a:rPr>
              <a:t>Metal-Oxide Semi-conductor </a:t>
            </a:r>
            <a:r>
              <a:rPr dirty="0" sz="2800">
                <a:latin typeface="Calibri"/>
                <a:cs typeface="Calibri"/>
              </a:rPr>
              <a:t>FET (</a:t>
            </a:r>
            <a:r>
              <a:rPr dirty="0" sz="2800" b="1">
                <a:latin typeface="Calibri"/>
                <a:cs typeface="Calibri"/>
              </a:rPr>
              <a:t>MOSFET</a:t>
            </a:r>
            <a:r>
              <a:rPr dirty="0" sz="2800">
                <a:latin typeface="Calibri"/>
                <a:cs typeface="Calibri"/>
              </a:rPr>
              <a:t>) –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used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 </a:t>
            </a:r>
            <a:r>
              <a:rPr dirty="0" sz="2800" spc="-5">
                <a:latin typeface="Calibri"/>
                <a:cs typeface="Calibri"/>
              </a:rPr>
              <a:t>digital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circuits</a:t>
            </a:r>
            <a:endParaRPr sz="2800">
              <a:latin typeface="Calibri"/>
              <a:cs typeface="Calibri"/>
            </a:endParaRPr>
          </a:p>
          <a:p>
            <a:pPr lvl="2" marL="1155700" indent="-229235">
              <a:lnSpc>
                <a:spcPct val="100000"/>
              </a:lnSpc>
              <a:spcBef>
                <a:spcPts val="615"/>
              </a:spcBef>
              <a:buFont typeface="Microsoft Sans Serif"/>
              <a:buChar char="•"/>
              <a:tabLst>
                <a:tab pos="1156335" algn="l"/>
              </a:tabLst>
            </a:pPr>
            <a:r>
              <a:rPr dirty="0" sz="2400" spc="-10">
                <a:latin typeface="Calibri"/>
                <a:cs typeface="Calibri"/>
              </a:rPr>
              <a:t>Advantage: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fabricated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less</a:t>
            </a:r>
            <a:r>
              <a:rPr dirty="0" sz="2400" spc="-5">
                <a:latin typeface="Calibri"/>
                <a:cs typeface="Calibri"/>
              </a:rPr>
              <a:t> area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than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Bipolar</a:t>
            </a:r>
            <a:endParaRPr sz="2400">
              <a:latin typeface="Calibri"/>
              <a:cs typeface="Calibri"/>
            </a:endParaRPr>
          </a:p>
          <a:p>
            <a:pPr marL="1155700">
              <a:lnSpc>
                <a:spcPct val="100000"/>
              </a:lnSpc>
            </a:pPr>
            <a:r>
              <a:rPr dirty="0" sz="2400" spc="-25">
                <a:latin typeface="Calibri"/>
                <a:cs typeface="Calibri"/>
              </a:rPr>
              <a:t>Transistors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79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10"/>
              <a:t>MOS</a:t>
            </a:r>
            <a:r>
              <a:rPr dirty="0" spc="-95"/>
              <a:t> </a:t>
            </a:r>
            <a:r>
              <a:rPr dirty="0" spc="-45"/>
              <a:t>Transistors	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587500" y="1245685"/>
            <a:ext cx="5727700" cy="2806065"/>
            <a:chOff x="1587500" y="1245685"/>
            <a:chExt cx="5727700" cy="28060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324" y="1245685"/>
              <a:ext cx="5484749" cy="27277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00200" y="3657599"/>
              <a:ext cx="5638800" cy="381000"/>
            </a:xfrm>
            <a:custGeom>
              <a:avLst/>
              <a:gdLst/>
              <a:ahLst/>
              <a:cxnLst/>
              <a:rect l="l" t="t" r="r" b="b"/>
              <a:pathLst>
                <a:path w="5638800" h="381000">
                  <a:moveTo>
                    <a:pt x="56388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5638800" y="381000"/>
                  </a:lnTo>
                  <a:lnTo>
                    <a:pt x="5638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00200" y="3657599"/>
              <a:ext cx="5638800" cy="381000"/>
            </a:xfrm>
            <a:custGeom>
              <a:avLst/>
              <a:gdLst/>
              <a:ahLst/>
              <a:cxnLst/>
              <a:rect l="l" t="t" r="r" b="b"/>
              <a:pathLst>
                <a:path w="5638800" h="381000">
                  <a:moveTo>
                    <a:pt x="0" y="381000"/>
                  </a:moveTo>
                  <a:lnTo>
                    <a:pt x="5638800" y="381000"/>
                  </a:lnTo>
                  <a:lnTo>
                    <a:pt x="56388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12444" y="3668014"/>
            <a:ext cx="7627620" cy="2900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8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p-channel</a:t>
            </a:r>
            <a:endParaRPr sz="2800">
              <a:latin typeface="Calibri"/>
              <a:cs typeface="Calibri"/>
            </a:endParaRPr>
          </a:p>
          <a:p>
            <a:pPr marL="155575" indent="-143510">
              <a:lnSpc>
                <a:spcPct val="100000"/>
              </a:lnSpc>
              <a:spcBef>
                <a:spcPts val="60"/>
              </a:spcBef>
              <a:buFont typeface="Microsoft Sans Serif"/>
              <a:buChar char="•"/>
              <a:tabLst>
                <a:tab pos="156210" algn="l"/>
              </a:tabLst>
            </a:pPr>
            <a:r>
              <a:rPr dirty="0" sz="2000" spc="-5">
                <a:latin typeface="Calibri"/>
                <a:cs typeface="Calibri"/>
              </a:rPr>
              <a:t>n-type</a:t>
            </a:r>
            <a:r>
              <a:rPr dirty="0" sz="2000" spc="-20">
                <a:latin typeface="Calibri"/>
                <a:cs typeface="Calibri"/>
              </a:rPr>
              <a:t> substrate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(lightly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doped)</a:t>
            </a:r>
            <a:endParaRPr sz="2000">
              <a:latin typeface="Calibri"/>
              <a:cs typeface="Calibri"/>
            </a:endParaRPr>
          </a:p>
          <a:p>
            <a:pPr marL="155575" indent="-143510">
              <a:lnSpc>
                <a:spcPct val="100000"/>
              </a:lnSpc>
              <a:buFont typeface="Microsoft Sans Serif"/>
              <a:buChar char="•"/>
              <a:tabLst>
                <a:tab pos="156210" algn="l"/>
              </a:tabLst>
            </a:pPr>
            <a:r>
              <a:rPr dirty="0" sz="2000" spc="-55">
                <a:latin typeface="Calibri"/>
                <a:cs typeface="Calibri"/>
              </a:rPr>
              <a:t>Two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heavily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doped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regions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with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p-type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impurities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 b="1">
                <a:latin typeface="Calibri"/>
                <a:cs typeface="Calibri"/>
              </a:rPr>
              <a:t>source</a:t>
            </a:r>
            <a:r>
              <a:rPr dirty="0" sz="2000" spc="20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and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drain</a:t>
            </a:r>
            <a:r>
              <a:rPr dirty="0" sz="2000" spc="-1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55575" indent="-143510">
              <a:lnSpc>
                <a:spcPct val="100000"/>
              </a:lnSpc>
              <a:buFont typeface="Microsoft Sans Serif"/>
              <a:buChar char="•"/>
              <a:tabLst>
                <a:tab pos="156210" algn="l"/>
              </a:tabLst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region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between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source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5">
                <a:latin typeface="Calibri"/>
                <a:cs typeface="Calibri"/>
              </a:rPr>
              <a:t> drain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called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channel</a:t>
            </a:r>
            <a:endParaRPr sz="2000">
              <a:latin typeface="Calibri"/>
              <a:cs typeface="Calibri"/>
            </a:endParaRPr>
          </a:p>
          <a:p>
            <a:pPr algn="just" marL="156210" marR="33655" indent="-156210"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  <a:tabLst>
                <a:tab pos="156210" algn="l"/>
              </a:tabLst>
            </a:pPr>
            <a:r>
              <a:rPr dirty="0" sz="2000" spc="-10">
                <a:latin typeface="Calibri"/>
                <a:cs typeface="Calibri"/>
              </a:rPr>
              <a:t>The </a:t>
            </a:r>
            <a:r>
              <a:rPr dirty="0" sz="2000" spc="-25" b="1">
                <a:latin typeface="Calibri"/>
                <a:cs typeface="Calibri"/>
              </a:rPr>
              <a:t>gate </a:t>
            </a:r>
            <a:r>
              <a:rPr dirty="0" sz="2000" spc="-5">
                <a:latin typeface="Calibri"/>
                <a:cs typeface="Calibri"/>
              </a:rPr>
              <a:t>is the </a:t>
            </a:r>
            <a:r>
              <a:rPr dirty="0" sz="2000" spc="-15" b="1">
                <a:latin typeface="Calibri"/>
                <a:cs typeface="Calibri"/>
              </a:rPr>
              <a:t>metal </a:t>
            </a:r>
            <a:r>
              <a:rPr dirty="0" sz="2000" spc="-15">
                <a:latin typeface="Calibri"/>
                <a:cs typeface="Calibri"/>
              </a:rPr>
              <a:t>plate </a:t>
            </a:r>
            <a:r>
              <a:rPr dirty="0" sz="2000" spc="-20">
                <a:latin typeface="Calibri"/>
                <a:cs typeface="Calibri"/>
              </a:rPr>
              <a:t>separated </a:t>
            </a:r>
            <a:r>
              <a:rPr dirty="0" sz="2000" spc="-15">
                <a:latin typeface="Calibri"/>
                <a:cs typeface="Calibri"/>
              </a:rPr>
              <a:t>from </a:t>
            </a:r>
            <a:r>
              <a:rPr dirty="0" sz="2000" spc="-5">
                <a:latin typeface="Calibri"/>
                <a:cs typeface="Calibri"/>
              </a:rPr>
              <a:t>the </a:t>
            </a:r>
            <a:r>
              <a:rPr dirty="0" sz="2000" spc="-20">
                <a:latin typeface="Calibri"/>
                <a:cs typeface="Calibri"/>
              </a:rPr>
              <a:t>substrate </a:t>
            </a:r>
            <a:r>
              <a:rPr dirty="0" sz="2000" spc="-5">
                <a:latin typeface="Calibri"/>
                <a:cs typeface="Calibri"/>
              </a:rPr>
              <a:t>by an </a:t>
            </a:r>
            <a:r>
              <a:rPr dirty="0" sz="2000" spc="-10">
                <a:latin typeface="Calibri"/>
                <a:cs typeface="Calibri"/>
              </a:rPr>
              <a:t>insulated </a:t>
            </a:r>
            <a:r>
              <a:rPr dirty="0" sz="2000" spc="-5">
                <a:latin typeface="Calibri"/>
                <a:cs typeface="Calibri"/>
              </a:rPr>
              <a:t> dielectric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5">
                <a:latin typeface="Calibri"/>
                <a:cs typeface="Calibri"/>
              </a:rPr>
              <a:t> silicon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dioxide</a:t>
            </a:r>
            <a:endParaRPr sz="2000">
              <a:latin typeface="Calibri"/>
              <a:cs typeface="Calibri"/>
            </a:endParaRPr>
          </a:p>
          <a:p>
            <a:pPr algn="just" marL="125095" marR="5080" indent="-113030">
              <a:lnSpc>
                <a:spcPct val="100000"/>
              </a:lnSpc>
              <a:buFont typeface="Microsoft Sans Serif"/>
              <a:buChar char="•"/>
              <a:tabLst>
                <a:tab pos="156210" algn="l"/>
              </a:tabLst>
            </a:pPr>
            <a:r>
              <a:rPr dirty="0" sz="2000" spc="-5">
                <a:latin typeface="Calibri"/>
                <a:cs typeface="Calibri"/>
              </a:rPr>
              <a:t>A </a:t>
            </a:r>
            <a:r>
              <a:rPr dirty="0" sz="2000" spc="-20">
                <a:latin typeface="Calibri"/>
                <a:cs typeface="Calibri"/>
              </a:rPr>
              <a:t>negative voltage </a:t>
            </a:r>
            <a:r>
              <a:rPr dirty="0" sz="2000" spc="-15">
                <a:latin typeface="Calibri"/>
                <a:cs typeface="Calibri"/>
              </a:rPr>
              <a:t>at </a:t>
            </a:r>
            <a:r>
              <a:rPr dirty="0" sz="2000" spc="-5">
                <a:latin typeface="Calibri"/>
                <a:cs typeface="Calibri"/>
              </a:rPr>
              <a:t>the </a:t>
            </a:r>
            <a:r>
              <a:rPr dirty="0" sz="2000" spc="-25">
                <a:latin typeface="Calibri"/>
                <a:cs typeface="Calibri"/>
              </a:rPr>
              <a:t>gate </a:t>
            </a:r>
            <a:r>
              <a:rPr dirty="0" sz="2000" spc="-10">
                <a:latin typeface="Calibri"/>
                <a:cs typeface="Calibri"/>
              </a:rPr>
              <a:t>=&gt; </a:t>
            </a:r>
            <a:r>
              <a:rPr dirty="0" sz="2000" spc="-5">
                <a:latin typeface="Calibri"/>
                <a:cs typeface="Calibri"/>
              </a:rPr>
              <a:t>induced electric </a:t>
            </a:r>
            <a:r>
              <a:rPr dirty="0" sz="2000" spc="-10">
                <a:latin typeface="Calibri"/>
                <a:cs typeface="Calibri"/>
              </a:rPr>
              <a:t>field </a:t>
            </a:r>
            <a:r>
              <a:rPr dirty="0" sz="2000" spc="-15">
                <a:latin typeface="Calibri"/>
                <a:cs typeface="Calibri"/>
              </a:rPr>
              <a:t>at </a:t>
            </a:r>
            <a:r>
              <a:rPr dirty="0" sz="2000" spc="-5">
                <a:latin typeface="Calibri"/>
                <a:cs typeface="Calibri"/>
              </a:rPr>
              <a:t>the channel </a:t>
            </a:r>
            <a:r>
              <a:rPr dirty="0" sz="2000" spc="-10">
                <a:latin typeface="Calibri"/>
                <a:cs typeface="Calibri"/>
              </a:rPr>
              <a:t>=&gt; 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attracts </a:t>
            </a:r>
            <a:r>
              <a:rPr dirty="0" sz="2000" spc="-5">
                <a:latin typeface="Calibri"/>
                <a:cs typeface="Calibri"/>
              </a:rPr>
              <a:t>p-type </a:t>
            </a:r>
            <a:r>
              <a:rPr dirty="0" sz="2000" spc="-10">
                <a:latin typeface="Calibri"/>
                <a:cs typeface="Calibri"/>
              </a:rPr>
              <a:t>carriers (holes) =&gt; conductivity increases =&gt; current </a:t>
            </a:r>
            <a:r>
              <a:rPr dirty="0" sz="2000" spc="-15">
                <a:latin typeface="Calibri"/>
                <a:cs typeface="Calibri"/>
              </a:rPr>
              <a:t>flows 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from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source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drain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79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10"/>
              <a:t>MOS</a:t>
            </a:r>
            <a:r>
              <a:rPr dirty="0" spc="-95"/>
              <a:t> </a:t>
            </a:r>
            <a:r>
              <a:rPr dirty="0" spc="-45"/>
              <a:t>Transistors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923366"/>
            <a:ext cx="7670800" cy="4654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marR="48895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65">
                <a:latin typeface="Calibri"/>
                <a:cs typeface="Calibri"/>
              </a:rPr>
              <a:t>Two</a:t>
            </a:r>
            <a:r>
              <a:rPr dirty="0" sz="3200" spc="-10">
                <a:latin typeface="Calibri"/>
                <a:cs typeface="Calibri"/>
              </a:rPr>
              <a:t> modes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operation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(depends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state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the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channel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40">
                <a:latin typeface="Calibri"/>
                <a:cs typeface="Calibri"/>
              </a:rPr>
              <a:t>zero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voltage):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dirty="0" sz="2800" spc="740">
                <a:latin typeface="Microsoft Sans Serif"/>
                <a:cs typeface="Microsoft Sans Serif"/>
              </a:rPr>
              <a:t>–</a:t>
            </a:r>
            <a:r>
              <a:rPr dirty="0" sz="2800" spc="-85">
                <a:latin typeface="Microsoft Sans Serif"/>
                <a:cs typeface="Microsoft Sans Serif"/>
              </a:rPr>
              <a:t> </a:t>
            </a:r>
            <a:r>
              <a:rPr dirty="0" sz="2800" b="1">
                <a:latin typeface="Calibri"/>
                <a:cs typeface="Calibri"/>
              </a:rPr>
              <a:t>Depletion</a:t>
            </a:r>
            <a:endParaRPr sz="2800">
              <a:latin typeface="Calibri"/>
              <a:cs typeface="Calibri"/>
            </a:endParaRPr>
          </a:p>
          <a:p>
            <a:pPr marL="710565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latin typeface="Calibri"/>
                <a:cs typeface="Calibri"/>
              </a:rPr>
              <a:t>channel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initially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doped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with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p-type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impurities,</a:t>
            </a:r>
            <a:endParaRPr sz="2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dirty="0" sz="2800" spc="5">
                <a:latin typeface="Calibri"/>
                <a:cs typeface="Calibri"/>
              </a:rPr>
              <a:t>i.e.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a </a:t>
            </a:r>
            <a:r>
              <a:rPr dirty="0" sz="2800" spc="-10">
                <a:latin typeface="Calibri"/>
                <a:cs typeface="Calibri"/>
              </a:rPr>
              <a:t>conducting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channel </a:t>
            </a:r>
            <a:r>
              <a:rPr dirty="0" sz="2800" spc="-10">
                <a:latin typeface="Calibri"/>
                <a:cs typeface="Calibri"/>
              </a:rPr>
              <a:t>exists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at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0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V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Font typeface="Microsoft Sans Serif"/>
              <a:buChar char="–"/>
              <a:tabLst>
                <a:tab pos="756920" algn="l"/>
              </a:tabLst>
            </a:pPr>
            <a:r>
              <a:rPr dirty="0" sz="2800" b="1">
                <a:latin typeface="Calibri"/>
                <a:cs typeface="Calibri"/>
              </a:rPr>
              <a:t>Enhancement</a:t>
            </a:r>
            <a:endParaRPr sz="2800">
              <a:latin typeface="Calibri"/>
              <a:cs typeface="Calibri"/>
            </a:endParaRPr>
          </a:p>
          <a:p>
            <a:pPr lvl="1" marL="1155700" indent="-229235">
              <a:lnSpc>
                <a:spcPct val="100000"/>
              </a:lnSpc>
              <a:spcBef>
                <a:spcPts val="620"/>
              </a:spcBef>
              <a:buFont typeface="Microsoft Sans Serif"/>
              <a:buChar char="•"/>
              <a:tabLst>
                <a:tab pos="1156335" algn="l"/>
              </a:tabLst>
            </a:pPr>
            <a:r>
              <a:rPr dirty="0" sz="2400" spc="-5">
                <a:latin typeface="Calibri"/>
                <a:cs typeface="Calibri"/>
              </a:rPr>
              <a:t>region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beneath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gate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 initially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uncharged</a:t>
            </a:r>
            <a:endParaRPr sz="2400">
              <a:latin typeface="Calibri"/>
              <a:cs typeface="Calibri"/>
            </a:endParaRPr>
          </a:p>
          <a:p>
            <a:pPr lvl="1" marL="1155700" indent="-229235">
              <a:lnSpc>
                <a:spcPct val="100000"/>
              </a:lnSpc>
              <a:spcBef>
                <a:spcPts val="580"/>
              </a:spcBef>
              <a:buFont typeface="Microsoft Sans Serif"/>
              <a:buChar char="•"/>
              <a:tabLst>
                <a:tab pos="1156335" algn="l"/>
              </a:tabLst>
            </a:pP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voltage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must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applied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gate</a:t>
            </a:r>
            <a:r>
              <a:rPr dirty="0" sz="2400" spc="-10">
                <a:latin typeface="Calibri"/>
                <a:cs typeface="Calibri"/>
              </a:rPr>
              <a:t> to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induced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155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channel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i.e.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current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 enhanced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by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gate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voltage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79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10"/>
              <a:t>MOS</a:t>
            </a:r>
            <a:r>
              <a:rPr dirty="0" spc="-95"/>
              <a:t> </a:t>
            </a:r>
            <a:r>
              <a:rPr dirty="0" spc="-45"/>
              <a:t>Transistors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1545717"/>
            <a:ext cx="8004175" cy="446341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56870" marR="151130" indent="-344805">
              <a:lnSpc>
                <a:spcPct val="80000"/>
              </a:lnSpc>
              <a:spcBef>
                <a:spcPts val="69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500" spc="-5">
                <a:latin typeface="Calibri"/>
                <a:cs typeface="Calibri"/>
              </a:rPr>
              <a:t>The</a:t>
            </a:r>
            <a:r>
              <a:rPr dirty="0" sz="2500" spc="-3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majority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carriers</a:t>
            </a:r>
            <a:r>
              <a:rPr dirty="0" sz="2500" spc="3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enter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device</a:t>
            </a:r>
            <a:r>
              <a:rPr dirty="0" sz="2500" spc="2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from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the</a:t>
            </a:r>
            <a:r>
              <a:rPr dirty="0" sz="2500" spc="25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source </a:t>
            </a:r>
            <a:r>
              <a:rPr dirty="0" sz="2500" spc="-5" b="1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terminal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5" b="1">
                <a:latin typeface="Calibri"/>
                <a:cs typeface="Calibri"/>
              </a:rPr>
              <a:t>drain </a:t>
            </a:r>
            <a:r>
              <a:rPr dirty="0" sz="2500" spc="-5">
                <a:latin typeface="Calibri"/>
                <a:cs typeface="Calibri"/>
              </a:rPr>
              <a:t>when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5">
                <a:latin typeface="Calibri"/>
                <a:cs typeface="Calibri"/>
              </a:rPr>
              <a:t>voltage </a:t>
            </a:r>
            <a:r>
              <a:rPr dirty="0" sz="2500">
                <a:latin typeface="Calibri"/>
                <a:cs typeface="Calibri"/>
              </a:rPr>
              <a:t>applied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30">
                <a:latin typeface="Calibri"/>
                <a:cs typeface="Calibri"/>
              </a:rPr>
              <a:t>gate </a:t>
            </a:r>
            <a:r>
              <a:rPr dirty="0" sz="2500" spc="-55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exceeds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threshold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5" b="1">
                <a:latin typeface="Calibri"/>
                <a:cs typeface="Calibri"/>
              </a:rPr>
              <a:t>V</a:t>
            </a:r>
            <a:r>
              <a:rPr dirty="0" sz="2200" spc="5" b="1">
                <a:latin typeface="Calibri"/>
                <a:cs typeface="Calibri"/>
              </a:rPr>
              <a:t>T</a:t>
            </a:r>
            <a:endParaRPr sz="2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500" spc="-5" b="1">
                <a:latin typeface="Calibri"/>
                <a:cs typeface="Calibri"/>
              </a:rPr>
              <a:t>p-channel</a:t>
            </a:r>
            <a:endParaRPr sz="2500">
              <a:latin typeface="Calibri"/>
              <a:cs typeface="Calibri"/>
            </a:endParaRPr>
          </a:p>
          <a:p>
            <a:pPr lvl="1" marL="756285" indent="-287020">
              <a:lnSpc>
                <a:spcPts val="2375"/>
              </a:lnSpc>
              <a:spcBef>
                <a:spcPts val="15"/>
              </a:spcBef>
              <a:buFont typeface="Microsoft Sans Serif"/>
              <a:buChar char="–"/>
              <a:tabLst>
                <a:tab pos="756285" algn="l"/>
                <a:tab pos="756920" algn="l"/>
              </a:tabLst>
            </a:pP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source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is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connected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to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substrate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a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negative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voltage</a:t>
            </a:r>
            <a:endParaRPr sz="2200">
              <a:latin typeface="Calibri"/>
              <a:cs typeface="Calibri"/>
            </a:endParaRPr>
          </a:p>
          <a:p>
            <a:pPr marL="756285">
              <a:lnSpc>
                <a:spcPts val="2375"/>
              </a:lnSpc>
            </a:pPr>
            <a:r>
              <a:rPr dirty="0" sz="2200">
                <a:latin typeface="Calibri"/>
                <a:cs typeface="Calibri"/>
              </a:rPr>
              <a:t>is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applied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to</a:t>
            </a:r>
            <a:r>
              <a:rPr dirty="0" sz="2200">
                <a:latin typeface="Calibri"/>
                <a:cs typeface="Calibri"/>
              </a:rPr>
              <a:t> the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drain</a:t>
            </a:r>
            <a:endParaRPr sz="2200">
              <a:latin typeface="Calibri"/>
              <a:cs typeface="Calibri"/>
            </a:endParaRPr>
          </a:p>
          <a:p>
            <a:pPr lvl="1" marL="756285" indent="-287020">
              <a:lnSpc>
                <a:spcPts val="2375"/>
              </a:lnSpc>
              <a:buFont typeface="Microsoft Sans Serif"/>
              <a:buChar char="–"/>
              <a:tabLst>
                <a:tab pos="756285" algn="l"/>
                <a:tab pos="756920" algn="l"/>
              </a:tabLst>
            </a:pPr>
            <a:r>
              <a:rPr dirty="0" sz="2200">
                <a:latin typeface="Calibri"/>
                <a:cs typeface="Calibri"/>
              </a:rPr>
              <a:t>When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 </a:t>
            </a:r>
            <a:r>
              <a:rPr dirty="0" sz="2200" spc="-25">
                <a:latin typeface="Calibri"/>
                <a:cs typeface="Calibri"/>
              </a:rPr>
              <a:t>gate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voltage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is </a:t>
            </a:r>
            <a:r>
              <a:rPr dirty="0" sz="2200" spc="-5">
                <a:latin typeface="Calibri"/>
                <a:cs typeface="Calibri"/>
              </a:rPr>
              <a:t>sufficiently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negative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below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V</a:t>
            </a:r>
            <a:r>
              <a:rPr dirty="0" sz="1900" spc="-5" b="1">
                <a:latin typeface="Calibri"/>
                <a:cs typeface="Calibri"/>
              </a:rPr>
              <a:t>T</a:t>
            </a:r>
            <a:r>
              <a:rPr dirty="0" sz="1900" b="1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p-type</a:t>
            </a:r>
            <a:endParaRPr sz="2200">
              <a:latin typeface="Calibri"/>
              <a:cs typeface="Calibri"/>
            </a:endParaRPr>
          </a:p>
          <a:p>
            <a:pPr marL="756285">
              <a:lnSpc>
                <a:spcPts val="2370"/>
              </a:lnSpc>
            </a:pPr>
            <a:r>
              <a:rPr dirty="0" sz="2200" spc="-10">
                <a:latin typeface="Calibri"/>
                <a:cs typeface="Calibri"/>
              </a:rPr>
              <a:t>carriers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flow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from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S</a:t>
            </a:r>
            <a:r>
              <a:rPr dirty="0" sz="2200" spc="-5" b="1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to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5" b="1">
                <a:latin typeface="Calibri"/>
                <a:cs typeface="Calibri"/>
              </a:rPr>
              <a:t>D</a:t>
            </a:r>
            <a:r>
              <a:rPr dirty="0" sz="2200" spc="-20" b="1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(positive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current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flow)</a:t>
            </a:r>
            <a:endParaRPr sz="2200">
              <a:latin typeface="Calibri"/>
              <a:cs typeface="Calibri"/>
            </a:endParaRPr>
          </a:p>
          <a:p>
            <a:pPr marL="356870" indent="-344805">
              <a:lnSpc>
                <a:spcPts val="2995"/>
              </a:lnSpc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500" spc="-5" b="1">
                <a:latin typeface="Calibri"/>
                <a:cs typeface="Calibri"/>
              </a:rPr>
              <a:t>n-channel</a:t>
            </a:r>
            <a:endParaRPr sz="2500">
              <a:latin typeface="Calibri"/>
              <a:cs typeface="Calibri"/>
            </a:endParaRPr>
          </a:p>
          <a:p>
            <a:pPr lvl="1" marL="756285" indent="-287020">
              <a:lnSpc>
                <a:spcPts val="2375"/>
              </a:lnSpc>
              <a:spcBef>
                <a:spcPts val="10"/>
              </a:spcBef>
              <a:buFont typeface="Microsoft Sans Serif"/>
              <a:buChar char="–"/>
              <a:tabLst>
                <a:tab pos="756285" algn="l"/>
                <a:tab pos="756920" algn="l"/>
              </a:tabLst>
            </a:pP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source</a:t>
            </a:r>
            <a:r>
              <a:rPr dirty="0" sz="2200" spc="10" b="1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is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connected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to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15">
                <a:latin typeface="Calibri"/>
                <a:cs typeface="Calibri"/>
              </a:rPr>
              <a:t> substrate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positive</a:t>
            </a:r>
            <a:r>
              <a:rPr dirty="0" sz="2200" spc="-15" b="1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voltage</a:t>
            </a:r>
            <a:endParaRPr sz="2200">
              <a:latin typeface="Calibri"/>
              <a:cs typeface="Calibri"/>
            </a:endParaRPr>
          </a:p>
          <a:p>
            <a:pPr marL="756285">
              <a:lnSpc>
                <a:spcPts val="2375"/>
              </a:lnSpc>
            </a:pPr>
            <a:r>
              <a:rPr dirty="0" sz="2200">
                <a:latin typeface="Calibri"/>
                <a:cs typeface="Calibri"/>
              </a:rPr>
              <a:t>is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applied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to</a:t>
            </a:r>
            <a:r>
              <a:rPr dirty="0" sz="2200">
                <a:latin typeface="Calibri"/>
                <a:cs typeface="Calibri"/>
              </a:rPr>
              <a:t> the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drain</a:t>
            </a:r>
            <a:endParaRPr sz="2200">
              <a:latin typeface="Calibri"/>
              <a:cs typeface="Calibri"/>
            </a:endParaRPr>
          </a:p>
          <a:p>
            <a:pPr lvl="1" marL="756285" marR="285750" indent="-287020">
              <a:lnSpc>
                <a:spcPct val="80000"/>
              </a:lnSpc>
              <a:spcBef>
                <a:spcPts val="530"/>
              </a:spcBef>
              <a:buFont typeface="Microsoft Sans Serif"/>
              <a:buChar char="–"/>
              <a:tabLst>
                <a:tab pos="756285" algn="l"/>
                <a:tab pos="756920" algn="l"/>
              </a:tabLst>
            </a:pPr>
            <a:r>
              <a:rPr dirty="0" sz="2200">
                <a:latin typeface="Calibri"/>
                <a:cs typeface="Calibri"/>
              </a:rPr>
              <a:t>When the </a:t>
            </a:r>
            <a:r>
              <a:rPr dirty="0" sz="2200" spc="-25">
                <a:latin typeface="Calibri"/>
                <a:cs typeface="Calibri"/>
              </a:rPr>
              <a:t>gate </a:t>
            </a:r>
            <a:r>
              <a:rPr dirty="0" sz="2200" spc="-10">
                <a:latin typeface="Calibri"/>
                <a:cs typeface="Calibri"/>
              </a:rPr>
              <a:t>voltage </a:t>
            </a:r>
            <a:r>
              <a:rPr dirty="0" sz="2200">
                <a:latin typeface="Calibri"/>
                <a:cs typeface="Calibri"/>
              </a:rPr>
              <a:t>is </a:t>
            </a:r>
            <a:r>
              <a:rPr dirty="0" sz="2200" spc="-10">
                <a:latin typeface="Calibri"/>
                <a:cs typeface="Calibri"/>
              </a:rPr>
              <a:t>sufficiently </a:t>
            </a:r>
            <a:r>
              <a:rPr dirty="0" sz="2200" spc="-5">
                <a:latin typeface="Calibri"/>
                <a:cs typeface="Calibri"/>
              </a:rPr>
              <a:t>positive </a:t>
            </a:r>
            <a:r>
              <a:rPr dirty="0" sz="2200">
                <a:latin typeface="Calibri"/>
                <a:cs typeface="Calibri"/>
              </a:rPr>
              <a:t>above </a:t>
            </a:r>
            <a:r>
              <a:rPr dirty="0" sz="2200" spc="-5" b="1">
                <a:latin typeface="Calibri"/>
                <a:cs typeface="Calibri"/>
              </a:rPr>
              <a:t>V</a:t>
            </a:r>
            <a:r>
              <a:rPr dirty="0" sz="2000" spc="-5" b="1">
                <a:latin typeface="Calibri"/>
                <a:cs typeface="Calibri"/>
              </a:rPr>
              <a:t>T </a:t>
            </a:r>
            <a:r>
              <a:rPr dirty="0" sz="2200">
                <a:latin typeface="Calibri"/>
                <a:cs typeface="Calibri"/>
              </a:rPr>
              <a:t>n-type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carriers </a:t>
            </a:r>
            <a:r>
              <a:rPr dirty="0" sz="2200">
                <a:latin typeface="Calibri"/>
                <a:cs typeface="Calibri"/>
              </a:rPr>
              <a:t>flow </a:t>
            </a:r>
            <a:r>
              <a:rPr dirty="0" sz="2200" spc="-5">
                <a:latin typeface="Calibri"/>
                <a:cs typeface="Calibri"/>
              </a:rPr>
              <a:t>from </a:t>
            </a:r>
            <a:r>
              <a:rPr dirty="0" sz="2200" b="1">
                <a:latin typeface="Calibri"/>
                <a:cs typeface="Calibri"/>
              </a:rPr>
              <a:t>S </a:t>
            </a:r>
            <a:r>
              <a:rPr dirty="0" sz="2200" spc="-10">
                <a:latin typeface="Calibri"/>
                <a:cs typeface="Calibri"/>
              </a:rPr>
              <a:t>to </a:t>
            </a:r>
            <a:r>
              <a:rPr dirty="0" sz="2200" spc="5" b="1">
                <a:latin typeface="Calibri"/>
                <a:cs typeface="Calibri"/>
              </a:rPr>
              <a:t>D </a:t>
            </a:r>
            <a:r>
              <a:rPr dirty="0" sz="2200" spc="-5">
                <a:latin typeface="Calibri"/>
                <a:cs typeface="Calibri"/>
              </a:rPr>
              <a:t>(equivalent </a:t>
            </a:r>
            <a:r>
              <a:rPr dirty="0" sz="2200" spc="-10">
                <a:latin typeface="Calibri"/>
                <a:cs typeface="Calibri"/>
              </a:rPr>
              <a:t>to </a:t>
            </a:r>
            <a:r>
              <a:rPr dirty="0" sz="2200" spc="-5">
                <a:latin typeface="Calibri"/>
                <a:cs typeface="Calibri"/>
              </a:rPr>
              <a:t>positive </a:t>
            </a:r>
            <a:r>
              <a:rPr dirty="0" sz="2200" spc="-10">
                <a:latin typeface="Calibri"/>
                <a:cs typeface="Calibri"/>
              </a:rPr>
              <a:t>current </a:t>
            </a:r>
            <a:r>
              <a:rPr dirty="0" sz="2200" spc="-5">
                <a:latin typeface="Calibri"/>
                <a:cs typeface="Calibri"/>
              </a:rPr>
              <a:t>flow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from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5" b="1">
                <a:latin typeface="Calibri"/>
                <a:cs typeface="Calibri"/>
              </a:rPr>
              <a:t>D </a:t>
            </a:r>
            <a:r>
              <a:rPr dirty="0" sz="2200" spc="-10">
                <a:latin typeface="Calibri"/>
                <a:cs typeface="Calibri"/>
              </a:rPr>
              <a:t>to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S</a:t>
            </a:r>
            <a:r>
              <a:rPr dirty="0" sz="2200" spc="-5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79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10"/>
              <a:t>MOS</a:t>
            </a:r>
            <a:r>
              <a:rPr dirty="0" spc="-95"/>
              <a:t> </a:t>
            </a:r>
            <a:r>
              <a:rPr dirty="0" spc="-45"/>
              <a:t>Transistors	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81000" y="3013232"/>
            <a:ext cx="8218170" cy="2409825"/>
            <a:chOff x="381000" y="3013232"/>
            <a:chExt cx="8218170" cy="24098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3013232"/>
              <a:ext cx="8217555" cy="21683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19400" y="4800600"/>
              <a:ext cx="3581400" cy="609600"/>
            </a:xfrm>
            <a:custGeom>
              <a:avLst/>
              <a:gdLst/>
              <a:ahLst/>
              <a:cxnLst/>
              <a:rect l="l" t="t" r="r" b="b"/>
              <a:pathLst>
                <a:path w="3581400" h="609600">
                  <a:moveTo>
                    <a:pt x="3581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581400" y="609600"/>
                  </a:lnTo>
                  <a:lnTo>
                    <a:pt x="358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19400" y="4800600"/>
              <a:ext cx="3581400" cy="609600"/>
            </a:xfrm>
            <a:custGeom>
              <a:avLst/>
              <a:gdLst/>
              <a:ahLst/>
              <a:cxnLst/>
              <a:rect l="l" t="t" r="r" b="b"/>
              <a:pathLst>
                <a:path w="3581400" h="609600">
                  <a:moveTo>
                    <a:pt x="0" y="609600"/>
                  </a:moveTo>
                  <a:lnTo>
                    <a:pt x="3581400" y="609600"/>
                  </a:lnTo>
                  <a:lnTo>
                    <a:pt x="35814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746629" y="1996897"/>
            <a:ext cx="3776979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" b="1">
                <a:latin typeface="Calibri"/>
                <a:cs typeface="Calibri"/>
              </a:rPr>
              <a:t>Symbols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20" b="1">
                <a:latin typeface="Calibri"/>
                <a:cs typeface="Calibri"/>
              </a:rPr>
              <a:t>for</a:t>
            </a:r>
            <a:r>
              <a:rPr dirty="0" sz="2500" spc="-10" b="1">
                <a:latin typeface="Calibri"/>
                <a:cs typeface="Calibri"/>
              </a:rPr>
              <a:t> MOS</a:t>
            </a:r>
            <a:r>
              <a:rPr dirty="0" sz="2500" spc="-25" b="1">
                <a:latin typeface="Calibri"/>
                <a:cs typeface="Calibri"/>
              </a:rPr>
              <a:t> Transistors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7206" y="5113680"/>
            <a:ext cx="2072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Enhancement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Mode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600"/>
                </a:lnTo>
                <a:lnTo>
                  <a:pt x="9144000" y="609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744" y="6690968"/>
            <a:ext cx="2755900" cy="12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6600" y="6629400"/>
            <a:ext cx="2667000" cy="0"/>
          </a:xfrm>
          <a:custGeom>
            <a:avLst/>
            <a:gdLst/>
            <a:ahLst/>
            <a:cxnLst/>
            <a:rect l="l" t="t" r="r" b="b"/>
            <a:pathLst>
              <a:path w="2667000" h="0">
                <a:moveTo>
                  <a:pt x="0" y="0"/>
                </a:moveTo>
                <a:lnTo>
                  <a:pt x="26670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63"/>
            <a:ext cx="990600" cy="5403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67462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10"/>
              <a:t>MOS</a:t>
            </a:r>
            <a:r>
              <a:rPr dirty="0" spc="-80"/>
              <a:t> </a:t>
            </a:r>
            <a:r>
              <a:rPr dirty="0" spc="5"/>
              <a:t>–</a:t>
            </a:r>
            <a:r>
              <a:rPr dirty="0" spc="-15"/>
              <a:t> </a:t>
            </a:r>
            <a:r>
              <a:rPr dirty="0"/>
              <a:t>Logic</a:t>
            </a:r>
            <a:r>
              <a:rPr dirty="0" spc="-60"/>
              <a:t> </a:t>
            </a:r>
            <a:r>
              <a:rPr dirty="0" spc="-20"/>
              <a:t>Gates	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-12700" y="2286000"/>
            <a:ext cx="9169400" cy="4584700"/>
            <a:chOff x="-12700" y="2286000"/>
            <a:chExt cx="9169400" cy="45847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86000"/>
              <a:ext cx="9144000" cy="45719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048000"/>
              <a:ext cx="3276600" cy="3810000"/>
            </a:xfrm>
            <a:custGeom>
              <a:avLst/>
              <a:gdLst/>
              <a:ahLst/>
              <a:cxnLst/>
              <a:rect l="l" t="t" r="r" b="b"/>
              <a:pathLst>
                <a:path w="3276600" h="3810000">
                  <a:moveTo>
                    <a:pt x="3276600" y="0"/>
                  </a:moveTo>
                  <a:lnTo>
                    <a:pt x="0" y="0"/>
                  </a:lnTo>
                  <a:lnTo>
                    <a:pt x="0" y="3809998"/>
                  </a:lnTo>
                  <a:lnTo>
                    <a:pt x="3276600" y="3809998"/>
                  </a:lnTo>
                  <a:lnTo>
                    <a:pt x="3276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3048000"/>
              <a:ext cx="9144000" cy="3810000"/>
            </a:xfrm>
            <a:custGeom>
              <a:avLst/>
              <a:gdLst/>
              <a:ahLst/>
              <a:cxnLst/>
              <a:rect l="l" t="t" r="r" b="b"/>
              <a:pathLst>
                <a:path w="9144000" h="3810000">
                  <a:moveTo>
                    <a:pt x="3276600" y="3809998"/>
                  </a:moveTo>
                  <a:lnTo>
                    <a:pt x="3276600" y="0"/>
                  </a:lnTo>
                  <a:lnTo>
                    <a:pt x="0" y="0"/>
                  </a:lnTo>
                  <a:lnTo>
                    <a:pt x="0" y="3809998"/>
                  </a:lnTo>
                </a:path>
                <a:path w="9144000" h="3810000">
                  <a:moveTo>
                    <a:pt x="9144000" y="1676400"/>
                  </a:moveTo>
                  <a:lnTo>
                    <a:pt x="5943600" y="1676400"/>
                  </a:lnTo>
                  <a:lnTo>
                    <a:pt x="5943600" y="3809998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98575" y="2972958"/>
            <a:ext cx="2341245" cy="940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95"/>
              </a:spcBef>
            </a:pP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RQ1:</a:t>
            </a:r>
            <a:r>
              <a:rPr dirty="0" sz="2400" spc="-7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Load</a:t>
            </a:r>
            <a:r>
              <a:rPr dirty="0" sz="2400" spc="-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C00000"/>
                </a:solidFill>
                <a:latin typeface="Calibri"/>
                <a:cs typeface="Calibri"/>
              </a:rPr>
              <a:t>Resistor </a:t>
            </a:r>
            <a:r>
              <a:rPr dirty="0" sz="2400" spc="-5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RQ2&lt;&lt;RQ1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3881" y="818756"/>
            <a:ext cx="7268845" cy="128524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800">
                <a:latin typeface="Arial MT"/>
                <a:cs typeface="Arial MT"/>
              </a:rPr>
              <a:t>MOSFET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used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resistor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well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transistor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14799"/>
              </a:lnSpc>
            </a:pPr>
            <a:r>
              <a:rPr dirty="0" sz="1800">
                <a:latin typeface="Arial MT"/>
                <a:cs typeface="Arial MT"/>
              </a:rPr>
              <a:t>Resistance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determined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ratio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between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VDS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IDS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Different resistor values may be constructed during manufacturing by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fixing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channel length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 width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 the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MOS device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600"/>
                </a:lnTo>
                <a:lnTo>
                  <a:pt x="9144000" y="609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744" y="6690968"/>
            <a:ext cx="2755900" cy="12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6629400"/>
            <a:ext cx="2286000" cy="0"/>
          </a:xfrm>
          <a:custGeom>
            <a:avLst/>
            <a:gdLst/>
            <a:ahLst/>
            <a:cxnLst/>
            <a:rect l="l" t="t" r="r" b="b"/>
            <a:pathLst>
              <a:path w="2286000" h="0">
                <a:moveTo>
                  <a:pt x="0" y="0"/>
                </a:moveTo>
                <a:lnTo>
                  <a:pt x="22860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29400" y="662940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 h="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2600" y="650495"/>
            <a:ext cx="5625465" cy="45720"/>
          </a:xfrm>
          <a:custGeom>
            <a:avLst/>
            <a:gdLst/>
            <a:ahLst/>
            <a:cxnLst/>
            <a:rect l="l" t="t" r="r" b="b"/>
            <a:pathLst>
              <a:path w="5625465" h="45720">
                <a:moveTo>
                  <a:pt x="0" y="45718"/>
                </a:moveTo>
                <a:lnTo>
                  <a:pt x="5625210" y="45718"/>
                </a:lnTo>
                <a:lnTo>
                  <a:pt x="5625210" y="0"/>
                </a:lnTo>
                <a:lnTo>
                  <a:pt x="0" y="0"/>
                </a:lnTo>
                <a:lnTo>
                  <a:pt x="0" y="4571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30410" y="650495"/>
            <a:ext cx="13970" cy="45720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18"/>
                </a:moveTo>
                <a:lnTo>
                  <a:pt x="13589" y="45718"/>
                </a:lnTo>
                <a:lnTo>
                  <a:pt x="13589" y="0"/>
                </a:lnTo>
                <a:lnTo>
                  <a:pt x="0" y="0"/>
                </a:lnTo>
                <a:lnTo>
                  <a:pt x="0" y="4571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368300"/>
            <a:ext cx="8916035" cy="6489700"/>
            <a:chOff x="0" y="368300"/>
            <a:chExt cx="8916035" cy="64897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892" y="380999"/>
              <a:ext cx="8455533" cy="64769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62200" y="381000"/>
              <a:ext cx="3886200" cy="2819400"/>
            </a:xfrm>
            <a:custGeom>
              <a:avLst/>
              <a:gdLst/>
              <a:ahLst/>
              <a:cxnLst/>
              <a:rect l="l" t="t" r="r" b="b"/>
              <a:pathLst>
                <a:path w="3886200" h="2819400">
                  <a:moveTo>
                    <a:pt x="3886200" y="0"/>
                  </a:moveTo>
                  <a:lnTo>
                    <a:pt x="0" y="0"/>
                  </a:lnTo>
                  <a:lnTo>
                    <a:pt x="0" y="2819400"/>
                  </a:lnTo>
                  <a:lnTo>
                    <a:pt x="3886200" y="28194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62200" y="381000"/>
              <a:ext cx="3886200" cy="2819400"/>
            </a:xfrm>
            <a:custGeom>
              <a:avLst/>
              <a:gdLst/>
              <a:ahLst/>
              <a:cxnLst/>
              <a:rect l="l" t="t" r="r" b="b"/>
              <a:pathLst>
                <a:path w="3886200" h="2819400">
                  <a:moveTo>
                    <a:pt x="0" y="2819400"/>
                  </a:moveTo>
                  <a:lnTo>
                    <a:pt x="3886200" y="2819400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2819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378455" y="418541"/>
            <a:ext cx="423418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400" spc="-15"/>
              <a:t>MOS </a:t>
            </a:r>
            <a:r>
              <a:rPr dirty="0" u="none" sz="4400" spc="-5"/>
              <a:t>– Logic</a:t>
            </a:r>
            <a:r>
              <a:rPr dirty="0" u="none" sz="4400"/>
              <a:t> </a:t>
            </a:r>
            <a:r>
              <a:rPr dirty="0" u="none" sz="4400" spc="-30"/>
              <a:t>Gates</a:t>
            </a:r>
            <a:endParaRPr sz="4400"/>
          </a:p>
        </p:txBody>
      </p:sp>
      <p:grpSp>
        <p:nvGrpSpPr>
          <p:cNvPr id="14" name="object 14"/>
          <p:cNvGrpSpPr/>
          <p:nvPr/>
        </p:nvGrpSpPr>
        <p:grpSpPr>
          <a:xfrm>
            <a:off x="-12700" y="0"/>
            <a:ext cx="9169400" cy="6883400"/>
            <a:chOff x="-12700" y="0"/>
            <a:chExt cx="9169400" cy="6883400"/>
          </a:xfrm>
        </p:grpSpPr>
        <p:sp>
          <p:nvSpPr>
            <p:cNvPr id="15" name="object 15"/>
            <p:cNvSpPr/>
            <p:nvPr/>
          </p:nvSpPr>
          <p:spPr>
            <a:xfrm>
              <a:off x="2743200" y="5715000"/>
              <a:ext cx="3048000" cy="1143000"/>
            </a:xfrm>
            <a:custGeom>
              <a:avLst/>
              <a:gdLst/>
              <a:ahLst/>
              <a:cxnLst/>
              <a:rect l="l" t="t" r="r" b="b"/>
              <a:pathLst>
                <a:path w="3048000" h="1143000">
                  <a:moveTo>
                    <a:pt x="30480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3048000" y="1143000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43200" y="5715000"/>
              <a:ext cx="3048000" cy="1143000"/>
            </a:xfrm>
            <a:custGeom>
              <a:avLst/>
              <a:gdLst/>
              <a:ahLst/>
              <a:cxnLst/>
              <a:rect l="l" t="t" r="r" b="b"/>
              <a:pathLst>
                <a:path w="3048000" h="1143000">
                  <a:moveTo>
                    <a:pt x="0" y="1143000"/>
                  </a:moveTo>
                  <a:lnTo>
                    <a:pt x="3048000" y="1143000"/>
                  </a:lnTo>
                  <a:lnTo>
                    <a:pt x="30480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81400" y="3048000"/>
              <a:ext cx="1524000" cy="762000"/>
            </a:xfrm>
            <a:custGeom>
              <a:avLst/>
              <a:gdLst/>
              <a:ahLst/>
              <a:cxnLst/>
              <a:rect l="l" t="t" r="r" b="b"/>
              <a:pathLst>
                <a:path w="1524000" h="762000">
                  <a:moveTo>
                    <a:pt x="152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1524000" y="76200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81400" y="3048000"/>
              <a:ext cx="1524000" cy="762000"/>
            </a:xfrm>
            <a:custGeom>
              <a:avLst/>
              <a:gdLst/>
              <a:ahLst/>
              <a:cxnLst/>
              <a:rect l="l" t="t" r="r" b="b"/>
              <a:pathLst>
                <a:path w="1524000" h="762000">
                  <a:moveTo>
                    <a:pt x="0" y="762000"/>
                  </a:moveTo>
                  <a:lnTo>
                    <a:pt x="1524000" y="7620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71800" y="6400800"/>
              <a:ext cx="3657600" cy="457200"/>
            </a:xfrm>
            <a:custGeom>
              <a:avLst/>
              <a:gdLst/>
              <a:ahLst/>
              <a:cxnLst/>
              <a:rect l="l" t="t" r="r" b="b"/>
              <a:pathLst>
                <a:path w="3657600" h="457200">
                  <a:moveTo>
                    <a:pt x="36576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657600" y="4572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71800" y="6400800"/>
              <a:ext cx="3657600" cy="457200"/>
            </a:xfrm>
            <a:custGeom>
              <a:avLst/>
              <a:gdLst/>
              <a:ahLst/>
              <a:cxnLst/>
              <a:rect l="l" t="t" r="r" b="b"/>
              <a:pathLst>
                <a:path w="3657600" h="457200">
                  <a:moveTo>
                    <a:pt x="0" y="457200"/>
                  </a:moveTo>
                  <a:lnTo>
                    <a:pt x="3657600" y="457200"/>
                  </a:lnTo>
                  <a:lnTo>
                    <a:pt x="3657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9144000" cy="533400"/>
            </a:xfrm>
            <a:custGeom>
              <a:avLst/>
              <a:gdLst/>
              <a:ahLst/>
              <a:cxnLst/>
              <a:rect l="l" t="t" r="r" b="b"/>
              <a:pathLst>
                <a:path w="9144000" h="533400">
                  <a:moveTo>
                    <a:pt x="91440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9144000" y="5334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9144000" cy="533400"/>
            </a:xfrm>
            <a:custGeom>
              <a:avLst/>
              <a:gdLst/>
              <a:ahLst/>
              <a:cxnLst/>
              <a:rect l="l" t="t" r="r" b="b"/>
              <a:pathLst>
                <a:path w="9144000" h="533400">
                  <a:moveTo>
                    <a:pt x="0" y="533400"/>
                  </a:moveTo>
                  <a:lnTo>
                    <a:pt x="9144000" y="5334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0" y="228600"/>
              <a:ext cx="1752600" cy="762000"/>
            </a:xfrm>
            <a:custGeom>
              <a:avLst/>
              <a:gdLst/>
              <a:ahLst/>
              <a:cxnLst/>
              <a:rect l="l" t="t" r="r" b="b"/>
              <a:pathLst>
                <a:path w="1752600" h="762000">
                  <a:moveTo>
                    <a:pt x="17526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1752600" y="762000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228600"/>
              <a:ext cx="1752600" cy="762000"/>
            </a:xfrm>
            <a:custGeom>
              <a:avLst/>
              <a:gdLst/>
              <a:ahLst/>
              <a:cxnLst/>
              <a:rect l="l" t="t" r="r" b="b"/>
              <a:pathLst>
                <a:path w="1752600" h="762000">
                  <a:moveTo>
                    <a:pt x="0" y="762000"/>
                  </a:moveTo>
                  <a:lnTo>
                    <a:pt x="1752600" y="762000"/>
                  </a:lnTo>
                  <a:lnTo>
                    <a:pt x="17526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77810" y="228600"/>
              <a:ext cx="1752600" cy="762000"/>
            </a:xfrm>
            <a:custGeom>
              <a:avLst/>
              <a:gdLst/>
              <a:ahLst/>
              <a:cxnLst/>
              <a:rect l="l" t="t" r="r" b="b"/>
              <a:pathLst>
                <a:path w="1752600" h="762000">
                  <a:moveTo>
                    <a:pt x="17526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1752600" y="762000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77810" y="228600"/>
              <a:ext cx="1752600" cy="762000"/>
            </a:xfrm>
            <a:custGeom>
              <a:avLst/>
              <a:gdLst/>
              <a:ahLst/>
              <a:cxnLst/>
              <a:rect l="l" t="t" r="r" b="b"/>
              <a:pathLst>
                <a:path w="1752600" h="762000">
                  <a:moveTo>
                    <a:pt x="0" y="762000"/>
                  </a:moveTo>
                  <a:lnTo>
                    <a:pt x="1752600" y="762000"/>
                  </a:lnTo>
                  <a:lnTo>
                    <a:pt x="17526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603375" y="2149297"/>
            <a:ext cx="2580005" cy="836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61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RQ2+RQ3&lt;&lt;RQ1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800" spc="-10">
                <a:latin typeface="Calibri"/>
                <a:cs typeface="Calibri"/>
              </a:rPr>
              <a:t>Q1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03375" y="3765042"/>
            <a:ext cx="294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Q</a:t>
            </a: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03375" y="4862829"/>
            <a:ext cx="294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Q</a:t>
            </a:r>
            <a:r>
              <a:rPr dirty="0" sz="180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0044" y="6667296"/>
            <a:ext cx="219456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6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7515" y="6690968"/>
            <a:ext cx="83820" cy="12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" b="1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49866" y="6690968"/>
            <a:ext cx="478790" cy="12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-5" b="1">
                <a:latin typeface="Arial"/>
                <a:cs typeface="Arial"/>
              </a:rPr>
              <a:t>n</a:t>
            </a:r>
            <a:r>
              <a:rPr dirty="0" sz="900" spc="5" b="1">
                <a:latin typeface="Arial"/>
                <a:cs typeface="Arial"/>
              </a:rPr>
              <a:t>i</a:t>
            </a:r>
            <a:r>
              <a:rPr dirty="0" sz="900" b="1">
                <a:latin typeface="Arial"/>
                <a:cs typeface="Arial"/>
              </a:rPr>
              <a:t>ve</a:t>
            </a:r>
            <a:r>
              <a:rPr dirty="0" sz="900" b="1">
                <a:latin typeface="Arial"/>
                <a:cs typeface="Arial"/>
              </a:rPr>
              <a:t>r</a:t>
            </a: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5" b="1">
                <a:latin typeface="Arial"/>
                <a:cs typeface="Arial"/>
              </a:rPr>
              <a:t>it</a:t>
            </a:r>
            <a:r>
              <a:rPr dirty="0" sz="900" spc="5" b="1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2437" y="3168126"/>
            <a:ext cx="8704580" cy="3702685"/>
            <a:chOff x="452437" y="3168126"/>
            <a:chExt cx="8704580" cy="3702685"/>
          </a:xfrm>
        </p:grpSpPr>
        <p:sp>
          <p:nvSpPr>
            <p:cNvPr id="9" name="object 9"/>
            <p:cNvSpPr/>
            <p:nvPr/>
          </p:nvSpPr>
          <p:spPr>
            <a:xfrm>
              <a:off x="457200" y="6629399"/>
              <a:ext cx="2209800" cy="0"/>
            </a:xfrm>
            <a:custGeom>
              <a:avLst/>
              <a:gdLst/>
              <a:ahLst/>
              <a:cxnLst/>
              <a:rect l="l" t="t" r="r" b="b"/>
              <a:pathLst>
                <a:path w="2209800" h="0">
                  <a:moveTo>
                    <a:pt x="0" y="0"/>
                  </a:moveTo>
                  <a:lnTo>
                    <a:pt x="2209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2470" y="3168126"/>
              <a:ext cx="5831529" cy="368986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67000" y="5943600"/>
              <a:ext cx="4495800" cy="914400"/>
            </a:xfrm>
            <a:custGeom>
              <a:avLst/>
              <a:gdLst/>
              <a:ahLst/>
              <a:cxnLst/>
              <a:rect l="l" t="t" r="r" b="b"/>
              <a:pathLst>
                <a:path w="4495800" h="914400">
                  <a:moveTo>
                    <a:pt x="4495800" y="0"/>
                  </a:moveTo>
                  <a:lnTo>
                    <a:pt x="0" y="0"/>
                  </a:lnTo>
                  <a:lnTo>
                    <a:pt x="0" y="914398"/>
                  </a:lnTo>
                  <a:lnTo>
                    <a:pt x="4495800" y="914398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67000" y="5943600"/>
              <a:ext cx="4495800" cy="914400"/>
            </a:xfrm>
            <a:custGeom>
              <a:avLst/>
              <a:gdLst/>
              <a:ahLst/>
              <a:cxnLst/>
              <a:rect l="l" t="t" r="r" b="b"/>
              <a:pathLst>
                <a:path w="4495800" h="914400">
                  <a:moveTo>
                    <a:pt x="4495800" y="914398"/>
                  </a:moveTo>
                  <a:lnTo>
                    <a:pt x="4495800" y="0"/>
                  </a:lnTo>
                  <a:lnTo>
                    <a:pt x="0" y="0"/>
                  </a:lnTo>
                  <a:lnTo>
                    <a:pt x="0" y="914398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48400" y="6019800"/>
              <a:ext cx="2895600" cy="838200"/>
            </a:xfrm>
            <a:custGeom>
              <a:avLst/>
              <a:gdLst/>
              <a:ahLst/>
              <a:cxnLst/>
              <a:rect l="l" t="t" r="r" b="b"/>
              <a:pathLst>
                <a:path w="2895600" h="838200">
                  <a:moveTo>
                    <a:pt x="2895600" y="838198"/>
                  </a:moveTo>
                  <a:lnTo>
                    <a:pt x="2895600" y="0"/>
                  </a:lnTo>
                  <a:lnTo>
                    <a:pt x="0" y="0"/>
                  </a:lnTo>
                  <a:lnTo>
                    <a:pt x="0" y="838198"/>
                  </a:lnTo>
                  <a:lnTo>
                    <a:pt x="2895600" y="838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48400" y="4419599"/>
              <a:ext cx="2895600" cy="2438400"/>
            </a:xfrm>
            <a:custGeom>
              <a:avLst/>
              <a:gdLst/>
              <a:ahLst/>
              <a:cxnLst/>
              <a:rect l="l" t="t" r="r" b="b"/>
              <a:pathLst>
                <a:path w="2895600" h="2438400">
                  <a:moveTo>
                    <a:pt x="2895600" y="1600200"/>
                  </a:moveTo>
                  <a:lnTo>
                    <a:pt x="0" y="1600200"/>
                  </a:lnTo>
                  <a:lnTo>
                    <a:pt x="0" y="2438398"/>
                  </a:lnTo>
                </a:path>
                <a:path w="2895600" h="2438400">
                  <a:moveTo>
                    <a:pt x="2895600" y="0"/>
                  </a:moveTo>
                  <a:lnTo>
                    <a:pt x="2667000" y="0"/>
                  </a:lnTo>
                  <a:lnTo>
                    <a:pt x="2667000" y="2438398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6664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Complementary</a:t>
            </a:r>
            <a:r>
              <a:rPr dirty="0" spc="-85"/>
              <a:t> </a:t>
            </a:r>
            <a:r>
              <a:rPr dirty="0" spc="10"/>
              <a:t>MOS	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091553" y="3448253"/>
            <a:ext cx="1149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71106" y="3960621"/>
            <a:ext cx="146050" cy="769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6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d  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1553" y="4984750"/>
            <a:ext cx="114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178300" y="5473700"/>
            <a:ext cx="939800" cy="787400"/>
            <a:chOff x="4178300" y="5473700"/>
            <a:chExt cx="939800" cy="787400"/>
          </a:xfrm>
        </p:grpSpPr>
        <p:sp>
          <p:nvSpPr>
            <p:cNvPr id="20" name="object 20"/>
            <p:cNvSpPr/>
            <p:nvPr/>
          </p:nvSpPr>
          <p:spPr>
            <a:xfrm>
              <a:off x="4191000" y="5486400"/>
              <a:ext cx="914400" cy="762000"/>
            </a:xfrm>
            <a:custGeom>
              <a:avLst/>
              <a:gdLst/>
              <a:ahLst/>
              <a:cxnLst/>
              <a:rect l="l" t="t" r="r" b="b"/>
              <a:pathLst>
                <a:path w="914400" h="762000">
                  <a:moveTo>
                    <a:pt x="9144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914400" y="762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91000" y="5486400"/>
              <a:ext cx="914400" cy="762000"/>
            </a:xfrm>
            <a:custGeom>
              <a:avLst/>
              <a:gdLst/>
              <a:ahLst/>
              <a:cxnLst/>
              <a:rect l="l" t="t" r="r" b="b"/>
              <a:pathLst>
                <a:path w="914400" h="762000">
                  <a:moveTo>
                    <a:pt x="0" y="762000"/>
                  </a:moveTo>
                  <a:lnTo>
                    <a:pt x="914400" y="7620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36244" y="923366"/>
            <a:ext cx="7955915" cy="2613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75">
                <a:latin typeface="Calibri"/>
                <a:cs typeface="Calibri"/>
              </a:rPr>
              <a:t>Takes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advantage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the </a:t>
            </a:r>
            <a:r>
              <a:rPr dirty="0" sz="3200">
                <a:latin typeface="Calibri"/>
                <a:cs typeface="Calibri"/>
              </a:rPr>
              <a:t>ability </a:t>
            </a:r>
            <a:r>
              <a:rPr dirty="0" sz="3200" spc="-15">
                <a:latin typeface="Calibri"/>
                <a:cs typeface="Calibri"/>
              </a:rPr>
              <a:t>to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fabricate 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both</a:t>
            </a:r>
            <a:r>
              <a:rPr dirty="0" sz="3200">
                <a:latin typeface="Calibri"/>
                <a:cs typeface="Calibri"/>
              </a:rPr>
              <a:t> n-type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p-type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on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same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substrate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5">
                <a:latin typeface="Calibri"/>
                <a:cs typeface="Calibri"/>
              </a:rPr>
              <a:t>Basic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circuit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inverter:</a:t>
            </a:r>
            <a:endParaRPr sz="3200">
              <a:latin typeface="Calibri"/>
              <a:cs typeface="Calibri"/>
            </a:endParaRPr>
          </a:p>
          <a:p>
            <a:pPr marL="789940" marR="3299460" indent="-320675">
              <a:lnSpc>
                <a:spcPct val="120100"/>
              </a:lnSpc>
              <a:spcBef>
                <a:spcPts val="15"/>
              </a:spcBef>
            </a:pPr>
            <a:r>
              <a:rPr dirty="0" sz="2800" spc="740">
                <a:latin typeface="Microsoft Sans Serif"/>
                <a:cs typeface="Microsoft Sans Serif"/>
              </a:rPr>
              <a:t>–</a:t>
            </a:r>
            <a:r>
              <a:rPr dirty="0" sz="2800" spc="-60">
                <a:latin typeface="Microsoft Sans Serif"/>
                <a:cs typeface="Microsoft Sans Serif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n-MOS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conducts</a:t>
            </a:r>
            <a:r>
              <a:rPr dirty="0" sz="2800" spc="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when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gate-to-source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pos+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3444" y="3510417"/>
            <a:ext cx="4203065" cy="1562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720" marR="5080" indent="-299720">
              <a:lnSpc>
                <a:spcPct val="120100"/>
              </a:lnSpc>
              <a:spcBef>
                <a:spcPts val="95"/>
              </a:spcBef>
              <a:buFont typeface="Microsoft Sans Serif"/>
              <a:buChar char="–"/>
              <a:tabLst>
                <a:tab pos="299720" algn="l"/>
              </a:tabLst>
            </a:pP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p-MOS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conducts</a:t>
            </a:r>
            <a:r>
              <a:rPr dirty="0" sz="2800" spc="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when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gate-to-source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5">
                <a:latin typeface="Calibri"/>
                <a:cs typeface="Calibri"/>
              </a:rPr>
              <a:t>neg-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299720" algn="l"/>
              </a:tabLst>
            </a:pPr>
            <a:r>
              <a:rPr dirty="0" sz="2800">
                <a:latin typeface="Calibri"/>
                <a:cs typeface="Calibri"/>
              </a:rPr>
              <a:t>Both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are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turned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off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when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3814" y="5131689"/>
            <a:ext cx="312483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-15">
                <a:latin typeface="Calibri"/>
                <a:cs typeface="Calibri"/>
              </a:rPr>
              <a:t>gate-to-source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30">
                <a:latin typeface="Calibri"/>
                <a:cs typeface="Calibri"/>
              </a:rPr>
              <a:t>zero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842635"/>
            <a:chOff x="0" y="0"/>
            <a:chExt cx="9144000" cy="5842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52400"/>
              <a:ext cx="7848600" cy="56901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43200" y="152400"/>
              <a:ext cx="3048000" cy="2438400"/>
            </a:xfrm>
            <a:custGeom>
              <a:avLst/>
              <a:gdLst/>
              <a:ahLst/>
              <a:cxnLst/>
              <a:rect l="l" t="t" r="r" b="b"/>
              <a:pathLst>
                <a:path w="3048000" h="2438400">
                  <a:moveTo>
                    <a:pt x="3048000" y="0"/>
                  </a:moveTo>
                  <a:lnTo>
                    <a:pt x="0" y="0"/>
                  </a:lnTo>
                  <a:lnTo>
                    <a:pt x="0" y="2438400"/>
                  </a:lnTo>
                  <a:lnTo>
                    <a:pt x="3048000" y="2438400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43200" y="152400"/>
              <a:ext cx="3048000" cy="2438400"/>
            </a:xfrm>
            <a:custGeom>
              <a:avLst/>
              <a:gdLst/>
              <a:ahLst/>
              <a:cxnLst/>
              <a:rect l="l" t="t" r="r" b="b"/>
              <a:pathLst>
                <a:path w="3048000" h="2438400">
                  <a:moveTo>
                    <a:pt x="0" y="2438400"/>
                  </a:moveTo>
                  <a:lnTo>
                    <a:pt x="3048000" y="2438400"/>
                  </a:lnTo>
                  <a:lnTo>
                    <a:pt x="3048000" y="0"/>
                  </a:lnTo>
                  <a:lnTo>
                    <a:pt x="0" y="0"/>
                  </a:lnTo>
                  <a:lnTo>
                    <a:pt x="0" y="2438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12567" y="0"/>
            <a:ext cx="4119879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none" spc="5"/>
              <a:t>CMOS</a:t>
            </a:r>
            <a:r>
              <a:rPr dirty="0" u="none" spc="-80"/>
              <a:t> </a:t>
            </a:r>
            <a:r>
              <a:rPr dirty="0" u="none" spc="5"/>
              <a:t>–</a:t>
            </a:r>
            <a:r>
              <a:rPr dirty="0" u="none" spc="-25"/>
              <a:t> </a:t>
            </a:r>
            <a:r>
              <a:rPr dirty="0" u="none"/>
              <a:t>Logic</a:t>
            </a:r>
            <a:r>
              <a:rPr dirty="0" u="none" spc="-75"/>
              <a:t> </a:t>
            </a:r>
            <a:r>
              <a:rPr dirty="0" u="none" spc="-20"/>
              <a:t>Gates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654300" y="5549900"/>
            <a:ext cx="3302000" cy="787400"/>
            <a:chOff x="2654300" y="5549900"/>
            <a:chExt cx="3302000" cy="787400"/>
          </a:xfrm>
        </p:grpSpPr>
        <p:sp>
          <p:nvSpPr>
            <p:cNvPr id="9" name="object 9"/>
            <p:cNvSpPr/>
            <p:nvPr/>
          </p:nvSpPr>
          <p:spPr>
            <a:xfrm>
              <a:off x="2667000" y="5562600"/>
              <a:ext cx="3276600" cy="762000"/>
            </a:xfrm>
            <a:custGeom>
              <a:avLst/>
              <a:gdLst/>
              <a:ahLst/>
              <a:cxnLst/>
              <a:rect l="l" t="t" r="r" b="b"/>
              <a:pathLst>
                <a:path w="3276600" h="762000">
                  <a:moveTo>
                    <a:pt x="32766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3276600" y="762000"/>
                  </a:lnTo>
                  <a:lnTo>
                    <a:pt x="3276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67000" y="5562600"/>
              <a:ext cx="3276600" cy="762000"/>
            </a:xfrm>
            <a:custGeom>
              <a:avLst/>
              <a:gdLst/>
              <a:ahLst/>
              <a:cxnLst/>
              <a:rect l="l" t="t" r="r" b="b"/>
              <a:pathLst>
                <a:path w="3276600" h="762000">
                  <a:moveTo>
                    <a:pt x="0" y="762000"/>
                  </a:moveTo>
                  <a:lnTo>
                    <a:pt x="3276600" y="762000"/>
                  </a:lnTo>
                  <a:lnTo>
                    <a:pt x="32766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580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Digital</a:t>
            </a:r>
            <a:r>
              <a:rPr dirty="0" spc="-95"/>
              <a:t> </a:t>
            </a:r>
            <a:r>
              <a:rPr dirty="0"/>
              <a:t>Logic</a:t>
            </a:r>
            <a:r>
              <a:rPr dirty="0" spc="-40"/>
              <a:t> </a:t>
            </a:r>
            <a:r>
              <a:rPr dirty="0" spc="-15"/>
              <a:t>Families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844" y="877646"/>
            <a:ext cx="7838440" cy="516191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382270" marR="302895" indent="-344805">
              <a:lnSpc>
                <a:spcPts val="3240"/>
              </a:lnSpc>
              <a:spcBef>
                <a:spcPts val="509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basic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circuit</a:t>
            </a:r>
            <a:r>
              <a:rPr dirty="0" sz="3000" spc="-7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in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each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technology/family</a:t>
            </a:r>
            <a:r>
              <a:rPr dirty="0" sz="3000" spc="-7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is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NAND,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NOR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or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INVERTER.</a:t>
            </a:r>
            <a:endParaRPr sz="3000">
              <a:latin typeface="Calibri"/>
              <a:cs typeface="Calibri"/>
            </a:endParaRPr>
          </a:p>
          <a:p>
            <a:pPr algn="r" marL="344170" marR="1729739" indent="-344170">
              <a:lnSpc>
                <a:spcPct val="100000"/>
              </a:lnSpc>
              <a:spcBef>
                <a:spcPts val="315"/>
              </a:spcBef>
              <a:buFont typeface="Microsoft Sans Serif"/>
              <a:buChar char="•"/>
              <a:tabLst>
                <a:tab pos="344170" algn="l"/>
                <a:tab pos="382905" algn="l"/>
              </a:tabLst>
            </a:pPr>
            <a:r>
              <a:rPr dirty="0" sz="3000" spc="-10">
                <a:latin typeface="Calibri"/>
                <a:cs typeface="Calibri"/>
              </a:rPr>
              <a:t>Many</a:t>
            </a:r>
            <a:r>
              <a:rPr dirty="0" sz="3000" spc="-6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families</a:t>
            </a:r>
            <a:r>
              <a:rPr dirty="0" sz="3000" spc="-75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have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been</a:t>
            </a:r>
            <a:r>
              <a:rPr dirty="0" sz="3000" spc="-5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introduced:</a:t>
            </a:r>
            <a:endParaRPr sz="3000">
              <a:latin typeface="Calibri"/>
              <a:cs typeface="Calibri"/>
            </a:endParaRPr>
          </a:p>
          <a:p>
            <a:pPr algn="r" lvl="1" marL="287020" marR="1706245" indent="-287020">
              <a:lnSpc>
                <a:spcPct val="100000"/>
              </a:lnSpc>
              <a:spcBef>
                <a:spcPts val="330"/>
              </a:spcBef>
              <a:buFont typeface="Microsoft Sans Serif"/>
              <a:buChar char="–"/>
              <a:tabLst>
                <a:tab pos="287020" algn="l"/>
              </a:tabLst>
            </a:pPr>
            <a:r>
              <a:rPr dirty="0" sz="2600" spc="-5">
                <a:solidFill>
                  <a:srgbClr val="006FC0"/>
                </a:solidFill>
                <a:latin typeface="Calibri"/>
                <a:cs typeface="Calibri"/>
              </a:rPr>
              <a:t>Bipolar</a:t>
            </a:r>
            <a:r>
              <a:rPr dirty="0" sz="2600" spc="-1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600" spc="-35">
                <a:solidFill>
                  <a:srgbClr val="006FC0"/>
                </a:solidFill>
                <a:latin typeface="Calibri"/>
                <a:cs typeface="Calibri"/>
              </a:rPr>
              <a:t>Transistors</a:t>
            </a:r>
            <a:r>
              <a:rPr dirty="0" sz="2600" spc="2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(flow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of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two</a:t>
            </a:r>
            <a:r>
              <a:rPr dirty="0" sz="2600" spc="3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carriers)</a:t>
            </a:r>
            <a:endParaRPr sz="2600">
              <a:latin typeface="Calibri"/>
              <a:cs typeface="Calibri"/>
            </a:endParaRPr>
          </a:p>
          <a:p>
            <a:pPr lvl="2" marL="1181100" indent="-229235">
              <a:lnSpc>
                <a:spcPct val="100000"/>
              </a:lnSpc>
              <a:spcBef>
                <a:spcPts val="305"/>
              </a:spcBef>
              <a:buFont typeface="Microsoft Sans Serif"/>
              <a:buChar char="•"/>
              <a:tabLst>
                <a:tab pos="1181100" algn="l"/>
                <a:tab pos="1181735" algn="l"/>
              </a:tabLst>
            </a:pPr>
            <a:r>
              <a:rPr dirty="0" sz="2200" b="1">
                <a:latin typeface="Calibri"/>
                <a:cs typeface="Calibri"/>
              </a:rPr>
              <a:t>RTL</a:t>
            </a:r>
            <a:r>
              <a:rPr dirty="0" sz="2200">
                <a:latin typeface="Calibri"/>
                <a:cs typeface="Calibri"/>
              </a:rPr>
              <a:t>:</a:t>
            </a:r>
            <a:r>
              <a:rPr dirty="0" sz="2200" spc="-9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Resistor-Transistor</a:t>
            </a:r>
            <a:r>
              <a:rPr dirty="0" sz="2200" spc="-9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Logic</a:t>
            </a:r>
            <a:endParaRPr sz="2200">
              <a:latin typeface="Calibri"/>
              <a:cs typeface="Calibri"/>
            </a:endParaRPr>
          </a:p>
          <a:p>
            <a:pPr lvl="2" marL="1181100" indent="-229235">
              <a:lnSpc>
                <a:spcPct val="100000"/>
              </a:lnSpc>
              <a:spcBef>
                <a:spcPts val="265"/>
              </a:spcBef>
              <a:buFont typeface="Microsoft Sans Serif"/>
              <a:buChar char="•"/>
              <a:tabLst>
                <a:tab pos="1181100" algn="l"/>
                <a:tab pos="1181735" algn="l"/>
              </a:tabLst>
            </a:pPr>
            <a:r>
              <a:rPr dirty="0" sz="2200" spc="-5" b="1">
                <a:latin typeface="Calibri"/>
                <a:cs typeface="Calibri"/>
              </a:rPr>
              <a:t>DTL</a:t>
            </a:r>
            <a:r>
              <a:rPr dirty="0" sz="2200" spc="-5">
                <a:latin typeface="Calibri"/>
                <a:cs typeface="Calibri"/>
              </a:rPr>
              <a:t>: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Diode-Transistor</a:t>
            </a:r>
            <a:r>
              <a:rPr dirty="0" sz="2200" spc="-9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Logic</a:t>
            </a:r>
            <a:endParaRPr sz="2200">
              <a:latin typeface="Calibri"/>
              <a:cs typeface="Calibri"/>
            </a:endParaRPr>
          </a:p>
          <a:p>
            <a:pPr lvl="2" marL="1181100" indent="-229235">
              <a:lnSpc>
                <a:spcPct val="100000"/>
              </a:lnSpc>
              <a:spcBef>
                <a:spcPts val="265"/>
              </a:spcBef>
              <a:buFont typeface="Microsoft Sans Serif"/>
              <a:buChar char="•"/>
              <a:tabLst>
                <a:tab pos="1181100" algn="l"/>
                <a:tab pos="1181735" algn="l"/>
              </a:tabLst>
            </a:pPr>
            <a:r>
              <a:rPr dirty="0" sz="2200" spc="10" b="1">
                <a:latin typeface="Calibri"/>
                <a:cs typeface="Calibri"/>
              </a:rPr>
              <a:t>TTL</a:t>
            </a:r>
            <a:r>
              <a:rPr dirty="0" sz="2200" spc="10">
                <a:latin typeface="Calibri"/>
                <a:cs typeface="Calibri"/>
              </a:rPr>
              <a:t>: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Transistor-Transistor</a:t>
            </a:r>
            <a:r>
              <a:rPr dirty="0" sz="2200" spc="-9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Logic</a:t>
            </a:r>
            <a:endParaRPr sz="2200">
              <a:latin typeface="Calibri"/>
              <a:cs typeface="Calibri"/>
            </a:endParaRPr>
          </a:p>
          <a:p>
            <a:pPr lvl="2" marL="1181100" indent="-229235">
              <a:lnSpc>
                <a:spcPct val="100000"/>
              </a:lnSpc>
              <a:spcBef>
                <a:spcPts val="265"/>
              </a:spcBef>
              <a:buFont typeface="Microsoft Sans Serif"/>
              <a:buChar char="•"/>
              <a:tabLst>
                <a:tab pos="1181100" algn="l"/>
                <a:tab pos="1181735" algn="l"/>
              </a:tabLst>
            </a:pPr>
            <a:r>
              <a:rPr dirty="0" sz="2200" spc="-5" b="1">
                <a:latin typeface="Calibri"/>
                <a:cs typeface="Calibri"/>
              </a:rPr>
              <a:t>ECL</a:t>
            </a:r>
            <a:r>
              <a:rPr dirty="0" sz="2200" spc="-5">
                <a:latin typeface="Calibri"/>
                <a:cs typeface="Calibri"/>
              </a:rPr>
              <a:t>: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Emitter-Coupled</a:t>
            </a:r>
            <a:r>
              <a:rPr dirty="0" sz="2200" spc="-9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Logic</a:t>
            </a:r>
            <a:endParaRPr sz="2200">
              <a:latin typeface="Calibri"/>
              <a:cs typeface="Calibri"/>
            </a:endParaRPr>
          </a:p>
          <a:p>
            <a:pPr lvl="2" marL="1181100" indent="-229235">
              <a:lnSpc>
                <a:spcPct val="100000"/>
              </a:lnSpc>
              <a:spcBef>
                <a:spcPts val="265"/>
              </a:spcBef>
              <a:buFont typeface="Microsoft Sans Serif"/>
              <a:buChar char="•"/>
              <a:tabLst>
                <a:tab pos="1181100" algn="l"/>
                <a:tab pos="1181735" algn="l"/>
              </a:tabLst>
            </a:pPr>
            <a:r>
              <a:rPr dirty="0" sz="2200" spc="5" b="1">
                <a:latin typeface="Calibri"/>
                <a:cs typeface="Calibri"/>
              </a:rPr>
              <a:t>I</a:t>
            </a:r>
            <a:r>
              <a:rPr dirty="0" baseline="24904" sz="2175" spc="7" b="1">
                <a:latin typeface="Calibri"/>
                <a:cs typeface="Calibri"/>
              </a:rPr>
              <a:t>2</a:t>
            </a:r>
            <a:r>
              <a:rPr dirty="0" sz="2200" spc="5" b="1">
                <a:latin typeface="Calibri"/>
                <a:cs typeface="Calibri"/>
              </a:rPr>
              <a:t>L</a:t>
            </a:r>
            <a:r>
              <a:rPr dirty="0" sz="2200" spc="5">
                <a:latin typeface="Calibri"/>
                <a:cs typeface="Calibri"/>
              </a:rPr>
              <a:t>:</a:t>
            </a:r>
            <a:r>
              <a:rPr dirty="0" sz="2200" spc="-7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Integrated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Injection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Logic</a:t>
            </a:r>
            <a:endParaRPr sz="2200">
              <a:latin typeface="Calibri"/>
              <a:cs typeface="Calibri"/>
            </a:endParaRPr>
          </a:p>
          <a:p>
            <a:pPr algn="r" lvl="1" marL="287020" marR="1135380" indent="-287020">
              <a:lnSpc>
                <a:spcPct val="100000"/>
              </a:lnSpc>
              <a:spcBef>
                <a:spcPts val="275"/>
              </a:spcBef>
              <a:buFont typeface="Microsoft Sans Serif"/>
              <a:buChar char="–"/>
              <a:tabLst>
                <a:tab pos="287020" algn="l"/>
              </a:tabLst>
            </a:pPr>
            <a:r>
              <a:rPr dirty="0" sz="2600" spc="-5">
                <a:solidFill>
                  <a:srgbClr val="006FC0"/>
                </a:solidFill>
                <a:latin typeface="Calibri"/>
                <a:cs typeface="Calibri"/>
              </a:rPr>
              <a:t>Unipolar</a:t>
            </a:r>
            <a:r>
              <a:rPr dirty="0" sz="2600" spc="1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600" spc="-35">
                <a:solidFill>
                  <a:srgbClr val="006FC0"/>
                </a:solidFill>
                <a:latin typeface="Calibri"/>
                <a:cs typeface="Calibri"/>
              </a:rPr>
              <a:t>Transistors</a:t>
            </a:r>
            <a:r>
              <a:rPr dirty="0" sz="2600" spc="2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(Field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30">
                <a:latin typeface="Calibri"/>
                <a:cs typeface="Calibri"/>
              </a:rPr>
              <a:t>Effect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35">
                <a:latin typeface="Calibri"/>
                <a:cs typeface="Calibri"/>
              </a:rPr>
              <a:t>Transistors)</a:t>
            </a:r>
            <a:endParaRPr sz="2600">
              <a:latin typeface="Calibri"/>
              <a:cs typeface="Calibri"/>
            </a:endParaRPr>
          </a:p>
          <a:p>
            <a:pPr algn="r" lvl="2" marL="227965" marR="1125855" indent="-227965">
              <a:lnSpc>
                <a:spcPct val="100000"/>
              </a:lnSpc>
              <a:spcBef>
                <a:spcPts val="305"/>
              </a:spcBef>
              <a:buFont typeface="Microsoft Sans Serif"/>
              <a:buChar char="•"/>
              <a:tabLst>
                <a:tab pos="227965" algn="l"/>
                <a:tab pos="228600" algn="l"/>
              </a:tabLst>
            </a:pPr>
            <a:r>
              <a:rPr dirty="0" sz="2200" spc="-5" b="1">
                <a:latin typeface="Calibri"/>
                <a:cs typeface="Calibri"/>
              </a:rPr>
              <a:t>MOS</a:t>
            </a:r>
            <a:r>
              <a:rPr dirty="0" sz="2200" spc="-5">
                <a:latin typeface="Calibri"/>
                <a:cs typeface="Calibri"/>
              </a:rPr>
              <a:t>: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Metal-Oxide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Semiconductor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–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high density</a:t>
            </a:r>
            <a:endParaRPr sz="2200">
              <a:latin typeface="Calibri"/>
              <a:cs typeface="Calibri"/>
            </a:endParaRPr>
          </a:p>
          <a:p>
            <a:pPr lvl="2" marL="1181100" marR="30480" indent="-228600">
              <a:lnSpc>
                <a:spcPts val="2380"/>
              </a:lnSpc>
              <a:spcBef>
                <a:spcPts val="560"/>
              </a:spcBef>
              <a:buFont typeface="Microsoft Sans Serif"/>
              <a:buChar char="•"/>
              <a:tabLst>
                <a:tab pos="1181100" algn="l"/>
                <a:tab pos="1181735" algn="l"/>
              </a:tabLst>
            </a:pPr>
            <a:r>
              <a:rPr dirty="0" sz="2200" spc="-5" b="1">
                <a:latin typeface="Calibri"/>
                <a:cs typeface="Calibri"/>
              </a:rPr>
              <a:t>CMOS</a:t>
            </a:r>
            <a:r>
              <a:rPr dirty="0" sz="2200" spc="-5">
                <a:latin typeface="Calibri"/>
                <a:cs typeface="Calibri"/>
              </a:rPr>
              <a:t>: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Complementary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MOS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–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lower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power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consumption, </a:t>
            </a:r>
            <a:r>
              <a:rPr dirty="0" sz="2200" spc="-48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dominant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family,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used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VLSI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7929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5"/>
              <a:t>CMOS</a:t>
            </a:r>
            <a:r>
              <a:rPr dirty="0" spc="-80"/>
              <a:t> </a:t>
            </a:r>
            <a:r>
              <a:rPr dirty="0" spc="5"/>
              <a:t>–</a:t>
            </a:r>
            <a:r>
              <a:rPr dirty="0" spc="-20"/>
              <a:t> </a:t>
            </a:r>
            <a:r>
              <a:rPr dirty="0"/>
              <a:t>Models/Symbols	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47774" y="2176635"/>
            <a:ext cx="7305675" cy="4237355"/>
            <a:chOff x="847774" y="2176635"/>
            <a:chExt cx="7305675" cy="42373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774" y="2176635"/>
              <a:ext cx="7305625" cy="40130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0400" y="5867400"/>
              <a:ext cx="2743200" cy="533400"/>
            </a:xfrm>
            <a:custGeom>
              <a:avLst/>
              <a:gdLst/>
              <a:ahLst/>
              <a:cxnLst/>
              <a:rect l="l" t="t" r="r" b="b"/>
              <a:pathLst>
                <a:path w="2743200" h="533400">
                  <a:moveTo>
                    <a:pt x="2743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2743200" y="533400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00400" y="5867400"/>
              <a:ext cx="2743200" cy="533400"/>
            </a:xfrm>
            <a:custGeom>
              <a:avLst/>
              <a:gdLst/>
              <a:ahLst/>
              <a:cxnLst/>
              <a:rect l="l" t="t" r="r" b="b"/>
              <a:pathLst>
                <a:path w="2743200" h="533400">
                  <a:moveTo>
                    <a:pt x="0" y="533400"/>
                  </a:moveTo>
                  <a:lnTo>
                    <a:pt x="2743200" y="533400"/>
                  </a:lnTo>
                  <a:lnTo>
                    <a:pt x="2743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9689" y="3010916"/>
            <a:ext cx="6481445" cy="6953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none" sz="4400" spc="-15"/>
              <a:t>MOS</a:t>
            </a:r>
            <a:r>
              <a:rPr dirty="0" u="none" sz="4400"/>
              <a:t> </a:t>
            </a:r>
            <a:r>
              <a:rPr dirty="0" u="none" sz="4400" spc="-25"/>
              <a:t>Operation</a:t>
            </a:r>
            <a:r>
              <a:rPr dirty="0" u="none" sz="4400" spc="50"/>
              <a:t> </a:t>
            </a:r>
            <a:r>
              <a:rPr dirty="0" u="none" sz="4400" spc="-5"/>
              <a:t>and</a:t>
            </a:r>
            <a:r>
              <a:rPr dirty="0" u="none" sz="4400" spc="30"/>
              <a:t> </a:t>
            </a:r>
            <a:r>
              <a:rPr dirty="0" u="none" sz="4400" spc="-15"/>
              <a:t>Analysis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780280"/>
            <a:chOff x="0" y="0"/>
            <a:chExt cx="9144000" cy="4780280"/>
          </a:xfrm>
        </p:grpSpPr>
        <p:sp>
          <p:nvSpPr>
            <p:cNvPr id="3" name="object 3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0"/>
              <a:ext cx="6248400" cy="47802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1745" y="304800"/>
              <a:ext cx="2573654" cy="32004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87044" y="4893640"/>
            <a:ext cx="5386070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279" indent="-17081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08915" algn="l"/>
              </a:tabLst>
            </a:pPr>
            <a:r>
              <a:rPr dirty="0" sz="2400" spc="-5" b="1">
                <a:latin typeface="Calibri"/>
                <a:cs typeface="Calibri"/>
              </a:rPr>
              <a:t>L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channel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length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(350nm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90nm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~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2004)</a:t>
            </a:r>
            <a:endParaRPr sz="2400">
              <a:latin typeface="Calibri"/>
              <a:cs typeface="Calibri"/>
            </a:endParaRPr>
          </a:p>
          <a:p>
            <a:pPr marL="208279" indent="-170815">
              <a:lnSpc>
                <a:spcPct val="100000"/>
              </a:lnSpc>
              <a:buFont typeface="Microsoft Sans Serif"/>
              <a:buChar char="•"/>
              <a:tabLst>
                <a:tab pos="208915" algn="l"/>
              </a:tabLst>
            </a:pPr>
            <a:r>
              <a:rPr dirty="0" sz="2400" b="1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channel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width</a:t>
            </a:r>
            <a:endParaRPr sz="2400">
              <a:latin typeface="Calibri"/>
              <a:cs typeface="Calibri"/>
            </a:endParaRPr>
          </a:p>
          <a:p>
            <a:pPr marL="208279" indent="-170815"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  <a:tabLst>
                <a:tab pos="208915" algn="l"/>
              </a:tabLst>
            </a:pPr>
            <a:r>
              <a:rPr dirty="0" sz="2400" spc="-10" b="1">
                <a:latin typeface="Calibri"/>
                <a:cs typeface="Calibri"/>
              </a:rPr>
              <a:t>t</a:t>
            </a:r>
            <a:r>
              <a:rPr dirty="0" baseline="-20833" sz="2400" spc="-15" b="1">
                <a:latin typeface="Calibri"/>
                <a:cs typeface="Calibri"/>
              </a:rPr>
              <a:t>ox</a:t>
            </a:r>
            <a:r>
              <a:rPr dirty="0" sz="2400" spc="-10">
                <a:latin typeface="Calibri"/>
                <a:cs typeface="Calibri"/>
              </a:rPr>
              <a:t>: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gate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oxide </a:t>
            </a:r>
            <a:r>
              <a:rPr dirty="0" sz="2400" spc="-5">
                <a:latin typeface="Calibri"/>
                <a:cs typeface="Calibri"/>
              </a:rPr>
              <a:t>thickness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(&lt; </a:t>
            </a:r>
            <a:r>
              <a:rPr dirty="0" sz="2400">
                <a:latin typeface="Calibri"/>
                <a:cs typeface="Calibri"/>
              </a:rPr>
              <a:t>25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Å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~2004)</a:t>
            </a:r>
            <a:endParaRPr sz="2400">
              <a:latin typeface="Calibri"/>
              <a:cs typeface="Calibri"/>
            </a:endParaRPr>
          </a:p>
          <a:p>
            <a:pPr marL="208279" indent="-170815">
              <a:lnSpc>
                <a:spcPct val="100000"/>
              </a:lnSpc>
              <a:buFont typeface="Microsoft Sans Serif"/>
              <a:buChar char="•"/>
              <a:tabLst>
                <a:tab pos="208915" algn="l"/>
              </a:tabLst>
            </a:pPr>
            <a:r>
              <a:rPr dirty="0" sz="2400" spc="-10" b="1">
                <a:latin typeface="Calibri"/>
                <a:cs typeface="Calibri"/>
              </a:rPr>
              <a:t>bulk(substrate)</a:t>
            </a:r>
            <a:r>
              <a:rPr dirty="0" sz="2400" spc="-10">
                <a:latin typeface="Calibri"/>
                <a:cs typeface="Calibri"/>
              </a:rPr>
              <a:t>: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doping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  <a:p>
            <a:pPr marL="208279" indent="-170815">
              <a:lnSpc>
                <a:spcPct val="100000"/>
              </a:lnSpc>
              <a:buFont typeface="Microsoft Sans Serif"/>
              <a:buChar char="•"/>
              <a:tabLst>
                <a:tab pos="208915" algn="l"/>
              </a:tabLst>
            </a:pPr>
            <a:r>
              <a:rPr dirty="0" sz="2400" spc="-5" b="1">
                <a:latin typeface="Calibri"/>
                <a:cs typeface="Calibri"/>
              </a:rPr>
              <a:t>x</a:t>
            </a:r>
            <a:r>
              <a:rPr dirty="0" baseline="-20576" sz="2025" spc="-7" b="1">
                <a:latin typeface="Calibri"/>
                <a:cs typeface="Calibri"/>
              </a:rPr>
              <a:t>j</a:t>
            </a:r>
            <a:r>
              <a:rPr dirty="0" sz="2000" spc="-5" b="1">
                <a:latin typeface="Calibri"/>
                <a:cs typeface="Calibri"/>
              </a:rPr>
              <a:t>: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junction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depth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(150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 70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nm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~2004)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8664" y="4764481"/>
            <a:ext cx="215011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Determine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electrical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Characteristics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7100" y="5862320"/>
            <a:ext cx="2009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010" algn="l"/>
              </a:tabLst>
            </a:pPr>
            <a:r>
              <a:rPr dirty="0" u="sng" sz="2400">
                <a:uFill>
                  <a:solidFill>
                    <a:srgbClr val="497DBA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spc="260">
                <a:uFill>
                  <a:solidFill>
                    <a:srgbClr val="497DBA"/>
                  </a:solidFill>
                </a:u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transistor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1659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10"/>
              <a:t>MOS</a:t>
            </a:r>
            <a:r>
              <a:rPr dirty="0" spc="-85"/>
              <a:t> </a:t>
            </a:r>
            <a:r>
              <a:rPr dirty="0" spc="-10"/>
              <a:t>Threshold</a:t>
            </a:r>
            <a:r>
              <a:rPr dirty="0" spc="-35"/>
              <a:t> Voltage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844" y="1463116"/>
            <a:ext cx="8298180" cy="5004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3070" indent="-34480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433070" algn="l"/>
                <a:tab pos="433705" algn="l"/>
              </a:tabLst>
            </a:pPr>
            <a:r>
              <a:rPr dirty="0" sz="2400" b="1">
                <a:latin typeface="Calibri"/>
                <a:cs typeface="Calibri"/>
              </a:rPr>
              <a:t>Threshold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30" b="1">
                <a:latin typeface="Calibri"/>
                <a:cs typeface="Calibri"/>
              </a:rPr>
              <a:t>Voltage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(V</a:t>
            </a:r>
            <a:r>
              <a:rPr dirty="0" baseline="-20833" sz="2400" spc="-7" b="1">
                <a:latin typeface="Calibri"/>
                <a:cs typeface="Calibri"/>
              </a:rPr>
              <a:t>T</a:t>
            </a:r>
            <a:r>
              <a:rPr dirty="0" sz="2400" spc="-5" b="1">
                <a:latin typeface="Calibri"/>
                <a:cs typeface="Calibri"/>
              </a:rPr>
              <a:t>):</a:t>
            </a:r>
            <a:r>
              <a:rPr dirty="0" sz="2400" spc="2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minimum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gate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voltage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needed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 marL="43307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initiate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forming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conducting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channel</a:t>
            </a:r>
            <a:endParaRPr sz="2400">
              <a:latin typeface="Calibri"/>
              <a:cs typeface="Calibri"/>
            </a:endParaRPr>
          </a:p>
          <a:p>
            <a:pPr marL="433070" indent="-344805">
              <a:lnSpc>
                <a:spcPct val="100000"/>
              </a:lnSpc>
              <a:spcBef>
                <a:spcPts val="580"/>
              </a:spcBef>
              <a:buFont typeface="Microsoft Sans Serif"/>
              <a:buChar char="•"/>
              <a:tabLst>
                <a:tab pos="433070" algn="l"/>
                <a:tab pos="433705" algn="l"/>
              </a:tabLst>
            </a:pPr>
            <a:r>
              <a:rPr dirty="0" sz="2400" spc="-5">
                <a:latin typeface="Calibri"/>
                <a:cs typeface="Calibri"/>
              </a:rPr>
              <a:t>V</a:t>
            </a:r>
            <a:r>
              <a:rPr dirty="0" sz="2000" spc="-5">
                <a:latin typeface="Calibri"/>
                <a:cs typeface="Calibri"/>
              </a:rPr>
              <a:t>T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mainly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depends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on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material</a:t>
            </a:r>
            <a:r>
              <a:rPr dirty="0" sz="2400" spc="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properties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largely</a:t>
            </a:r>
            <a:endParaRPr sz="2400">
              <a:latin typeface="Calibri"/>
              <a:cs typeface="Calibri"/>
            </a:endParaRPr>
          </a:p>
          <a:p>
            <a:pPr marL="43307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determined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at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time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fabrication</a:t>
            </a:r>
            <a:endParaRPr sz="2400">
              <a:latin typeface="Calibri"/>
              <a:cs typeface="Calibri"/>
            </a:endParaRPr>
          </a:p>
          <a:p>
            <a:pPr marL="433070" indent="-344805">
              <a:lnSpc>
                <a:spcPct val="100000"/>
              </a:lnSpc>
              <a:spcBef>
                <a:spcPts val="580"/>
              </a:spcBef>
              <a:buFont typeface="Microsoft Sans Serif"/>
              <a:buChar char="•"/>
              <a:tabLst>
                <a:tab pos="433070" algn="l"/>
                <a:tab pos="433705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most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important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factors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affecting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15">
                <a:latin typeface="Calibri"/>
                <a:cs typeface="Calibri"/>
              </a:rPr>
              <a:t>V</a:t>
            </a:r>
            <a:r>
              <a:rPr dirty="0" sz="2100" spc="15">
                <a:latin typeface="Calibri"/>
                <a:cs typeface="Calibri"/>
              </a:rPr>
              <a:t>T</a:t>
            </a:r>
            <a:r>
              <a:rPr dirty="0" sz="2100" spc="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include:</a:t>
            </a:r>
            <a:endParaRPr sz="2400">
              <a:latin typeface="Calibri"/>
              <a:cs typeface="Calibri"/>
            </a:endParaRPr>
          </a:p>
          <a:p>
            <a:pPr lvl="1" marL="887094" indent="-341630">
              <a:lnSpc>
                <a:spcPct val="100000"/>
              </a:lnSpc>
              <a:spcBef>
                <a:spcPts val="495"/>
              </a:spcBef>
              <a:buFont typeface="Microsoft Sans Serif"/>
              <a:buChar char="–"/>
              <a:tabLst>
                <a:tab pos="887094" algn="l"/>
                <a:tab pos="887730" algn="l"/>
              </a:tabLst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gate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conductor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material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(poly</a:t>
            </a:r>
            <a:r>
              <a:rPr dirty="0" sz="2000" spc="-15">
                <a:latin typeface="Calibri"/>
                <a:cs typeface="Calibri"/>
              </a:rPr>
              <a:t> vs.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metal)</a:t>
            </a:r>
            <a:endParaRPr sz="2000">
              <a:latin typeface="Calibri"/>
              <a:cs typeface="Calibri"/>
            </a:endParaRPr>
          </a:p>
          <a:p>
            <a:pPr lvl="1" marL="887094" indent="-341630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887094" algn="l"/>
                <a:tab pos="887730" algn="l"/>
              </a:tabLst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gate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insulation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material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(SiO</a:t>
            </a:r>
            <a:r>
              <a:rPr dirty="0" baseline="-20576" sz="2025" spc="-7">
                <a:latin typeface="Calibri"/>
                <a:cs typeface="Calibri"/>
              </a:rPr>
              <a:t>2</a:t>
            </a:r>
            <a:r>
              <a:rPr dirty="0" sz="2000" spc="-5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lvl="1" marL="832485" indent="-287020">
              <a:lnSpc>
                <a:spcPct val="100000"/>
              </a:lnSpc>
              <a:spcBef>
                <a:spcPts val="484"/>
              </a:spcBef>
              <a:buFont typeface="Microsoft Sans Serif"/>
              <a:buChar char="–"/>
              <a:tabLst>
                <a:tab pos="832485" algn="l"/>
                <a:tab pos="833119" algn="l"/>
              </a:tabLst>
            </a:pPr>
            <a:r>
              <a:rPr dirty="0" sz="2000" spc="-5">
                <a:latin typeface="Calibri"/>
                <a:cs typeface="Calibri"/>
              </a:rPr>
              <a:t>Impurities in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oxide</a:t>
            </a:r>
            <a:endParaRPr sz="2000">
              <a:latin typeface="Calibri"/>
              <a:cs typeface="Calibri"/>
            </a:endParaRPr>
          </a:p>
          <a:p>
            <a:pPr lvl="1" marL="832485" indent="-287020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832485" algn="l"/>
                <a:tab pos="833119" algn="l"/>
              </a:tabLst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thickness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gate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material</a:t>
            </a:r>
            <a:endParaRPr sz="2000">
              <a:latin typeface="Calibri"/>
              <a:cs typeface="Calibri"/>
            </a:endParaRPr>
          </a:p>
          <a:p>
            <a:pPr lvl="1" marL="832485" indent="-287020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832485" algn="l"/>
                <a:tab pos="833119" algn="l"/>
              </a:tabLst>
            </a:pPr>
            <a:r>
              <a:rPr dirty="0" sz="2000" spc="-1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channel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doping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concentration</a:t>
            </a:r>
            <a:endParaRPr sz="2000">
              <a:latin typeface="Calibri"/>
              <a:cs typeface="Calibri"/>
            </a:endParaRPr>
          </a:p>
          <a:p>
            <a:pPr marL="433070" indent="-344805">
              <a:lnSpc>
                <a:spcPct val="100000"/>
              </a:lnSpc>
              <a:spcBef>
                <a:spcPts val="565"/>
              </a:spcBef>
              <a:buFont typeface="Microsoft Sans Serif"/>
              <a:buChar char="•"/>
              <a:tabLst>
                <a:tab pos="433070" algn="l"/>
                <a:tab pos="433705" algn="l"/>
              </a:tabLst>
            </a:pPr>
            <a:r>
              <a:rPr dirty="0" sz="2400">
                <a:latin typeface="Calibri"/>
                <a:cs typeface="Calibri"/>
              </a:rPr>
              <a:t>V</a:t>
            </a:r>
            <a:r>
              <a:rPr dirty="0" sz="2000">
                <a:latin typeface="Calibri"/>
                <a:cs typeface="Calibri"/>
              </a:rPr>
              <a:t>T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also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depends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on:</a:t>
            </a:r>
            <a:endParaRPr sz="2400">
              <a:latin typeface="Calibri"/>
              <a:cs typeface="Calibri"/>
            </a:endParaRPr>
          </a:p>
          <a:p>
            <a:pPr lvl="1" marL="832485" indent="-287020">
              <a:lnSpc>
                <a:spcPct val="100000"/>
              </a:lnSpc>
              <a:spcBef>
                <a:spcPts val="495"/>
              </a:spcBef>
              <a:buFont typeface="Microsoft Sans Serif"/>
              <a:buChar char="–"/>
              <a:tabLst>
                <a:tab pos="832485" algn="l"/>
                <a:tab pos="833119" algn="l"/>
              </a:tabLst>
            </a:pPr>
            <a:r>
              <a:rPr dirty="0" sz="2000" spc="-30">
                <a:latin typeface="Calibri"/>
                <a:cs typeface="Calibri"/>
              </a:rPr>
              <a:t>Temperature: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changes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by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-2mV/degree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low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substrate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doping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levels</a:t>
            </a:r>
            <a:endParaRPr sz="2000">
              <a:latin typeface="Calibri"/>
              <a:cs typeface="Calibri"/>
            </a:endParaRPr>
          </a:p>
          <a:p>
            <a:pPr lvl="1" marL="832485" indent="-287020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832485" algn="l"/>
                <a:tab pos="833119" algn="l"/>
              </a:tabLst>
            </a:pPr>
            <a:r>
              <a:rPr dirty="0" sz="2000" spc="-10">
                <a:latin typeface="Calibri"/>
                <a:cs typeface="Calibri"/>
              </a:rPr>
              <a:t>Source-Bulk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voltage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</a:t>
            </a:r>
            <a:r>
              <a:rPr dirty="0" baseline="-20576" sz="2025">
                <a:latin typeface="Calibri"/>
                <a:cs typeface="Calibri"/>
              </a:rPr>
              <a:t>SB</a:t>
            </a:r>
            <a:endParaRPr baseline="-20576" sz="202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3967860"/>
            <a:ext cx="8686800" cy="2890520"/>
            <a:chOff x="457200" y="3967860"/>
            <a:chExt cx="8686800" cy="2890520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400" y="3967860"/>
              <a:ext cx="4419599" cy="289013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60044" y="469137"/>
            <a:ext cx="8162290" cy="59099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33070" indent="-421005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433070" algn="l"/>
                <a:tab pos="433705" algn="l"/>
              </a:tabLst>
            </a:pPr>
            <a:r>
              <a:rPr dirty="0" sz="2700">
                <a:latin typeface="Calibri"/>
                <a:cs typeface="Calibri"/>
              </a:rPr>
              <a:t>As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V</a:t>
            </a:r>
            <a:r>
              <a:rPr dirty="0" sz="1400" spc="-5">
                <a:latin typeface="Calibri"/>
                <a:cs typeface="Calibri"/>
              </a:rPr>
              <a:t>GS</a:t>
            </a:r>
            <a:r>
              <a:rPr dirty="0" sz="1400" spc="29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moves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from</a:t>
            </a:r>
            <a:r>
              <a:rPr dirty="0" sz="2700" spc="1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0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to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a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positive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value:</a:t>
            </a:r>
            <a:endParaRPr sz="2700">
              <a:latin typeface="Calibri"/>
              <a:cs typeface="Calibri"/>
            </a:endParaRPr>
          </a:p>
          <a:p>
            <a:pPr lvl="1" marL="819785" indent="-350520">
              <a:lnSpc>
                <a:spcPct val="100000"/>
              </a:lnSpc>
              <a:spcBef>
                <a:spcPts val="15"/>
              </a:spcBef>
              <a:buFont typeface="Microsoft Sans Serif"/>
              <a:buChar char="–"/>
              <a:tabLst>
                <a:tab pos="819785" algn="l"/>
                <a:tab pos="820419" algn="l"/>
              </a:tabLst>
            </a:pPr>
            <a:r>
              <a:rPr dirty="0" sz="2400" spc="-5">
                <a:latin typeface="Calibri"/>
                <a:cs typeface="Calibri"/>
              </a:rPr>
              <a:t>positive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charge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accumulates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on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  <a:p>
            <a:pPr lvl="1" marL="756285" marR="360680" indent="-287020">
              <a:lnSpc>
                <a:spcPts val="2310"/>
              </a:lnSpc>
              <a:spcBef>
                <a:spcPts val="555"/>
              </a:spcBef>
              <a:buFont typeface="Microsoft Sans Serif"/>
              <a:buChar char="–"/>
              <a:tabLst>
                <a:tab pos="819785" algn="l"/>
                <a:tab pos="820419" algn="l"/>
              </a:tabLst>
            </a:pPr>
            <a:r>
              <a:rPr dirty="0"/>
              <a:t>	</a:t>
            </a:r>
            <a:r>
              <a:rPr dirty="0" sz="2400" spc="-15">
                <a:latin typeface="Calibri"/>
                <a:cs typeface="Calibri"/>
              </a:rPr>
              <a:t>negative </a:t>
            </a:r>
            <a:r>
              <a:rPr dirty="0" sz="2400" spc="-10">
                <a:latin typeface="Calibri"/>
                <a:cs typeface="Calibri"/>
              </a:rPr>
              <a:t>charge </a:t>
            </a:r>
            <a:r>
              <a:rPr dirty="0" sz="2400" spc="-5">
                <a:latin typeface="Calibri"/>
                <a:cs typeface="Calibri"/>
              </a:rPr>
              <a:t>(electrons) accumulates </a:t>
            </a:r>
            <a:r>
              <a:rPr dirty="0" sz="2400">
                <a:latin typeface="Calibri"/>
                <a:cs typeface="Calibri"/>
              </a:rPr>
              <a:t>in the </a:t>
            </a:r>
            <a:r>
              <a:rPr dirty="0" sz="2400" spc="-15">
                <a:latin typeface="Calibri"/>
                <a:cs typeface="Calibri"/>
              </a:rPr>
              <a:t>substrate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under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  <a:p>
            <a:pPr marL="433070" marR="5080" indent="-433070">
              <a:lnSpc>
                <a:spcPct val="100000"/>
              </a:lnSpc>
              <a:buFont typeface="Microsoft Sans Serif"/>
              <a:buChar char="•"/>
              <a:tabLst>
                <a:tab pos="433070" algn="l"/>
                <a:tab pos="433705" algn="l"/>
              </a:tabLst>
            </a:pPr>
            <a:r>
              <a:rPr dirty="0" sz="2700">
                <a:latin typeface="Calibri"/>
                <a:cs typeface="Calibri"/>
              </a:rPr>
              <a:t>The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mobile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holes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are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pushed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down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creating</a:t>
            </a:r>
            <a:r>
              <a:rPr dirty="0" sz="2700" spc="-7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a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depletion </a:t>
            </a:r>
            <a:r>
              <a:rPr dirty="0" sz="2700" spc="-595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layer</a:t>
            </a:r>
            <a:r>
              <a:rPr dirty="0" sz="2700" spc="-5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(contains</a:t>
            </a:r>
            <a:r>
              <a:rPr dirty="0" sz="2700" spc="-9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immobile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negative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charge)</a:t>
            </a:r>
            <a:endParaRPr sz="2700">
              <a:latin typeface="Calibri"/>
              <a:cs typeface="Calibri"/>
            </a:endParaRPr>
          </a:p>
          <a:p>
            <a:pPr marL="356870" marR="313055" indent="-344805">
              <a:lnSpc>
                <a:spcPts val="2590"/>
              </a:lnSpc>
              <a:spcBef>
                <a:spcPts val="635"/>
              </a:spcBef>
              <a:buFont typeface="Microsoft Sans Serif"/>
              <a:buChar char="•"/>
              <a:tabLst>
                <a:tab pos="433070" algn="l"/>
                <a:tab pos="433705" algn="l"/>
              </a:tabLst>
            </a:pPr>
            <a:r>
              <a:rPr dirty="0"/>
              <a:t>	</a:t>
            </a:r>
            <a:r>
              <a:rPr dirty="0" sz="2700">
                <a:latin typeface="Calibri"/>
                <a:cs typeface="Calibri"/>
              </a:rPr>
              <a:t>As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voltage</a:t>
            </a:r>
            <a:r>
              <a:rPr dirty="0" sz="2700" spc="-7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increases</a:t>
            </a:r>
            <a:r>
              <a:rPr dirty="0" sz="2700" spc="-6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depletion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layer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thickness </a:t>
            </a:r>
            <a:r>
              <a:rPr dirty="0" sz="2700" spc="-59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increases</a:t>
            </a:r>
            <a:r>
              <a:rPr dirty="0" sz="2700" spc="-9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and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a</a:t>
            </a:r>
            <a:r>
              <a:rPr dirty="0" sz="2700" spc="-15">
                <a:latin typeface="Calibri"/>
                <a:cs typeface="Calibri"/>
              </a:rPr>
              <a:t> layer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of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mobile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electrons</a:t>
            </a:r>
            <a:r>
              <a:rPr dirty="0" sz="2700" spc="-7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appear</a:t>
            </a:r>
            <a:endParaRPr sz="2700">
              <a:latin typeface="Calibri"/>
              <a:cs typeface="Calibri"/>
            </a:endParaRPr>
          </a:p>
          <a:p>
            <a:pPr marL="323215">
              <a:lnSpc>
                <a:spcPct val="100000"/>
              </a:lnSpc>
              <a:spcBef>
                <a:spcPts val="25"/>
              </a:spcBef>
            </a:pPr>
            <a:r>
              <a:rPr dirty="0" sz="2700" spc="-5">
                <a:latin typeface="Calibri"/>
                <a:cs typeface="Calibri"/>
              </a:rPr>
              <a:t>(</a:t>
            </a:r>
            <a:r>
              <a:rPr dirty="0" sz="2700" spc="-5" b="1">
                <a:latin typeface="Calibri"/>
                <a:cs typeface="Calibri"/>
              </a:rPr>
              <a:t>weak</a:t>
            </a:r>
            <a:r>
              <a:rPr dirty="0" sz="2700" spc="-55" b="1">
                <a:latin typeface="Calibri"/>
                <a:cs typeface="Calibri"/>
              </a:rPr>
              <a:t> </a:t>
            </a:r>
            <a:r>
              <a:rPr dirty="0" sz="2700" spc="-10" b="1">
                <a:latin typeface="Calibri"/>
                <a:cs typeface="Calibri"/>
              </a:rPr>
              <a:t>inversion</a:t>
            </a:r>
            <a:r>
              <a:rPr dirty="0" sz="2700" spc="-70" b="1">
                <a:latin typeface="Calibri"/>
                <a:cs typeface="Calibri"/>
              </a:rPr>
              <a:t> </a:t>
            </a:r>
            <a:r>
              <a:rPr dirty="0" sz="2700" spc="5" b="1">
                <a:latin typeface="Calibri"/>
                <a:cs typeface="Calibri"/>
              </a:rPr>
              <a:t>condition</a:t>
            </a:r>
            <a:r>
              <a:rPr dirty="0" sz="2700" spc="5"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  <a:p>
            <a:pPr marL="399415" marR="3474720" indent="-387350">
              <a:lnSpc>
                <a:spcPct val="100000"/>
              </a:lnSpc>
              <a:buFont typeface="Microsoft Sans Serif"/>
              <a:buChar char="•"/>
              <a:tabLst>
                <a:tab pos="433070" algn="l"/>
                <a:tab pos="433705" algn="l"/>
              </a:tabLst>
            </a:pPr>
            <a:r>
              <a:rPr dirty="0"/>
              <a:t>	</a:t>
            </a:r>
            <a:r>
              <a:rPr dirty="0" sz="2700" spc="-5">
                <a:latin typeface="Calibri"/>
                <a:cs typeface="Calibri"/>
              </a:rPr>
              <a:t>Further</a:t>
            </a:r>
            <a:r>
              <a:rPr dirty="0" sz="2700" spc="-5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increase</a:t>
            </a:r>
            <a:r>
              <a:rPr dirty="0" sz="2700" spc="-7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in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voltage </a:t>
            </a:r>
            <a:r>
              <a:rPr dirty="0" sz="2700" spc="-59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increases</a:t>
            </a:r>
            <a:r>
              <a:rPr dirty="0" sz="2700" spc="-7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5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concentration</a:t>
            </a:r>
            <a:endParaRPr sz="2700">
              <a:latin typeface="Calibri"/>
              <a:cs typeface="Calibri"/>
            </a:endParaRPr>
          </a:p>
          <a:p>
            <a:pPr marL="399415" marR="4048760">
              <a:lnSpc>
                <a:spcPct val="100000"/>
              </a:lnSpc>
              <a:spcBef>
                <a:spcPts val="5"/>
              </a:spcBef>
            </a:pPr>
            <a:r>
              <a:rPr dirty="0" sz="2700" spc="5">
                <a:latin typeface="Calibri"/>
                <a:cs typeface="Calibri"/>
              </a:rPr>
              <a:t>of the </a:t>
            </a:r>
            <a:r>
              <a:rPr dirty="0" sz="2700" spc="-5">
                <a:latin typeface="Calibri"/>
                <a:cs typeface="Calibri"/>
              </a:rPr>
              <a:t>electrons until </a:t>
            </a:r>
            <a:r>
              <a:rPr dirty="0" sz="2700">
                <a:latin typeface="Calibri"/>
                <a:cs typeface="Calibri"/>
              </a:rPr>
              <a:t>its </a:t>
            </a:r>
            <a:r>
              <a:rPr dirty="0" sz="2700" spc="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equal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to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6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concentration </a:t>
            </a:r>
            <a:r>
              <a:rPr dirty="0" sz="2700" spc="-59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of</a:t>
            </a:r>
            <a:r>
              <a:rPr dirty="0" sz="2700" spc="-5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holes</a:t>
            </a:r>
            <a:endParaRPr sz="2700">
              <a:latin typeface="Calibri"/>
              <a:cs typeface="Calibri"/>
            </a:endParaRPr>
          </a:p>
          <a:p>
            <a:pPr marL="399415">
              <a:lnSpc>
                <a:spcPct val="100000"/>
              </a:lnSpc>
            </a:pPr>
            <a:r>
              <a:rPr dirty="0" sz="2700" spc="-5">
                <a:latin typeface="Calibri"/>
                <a:cs typeface="Calibri"/>
              </a:rPr>
              <a:t>(</a:t>
            </a:r>
            <a:r>
              <a:rPr dirty="0" sz="2700" spc="-5" b="1">
                <a:latin typeface="Calibri"/>
                <a:cs typeface="Calibri"/>
              </a:rPr>
              <a:t>strong</a:t>
            </a:r>
            <a:r>
              <a:rPr dirty="0" sz="2700" spc="-95" b="1">
                <a:latin typeface="Calibri"/>
                <a:cs typeface="Calibri"/>
              </a:rPr>
              <a:t> </a:t>
            </a:r>
            <a:r>
              <a:rPr dirty="0" sz="2700" spc="-10" b="1">
                <a:latin typeface="Calibri"/>
                <a:cs typeface="Calibri"/>
              </a:rPr>
              <a:t>inversion</a:t>
            </a:r>
            <a:r>
              <a:rPr dirty="0" sz="2700" spc="-70" b="1">
                <a:latin typeface="Calibri"/>
                <a:cs typeface="Calibri"/>
              </a:rPr>
              <a:t> </a:t>
            </a:r>
            <a:r>
              <a:rPr dirty="0" sz="2700" spc="5" b="1">
                <a:latin typeface="Calibri"/>
                <a:cs typeface="Calibri"/>
              </a:rPr>
              <a:t>condition</a:t>
            </a:r>
            <a:r>
              <a:rPr dirty="0" sz="2700" spc="5"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5444" y="446740"/>
            <a:ext cx="7966709" cy="445135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407670" indent="-344805">
              <a:lnSpc>
                <a:spcPct val="100000"/>
              </a:lnSpc>
              <a:spcBef>
                <a:spcPts val="490"/>
              </a:spcBef>
              <a:buFont typeface="Microsoft Sans Serif"/>
              <a:buChar char="•"/>
              <a:tabLst>
                <a:tab pos="407670" algn="l"/>
                <a:tab pos="408305" algn="l"/>
              </a:tabLst>
            </a:pPr>
            <a:r>
              <a:rPr dirty="0" sz="3000" spc="-25">
                <a:latin typeface="Calibri"/>
                <a:cs typeface="Calibri"/>
              </a:rPr>
              <a:t>For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 spc="-30">
                <a:latin typeface="Calibri"/>
                <a:cs typeface="Calibri"/>
              </a:rPr>
              <a:t>gate</a:t>
            </a:r>
            <a:r>
              <a:rPr dirty="0" sz="3000" spc="-6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voltage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above </a:t>
            </a:r>
            <a:r>
              <a:rPr dirty="0" sz="3000">
                <a:latin typeface="Calibri"/>
                <a:cs typeface="Calibri"/>
              </a:rPr>
              <a:t>this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point:</a:t>
            </a:r>
            <a:endParaRPr sz="3000">
              <a:latin typeface="Calibri"/>
              <a:cs typeface="Calibri"/>
            </a:endParaRPr>
          </a:p>
          <a:p>
            <a:pPr lvl="1" marL="807085" marR="43180" indent="-287020">
              <a:lnSpc>
                <a:spcPts val="2810"/>
              </a:lnSpc>
              <a:spcBef>
                <a:spcPts val="685"/>
              </a:spcBef>
              <a:buFont typeface="Microsoft Sans Serif"/>
              <a:buChar char="•"/>
              <a:tabLst>
                <a:tab pos="877569" algn="l"/>
                <a:tab pos="878205" algn="l"/>
              </a:tabLst>
            </a:pPr>
            <a:r>
              <a:rPr dirty="0"/>
              <a:t>	</a:t>
            </a: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depletion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layer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thickness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remains </a:t>
            </a:r>
            <a:r>
              <a:rPr dirty="0" sz="2600" spc="-15">
                <a:latin typeface="Calibri"/>
                <a:cs typeface="Calibri"/>
              </a:rPr>
              <a:t>approximately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constant</a:t>
            </a:r>
            <a:endParaRPr sz="2600">
              <a:latin typeface="Calibri"/>
              <a:cs typeface="Calibri"/>
            </a:endParaRPr>
          </a:p>
          <a:p>
            <a:pPr lvl="1" marL="807085" marR="87630" indent="-287020">
              <a:lnSpc>
                <a:spcPts val="2810"/>
              </a:lnSpc>
              <a:spcBef>
                <a:spcPts val="620"/>
              </a:spcBef>
              <a:buFont typeface="Microsoft Sans Serif"/>
              <a:buChar char="•"/>
              <a:tabLst>
                <a:tab pos="807085" algn="l"/>
                <a:tab pos="807720" algn="l"/>
              </a:tabLst>
            </a:pPr>
            <a:r>
              <a:rPr dirty="0" sz="2600" spc="-5">
                <a:latin typeface="Calibri"/>
                <a:cs typeface="Calibri"/>
              </a:rPr>
              <a:t>Additional mobile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carriers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accumulate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in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channel </a:t>
            </a:r>
            <a:r>
              <a:rPr dirty="0" sz="2600" spc="-57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(drawn</a:t>
            </a:r>
            <a:r>
              <a:rPr dirty="0" sz="2600" spc="-20">
                <a:latin typeface="Calibri"/>
                <a:cs typeface="Calibri"/>
              </a:rPr>
              <a:t> from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S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&amp;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D)</a:t>
            </a:r>
            <a:endParaRPr sz="2600">
              <a:latin typeface="Calibri"/>
              <a:cs typeface="Calibri"/>
            </a:endParaRPr>
          </a:p>
          <a:p>
            <a:pPr marL="407670" marR="423545" indent="-344805">
              <a:lnSpc>
                <a:spcPts val="3240"/>
              </a:lnSpc>
              <a:spcBef>
                <a:spcPts val="710"/>
              </a:spcBef>
              <a:buFont typeface="Microsoft Sans Serif"/>
              <a:buChar char="•"/>
              <a:tabLst>
                <a:tab pos="407670" algn="l"/>
                <a:tab pos="408305" algn="l"/>
              </a:tabLst>
            </a:pPr>
            <a:r>
              <a:rPr dirty="0" sz="3000" spc="-5">
                <a:latin typeface="Calibri"/>
                <a:cs typeface="Calibri"/>
              </a:rPr>
              <a:t>Application</a:t>
            </a:r>
            <a:r>
              <a:rPr dirty="0" sz="3000" spc="-10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of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V</a:t>
            </a:r>
            <a:r>
              <a:rPr dirty="0" baseline="-19444" sz="3000">
                <a:latin typeface="Calibri"/>
                <a:cs typeface="Calibri"/>
              </a:rPr>
              <a:t>DS</a:t>
            </a:r>
            <a:r>
              <a:rPr dirty="0" baseline="-19444" sz="3000" spc="-7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&gt;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0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causes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current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to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flow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in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6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channel</a:t>
            </a:r>
            <a:endParaRPr sz="3000">
              <a:latin typeface="Calibri"/>
              <a:cs typeface="Calibri"/>
            </a:endParaRPr>
          </a:p>
          <a:p>
            <a:pPr marL="407670" marR="183515" indent="-344805">
              <a:lnSpc>
                <a:spcPts val="3240"/>
              </a:lnSpc>
              <a:spcBef>
                <a:spcPts val="725"/>
              </a:spcBef>
              <a:buFont typeface="Microsoft Sans Serif"/>
              <a:buChar char="•"/>
              <a:tabLst>
                <a:tab pos="489584" algn="l"/>
                <a:tab pos="490220" algn="l"/>
              </a:tabLst>
            </a:pPr>
            <a:r>
              <a:rPr dirty="0"/>
              <a:t>	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value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of</a:t>
            </a:r>
            <a:r>
              <a:rPr dirty="0" sz="3000" spc="1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10">
                <a:latin typeface="Calibri"/>
                <a:cs typeface="Calibri"/>
              </a:rPr>
              <a:t>V</a:t>
            </a:r>
            <a:r>
              <a:rPr dirty="0" baseline="-19607" sz="2550" spc="15">
                <a:latin typeface="Calibri"/>
                <a:cs typeface="Calibri"/>
              </a:rPr>
              <a:t>GS</a:t>
            </a:r>
            <a:r>
              <a:rPr dirty="0" baseline="-19607" sz="2550" spc="46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required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to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produce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strong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inversion</a:t>
            </a:r>
            <a:r>
              <a:rPr dirty="0" sz="3000" spc="-8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is </a:t>
            </a:r>
            <a:r>
              <a:rPr dirty="0" sz="3000" spc="-5">
                <a:latin typeface="Calibri"/>
                <a:cs typeface="Calibri"/>
              </a:rPr>
              <a:t>called</a:t>
            </a:r>
            <a:endParaRPr sz="3000">
              <a:latin typeface="Calibri"/>
              <a:cs typeface="Calibri"/>
            </a:endParaRPr>
          </a:p>
          <a:p>
            <a:pPr marL="404495">
              <a:lnSpc>
                <a:spcPct val="100000"/>
              </a:lnSpc>
              <a:spcBef>
                <a:spcPts val="315"/>
              </a:spcBef>
            </a:pP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 spc="-10" b="1">
                <a:latin typeface="Calibri"/>
                <a:cs typeface="Calibri"/>
              </a:rPr>
              <a:t>threshold</a:t>
            </a:r>
            <a:r>
              <a:rPr dirty="0" sz="3000" spc="-5" b="1">
                <a:latin typeface="Calibri"/>
                <a:cs typeface="Calibri"/>
              </a:rPr>
              <a:t> </a:t>
            </a:r>
            <a:r>
              <a:rPr dirty="0" sz="3000" spc="-15" b="1">
                <a:latin typeface="Calibri"/>
                <a:cs typeface="Calibri"/>
              </a:rPr>
              <a:t>voltage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0" y="3967860"/>
            <a:ext cx="4419599" cy="289013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5445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5"/>
              <a:t>Threshold</a:t>
            </a:r>
            <a:r>
              <a:rPr dirty="0" spc="-70"/>
              <a:t> </a:t>
            </a:r>
            <a:r>
              <a:rPr dirty="0" spc="-35"/>
              <a:t>Voltage</a:t>
            </a:r>
            <a:r>
              <a:rPr dirty="0" spc="-45"/>
              <a:t> </a:t>
            </a:r>
            <a:r>
              <a:rPr dirty="0" spc="-5"/>
              <a:t>Components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144" y="1527428"/>
            <a:ext cx="7927975" cy="4714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4970" indent="-34480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394970" algn="l"/>
                <a:tab pos="395605" algn="l"/>
              </a:tabLst>
            </a:pPr>
            <a:r>
              <a:rPr dirty="0" sz="3000" spc="-5">
                <a:latin typeface="Calibri"/>
                <a:cs typeface="Calibri"/>
              </a:rPr>
              <a:t>V</a:t>
            </a:r>
            <a:r>
              <a:rPr dirty="0" baseline="-19444" sz="3000" spc="-7">
                <a:latin typeface="Calibri"/>
                <a:cs typeface="Calibri"/>
              </a:rPr>
              <a:t>T</a:t>
            </a:r>
            <a:r>
              <a:rPr dirty="0" baseline="-19444" sz="3000" spc="284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has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three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main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components:</a:t>
            </a:r>
            <a:endParaRPr sz="3000">
              <a:latin typeface="Calibri"/>
              <a:cs typeface="Calibri"/>
            </a:endParaRPr>
          </a:p>
          <a:p>
            <a:pPr lvl="1" marL="794385" marR="116839" indent="-287020">
              <a:lnSpc>
                <a:spcPct val="80000"/>
              </a:lnSpc>
              <a:spcBef>
                <a:spcPts val="640"/>
              </a:spcBef>
              <a:buFont typeface="Microsoft Sans Serif"/>
              <a:buChar char="–"/>
              <a:tabLst>
                <a:tab pos="795020" algn="l"/>
              </a:tabLst>
            </a:pPr>
            <a:r>
              <a:rPr dirty="0" sz="2600" spc="5" b="1">
                <a:latin typeface="Calibri"/>
                <a:cs typeface="Calibri"/>
              </a:rPr>
              <a:t>Φ</a:t>
            </a:r>
            <a:r>
              <a:rPr dirty="0" baseline="-21241" sz="2550" spc="7" b="1">
                <a:latin typeface="Calibri"/>
                <a:cs typeface="Calibri"/>
              </a:rPr>
              <a:t>GC</a:t>
            </a:r>
            <a:r>
              <a:rPr dirty="0" sz="2200" spc="5">
                <a:latin typeface="Calibri"/>
                <a:cs typeface="Calibri"/>
              </a:rPr>
              <a:t>: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difference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in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work</a:t>
            </a:r>
            <a:r>
              <a:rPr dirty="0" sz="2600" spc="3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function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between</a:t>
            </a:r>
            <a:r>
              <a:rPr dirty="0" sz="2600" spc="-5">
                <a:latin typeface="Calibri"/>
                <a:cs typeface="Calibri"/>
              </a:rPr>
              <a:t> the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30">
                <a:latin typeface="Calibri"/>
                <a:cs typeface="Calibri"/>
              </a:rPr>
              <a:t>gate 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material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(G)</a:t>
            </a:r>
            <a:r>
              <a:rPr dirty="0" sz="2600" spc="-5">
                <a:latin typeface="Calibri"/>
                <a:cs typeface="Calibri"/>
              </a:rPr>
              <a:t> and</a:t>
            </a:r>
            <a:r>
              <a:rPr dirty="0" sz="2600" spc="2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 spc="-10">
                <a:latin typeface="Calibri"/>
                <a:cs typeface="Calibri"/>
              </a:rPr>
              <a:t> silicon</a:t>
            </a:r>
            <a:r>
              <a:rPr dirty="0" sz="2600" spc="20">
                <a:latin typeface="Calibri"/>
                <a:cs typeface="Calibri"/>
              </a:rPr>
              <a:t> </a:t>
            </a:r>
            <a:r>
              <a:rPr dirty="0" sz="2600" spc="-25">
                <a:latin typeface="Calibri"/>
                <a:cs typeface="Calibri"/>
              </a:rPr>
              <a:t>substrate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on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channel </a:t>
            </a:r>
            <a:r>
              <a:rPr dirty="0" sz="2600" spc="-57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side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(C)</a:t>
            </a:r>
            <a:endParaRPr sz="2600">
              <a:latin typeface="Calibri"/>
              <a:cs typeface="Calibri"/>
            </a:endParaRPr>
          </a:p>
          <a:p>
            <a:pPr lvl="1" marL="794385" marR="43180" indent="-287020">
              <a:lnSpc>
                <a:spcPts val="2500"/>
              </a:lnSpc>
              <a:spcBef>
                <a:spcPts val="600"/>
              </a:spcBef>
              <a:buFont typeface="Microsoft Sans Serif"/>
              <a:buChar char="–"/>
              <a:tabLst>
                <a:tab pos="795020" algn="l"/>
              </a:tabLst>
            </a:pPr>
            <a:r>
              <a:rPr dirty="0" sz="2600" spc="-10">
                <a:latin typeface="Calibri"/>
                <a:cs typeface="Calibri"/>
              </a:rPr>
              <a:t>undesirable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positive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charge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20" b="1">
                <a:latin typeface="Calibri"/>
                <a:cs typeface="Calibri"/>
              </a:rPr>
              <a:t>Q</a:t>
            </a:r>
            <a:r>
              <a:rPr dirty="0" baseline="-19444" sz="3000" spc="-30" b="1">
                <a:latin typeface="Calibri"/>
                <a:cs typeface="Calibri"/>
              </a:rPr>
              <a:t>ox</a:t>
            </a:r>
            <a:r>
              <a:rPr dirty="0" baseline="-19444" sz="3000" spc="247" b="1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due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to</a:t>
            </a:r>
            <a:r>
              <a:rPr dirty="0" sz="2600" spc="3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imperfections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in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semi-oxide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interface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doping</a:t>
            </a:r>
            <a:endParaRPr sz="2600">
              <a:latin typeface="Calibri"/>
              <a:cs typeface="Calibri"/>
            </a:endParaRPr>
          </a:p>
          <a:p>
            <a:pPr lvl="1" marL="794385" marR="328930" indent="-287020">
              <a:lnSpc>
                <a:spcPct val="80000"/>
              </a:lnSpc>
              <a:spcBef>
                <a:spcPts val="640"/>
              </a:spcBef>
              <a:buFont typeface="Microsoft Sans Serif"/>
              <a:buChar char="–"/>
              <a:tabLst>
                <a:tab pos="795020" algn="l"/>
              </a:tabLst>
            </a:pPr>
            <a:r>
              <a:rPr dirty="0" sz="2600" spc="-15">
                <a:latin typeface="Calibri"/>
                <a:cs typeface="Calibri"/>
              </a:rPr>
              <a:t>voltage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required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to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change </a:t>
            </a:r>
            <a:r>
              <a:rPr dirty="0" sz="2600" spc="-10">
                <a:latin typeface="Calibri"/>
                <a:cs typeface="Calibri"/>
              </a:rPr>
              <a:t>the surface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potential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to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strong</a:t>
            </a:r>
            <a:r>
              <a:rPr dirty="0" sz="2600" spc="40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inversion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condition</a:t>
            </a:r>
            <a:r>
              <a:rPr dirty="0" sz="2600" spc="2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and </a:t>
            </a:r>
            <a:r>
              <a:rPr dirty="0" sz="2600" spc="-20">
                <a:latin typeface="Calibri"/>
                <a:cs typeface="Calibri"/>
              </a:rPr>
              <a:t>to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offset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the 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induced</a:t>
            </a:r>
            <a:r>
              <a:rPr dirty="0" sz="2600" spc="-6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depletion </a:t>
            </a:r>
            <a:r>
              <a:rPr dirty="0" sz="2600" spc="-20">
                <a:latin typeface="Calibri"/>
                <a:cs typeface="Calibri"/>
              </a:rPr>
              <a:t>layer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charge</a:t>
            </a:r>
            <a:r>
              <a:rPr dirty="0" sz="2600" spc="30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Q</a:t>
            </a:r>
            <a:r>
              <a:rPr dirty="0" baseline="-19607" sz="2550" b="1">
                <a:latin typeface="Calibri"/>
                <a:cs typeface="Calibri"/>
              </a:rPr>
              <a:t>B</a:t>
            </a:r>
            <a:endParaRPr baseline="-19607" sz="25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Microsoft Sans Serif"/>
              <a:buChar char="–"/>
            </a:pPr>
            <a:endParaRPr sz="2550">
              <a:latin typeface="Calibri"/>
              <a:cs typeface="Calibri"/>
            </a:endParaRPr>
          </a:p>
          <a:p>
            <a:pPr algn="ctr" marR="572770">
              <a:lnSpc>
                <a:spcPct val="100000"/>
              </a:lnSpc>
              <a:tabLst>
                <a:tab pos="3426460" algn="l"/>
              </a:tabLst>
            </a:pPr>
            <a:r>
              <a:rPr dirty="0" sz="2600" b="1">
                <a:latin typeface="Calibri"/>
                <a:cs typeface="Calibri"/>
              </a:rPr>
              <a:t>V</a:t>
            </a:r>
            <a:r>
              <a:rPr dirty="0" baseline="-19607" sz="2550" b="1">
                <a:latin typeface="Calibri"/>
                <a:cs typeface="Calibri"/>
              </a:rPr>
              <a:t>T</a:t>
            </a:r>
            <a:r>
              <a:rPr dirty="0" baseline="-19607" sz="2550" spc="300" b="1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=</a:t>
            </a:r>
            <a:r>
              <a:rPr dirty="0" sz="2600" spc="20">
                <a:latin typeface="Calibri"/>
                <a:cs typeface="Calibri"/>
              </a:rPr>
              <a:t> </a:t>
            </a:r>
            <a:r>
              <a:rPr dirty="0" sz="2600" spc="10" b="1">
                <a:latin typeface="Calibri"/>
                <a:cs typeface="Calibri"/>
              </a:rPr>
              <a:t>Φ</a:t>
            </a:r>
            <a:r>
              <a:rPr dirty="0" baseline="-19607" sz="2550" spc="15" b="1">
                <a:latin typeface="Calibri"/>
                <a:cs typeface="Calibri"/>
              </a:rPr>
              <a:t>GC</a:t>
            </a:r>
            <a:r>
              <a:rPr dirty="0" baseline="-19607" sz="2550" spc="292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–</a:t>
            </a:r>
            <a:r>
              <a:rPr dirty="0" sz="2600" spc="20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Q</a:t>
            </a:r>
            <a:r>
              <a:rPr dirty="0" baseline="-19607" sz="2550" spc="-7" b="1">
                <a:latin typeface="Calibri"/>
                <a:cs typeface="Calibri"/>
              </a:rPr>
              <a:t>ox</a:t>
            </a:r>
            <a:r>
              <a:rPr dirty="0" sz="2600" spc="-5" b="1">
                <a:latin typeface="Calibri"/>
                <a:cs typeface="Calibri"/>
              </a:rPr>
              <a:t>/C</a:t>
            </a:r>
            <a:r>
              <a:rPr dirty="0" baseline="-19607" sz="2550" spc="-7" b="1">
                <a:latin typeface="Calibri"/>
                <a:cs typeface="Calibri"/>
              </a:rPr>
              <a:t>ox</a:t>
            </a:r>
            <a:r>
              <a:rPr dirty="0" baseline="-19607" sz="2550" spc="315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–</a:t>
            </a:r>
            <a:r>
              <a:rPr dirty="0" sz="2600" spc="20" b="1">
                <a:latin typeface="Calibri"/>
                <a:cs typeface="Calibri"/>
              </a:rPr>
              <a:t> </a:t>
            </a:r>
            <a:r>
              <a:rPr dirty="0" sz="2600" spc="5" b="1">
                <a:latin typeface="Calibri"/>
                <a:cs typeface="Calibri"/>
              </a:rPr>
              <a:t>2Φ</a:t>
            </a:r>
            <a:r>
              <a:rPr dirty="0" baseline="-19607" sz="2550" spc="7" b="1">
                <a:latin typeface="Calibri"/>
                <a:cs typeface="Calibri"/>
              </a:rPr>
              <a:t>F	</a:t>
            </a:r>
            <a:r>
              <a:rPr dirty="0" sz="2600" spc="-5" b="1">
                <a:latin typeface="Calibri"/>
                <a:cs typeface="Calibri"/>
              </a:rPr>
              <a:t>–</a:t>
            </a:r>
            <a:r>
              <a:rPr dirty="0" sz="2600" spc="-15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Q</a:t>
            </a:r>
            <a:r>
              <a:rPr dirty="0" baseline="-19607" sz="2550" spc="-15" b="1">
                <a:latin typeface="Calibri"/>
                <a:cs typeface="Calibri"/>
              </a:rPr>
              <a:t>B</a:t>
            </a:r>
            <a:r>
              <a:rPr dirty="0" sz="2600" spc="-10" b="1">
                <a:latin typeface="Calibri"/>
                <a:cs typeface="Calibri"/>
              </a:rPr>
              <a:t>/C</a:t>
            </a:r>
            <a:r>
              <a:rPr dirty="0" baseline="-19607" sz="2550" spc="-15" b="1">
                <a:latin typeface="Calibri"/>
                <a:cs typeface="Calibri"/>
              </a:rPr>
              <a:t>ox</a:t>
            </a:r>
            <a:endParaRPr baseline="-19607" sz="2550">
              <a:latin typeface="Calibri"/>
              <a:cs typeface="Calibri"/>
            </a:endParaRPr>
          </a:p>
          <a:p>
            <a:pPr lvl="1" marL="840105" indent="-332740">
              <a:lnSpc>
                <a:spcPct val="100000"/>
              </a:lnSpc>
              <a:spcBef>
                <a:spcPts val="2090"/>
              </a:spcBef>
              <a:buFont typeface="Microsoft Sans Serif"/>
              <a:buChar char="–"/>
              <a:tabLst>
                <a:tab pos="840105" algn="l"/>
                <a:tab pos="840740" algn="l"/>
              </a:tabLst>
            </a:pPr>
            <a:r>
              <a:rPr dirty="0" sz="2600" spc="-50">
                <a:latin typeface="Calibri"/>
                <a:cs typeface="Calibri"/>
              </a:rPr>
              <a:t>At</a:t>
            </a:r>
            <a:r>
              <a:rPr dirty="0" sz="2600" spc="25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V</a:t>
            </a:r>
            <a:r>
              <a:rPr dirty="0" sz="1900" spc="-10" b="1">
                <a:latin typeface="Calibri"/>
                <a:cs typeface="Calibri"/>
              </a:rPr>
              <a:t>SB</a:t>
            </a:r>
            <a:r>
              <a:rPr dirty="0" sz="1900" spc="165" b="1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=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0,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V</a:t>
            </a:r>
            <a:r>
              <a:rPr dirty="0" sz="1900" spc="-5" b="1">
                <a:latin typeface="Calibri"/>
                <a:cs typeface="Calibri"/>
              </a:rPr>
              <a:t>T</a:t>
            </a:r>
            <a:r>
              <a:rPr dirty="0" sz="1900" spc="170" b="1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and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Q</a:t>
            </a:r>
            <a:r>
              <a:rPr dirty="0" sz="1900" spc="-10" b="1">
                <a:latin typeface="Calibri"/>
                <a:cs typeface="Calibri"/>
              </a:rPr>
              <a:t>B</a:t>
            </a:r>
            <a:r>
              <a:rPr dirty="0" sz="1900" spc="160" b="1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are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denoted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as</a:t>
            </a:r>
            <a:r>
              <a:rPr dirty="0" sz="2600" spc="20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V</a:t>
            </a:r>
            <a:r>
              <a:rPr dirty="0" sz="1900" spc="-5" b="1">
                <a:latin typeface="Calibri"/>
                <a:cs typeface="Calibri"/>
              </a:rPr>
              <a:t>T0</a:t>
            </a:r>
            <a:r>
              <a:rPr dirty="0" sz="1900" spc="170" b="1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and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Q</a:t>
            </a:r>
            <a:r>
              <a:rPr dirty="0" sz="1900" spc="-10" b="1">
                <a:latin typeface="Calibri"/>
                <a:cs typeface="Calibri"/>
              </a:rPr>
              <a:t>B0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7975" y="399999"/>
            <a:ext cx="3792854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2800" spc="5" b="1">
                <a:latin typeface="Calibri"/>
                <a:cs typeface="Calibri"/>
              </a:rPr>
              <a:t>V</a:t>
            </a:r>
            <a:r>
              <a:rPr dirty="0" baseline="-19519" sz="2775" spc="7" b="1">
                <a:latin typeface="Calibri"/>
                <a:cs typeface="Calibri"/>
              </a:rPr>
              <a:t>T0</a:t>
            </a:r>
            <a:r>
              <a:rPr dirty="0" baseline="-19519" sz="2775" spc="232" b="1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=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10" b="1">
                <a:latin typeface="Calibri"/>
                <a:cs typeface="Calibri"/>
              </a:rPr>
              <a:t>Φ</a:t>
            </a:r>
            <a:r>
              <a:rPr dirty="0" baseline="-19519" sz="2775" spc="15" b="1">
                <a:latin typeface="Calibri"/>
                <a:cs typeface="Calibri"/>
              </a:rPr>
              <a:t>GC</a:t>
            </a:r>
            <a:r>
              <a:rPr dirty="0" baseline="-19519" sz="2775" spc="284" b="1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–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Q</a:t>
            </a:r>
            <a:r>
              <a:rPr dirty="0" baseline="-19841" sz="3150" spc="-7" b="1">
                <a:latin typeface="Calibri"/>
                <a:cs typeface="Calibri"/>
              </a:rPr>
              <a:t>ox</a:t>
            </a:r>
            <a:r>
              <a:rPr dirty="0" sz="2800" spc="-5" b="1">
                <a:latin typeface="Calibri"/>
                <a:cs typeface="Calibri"/>
              </a:rPr>
              <a:t>/C</a:t>
            </a:r>
            <a:r>
              <a:rPr dirty="0" baseline="-19841" sz="3150" spc="-7" b="1">
                <a:latin typeface="Calibri"/>
                <a:cs typeface="Calibri"/>
              </a:rPr>
              <a:t>ox</a:t>
            </a:r>
            <a:r>
              <a:rPr dirty="0" baseline="-19841" sz="3150" spc="209" b="1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–</a:t>
            </a:r>
            <a:r>
              <a:rPr dirty="0" sz="2800" b="1">
                <a:latin typeface="Calibri"/>
                <a:cs typeface="Calibri"/>
              </a:rPr>
              <a:t> 2Φ</a:t>
            </a:r>
            <a:r>
              <a:rPr dirty="0" baseline="-19519" sz="2775" b="1">
                <a:latin typeface="Calibri"/>
                <a:cs typeface="Calibri"/>
              </a:rPr>
              <a:t>F</a:t>
            </a:r>
            <a:endParaRPr baseline="-19519" sz="277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173" y="399999"/>
            <a:ext cx="143319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2800" spc="5" b="1">
                <a:latin typeface="Calibri"/>
                <a:cs typeface="Calibri"/>
              </a:rPr>
              <a:t>–</a:t>
            </a:r>
            <a:r>
              <a:rPr dirty="0" sz="2800" spc="-7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Q</a:t>
            </a:r>
            <a:r>
              <a:rPr dirty="0" baseline="-19519" sz="2775" spc="-7" b="1">
                <a:latin typeface="Calibri"/>
                <a:cs typeface="Calibri"/>
              </a:rPr>
              <a:t>B0</a:t>
            </a:r>
            <a:r>
              <a:rPr dirty="0" sz="2800" spc="-5" b="1">
                <a:latin typeface="Calibri"/>
                <a:cs typeface="Calibri"/>
              </a:rPr>
              <a:t>/C</a:t>
            </a:r>
            <a:r>
              <a:rPr dirty="0" baseline="-19841" sz="3150" spc="-7" b="1">
                <a:latin typeface="Calibri"/>
                <a:cs typeface="Calibri"/>
              </a:rPr>
              <a:t>ox</a:t>
            </a:r>
            <a:endParaRPr baseline="-19841" sz="3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08605" y="773302"/>
            <a:ext cx="2286000" cy="228600"/>
          </a:xfrm>
          <a:custGeom>
            <a:avLst/>
            <a:gdLst/>
            <a:ahLst/>
            <a:cxnLst/>
            <a:rect l="l" t="t" r="r" b="b"/>
            <a:pathLst>
              <a:path w="2286000" h="228600">
                <a:moveTo>
                  <a:pt x="2285999" y="0"/>
                </a:moveTo>
                <a:lnTo>
                  <a:pt x="2285030" y="72249"/>
                </a:lnTo>
                <a:lnTo>
                  <a:pt x="2282330" y="135002"/>
                </a:lnTo>
                <a:lnTo>
                  <a:pt x="2278209" y="184489"/>
                </a:lnTo>
                <a:lnTo>
                  <a:pt x="2266949" y="228600"/>
                </a:lnTo>
                <a:lnTo>
                  <a:pt x="19050" y="228600"/>
                </a:lnTo>
                <a:lnTo>
                  <a:pt x="13021" y="216944"/>
                </a:lnTo>
                <a:lnTo>
                  <a:pt x="7790" y="184489"/>
                </a:lnTo>
                <a:lnTo>
                  <a:pt x="3669" y="135002"/>
                </a:lnTo>
                <a:lnTo>
                  <a:pt x="969" y="72249"/>
                </a:lnTo>
                <a:lnTo>
                  <a:pt x="0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08654" y="1083005"/>
            <a:ext cx="49657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11904" sz="4200" b="1">
                <a:latin typeface="Calibri"/>
                <a:cs typeface="Calibri"/>
              </a:rPr>
              <a:t>V</a:t>
            </a:r>
            <a:r>
              <a:rPr dirty="0" sz="1600" b="1">
                <a:latin typeface="Calibri"/>
                <a:cs typeface="Calibri"/>
              </a:rPr>
              <a:t>FB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95400" y="304800"/>
            <a:ext cx="6248400" cy="1219200"/>
          </a:xfrm>
          <a:custGeom>
            <a:avLst/>
            <a:gdLst/>
            <a:ahLst/>
            <a:cxnLst/>
            <a:rect l="l" t="t" r="r" b="b"/>
            <a:pathLst>
              <a:path w="6248400" h="1219200">
                <a:moveTo>
                  <a:pt x="0" y="1219200"/>
                </a:moveTo>
                <a:lnTo>
                  <a:pt x="6248400" y="1219200"/>
                </a:lnTo>
                <a:lnTo>
                  <a:pt x="62484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74065" y="4817440"/>
            <a:ext cx="249554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i="1">
                <a:latin typeface="Calibri"/>
                <a:cs typeface="Calibri"/>
              </a:rPr>
              <a:t>ni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65" y="6281420"/>
            <a:ext cx="184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965" y="4817440"/>
            <a:ext cx="7757795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5">
                <a:latin typeface="Calibri"/>
                <a:cs typeface="Calibri"/>
              </a:rPr>
              <a:t> intrinsic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(non-doped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carrier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concentration)</a:t>
            </a:r>
            <a:endParaRPr sz="2400">
              <a:latin typeface="Calibri"/>
              <a:cs typeface="Calibri"/>
            </a:endParaRPr>
          </a:p>
          <a:p>
            <a:pPr marL="50800" indent="953769">
              <a:lnSpc>
                <a:spcPct val="100000"/>
              </a:lnSpc>
            </a:pPr>
            <a:r>
              <a:rPr dirty="0" sz="2400" spc="5">
                <a:latin typeface="Calibri"/>
                <a:cs typeface="Calibri"/>
              </a:rPr>
              <a:t>depends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temperature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(1.45x10</a:t>
            </a:r>
            <a:r>
              <a:rPr dirty="0" baseline="24305" sz="2400">
                <a:latin typeface="Calibri"/>
                <a:cs typeface="Calibri"/>
              </a:rPr>
              <a:t>10</a:t>
            </a:r>
            <a:r>
              <a:rPr dirty="0" baseline="24305" sz="2400" spc="157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cm</a:t>
            </a:r>
            <a:r>
              <a:rPr dirty="0" baseline="24305" sz="2400">
                <a:latin typeface="Calibri"/>
                <a:cs typeface="Calibri"/>
              </a:rPr>
              <a:t>-3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  <a:tabLst>
                <a:tab pos="867410" algn="l"/>
              </a:tabLst>
            </a:pPr>
            <a:r>
              <a:rPr dirty="0" sz="2400" spc="-5" i="1">
                <a:latin typeface="Calibri"/>
                <a:cs typeface="Calibri"/>
              </a:rPr>
              <a:t>N</a:t>
            </a:r>
            <a:r>
              <a:rPr dirty="0" baseline="-20833" sz="2400" spc="-7" i="1">
                <a:latin typeface="Calibri"/>
                <a:cs typeface="Calibri"/>
              </a:rPr>
              <a:t>A	</a:t>
            </a: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carriers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density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doped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semi-conductor</a:t>
            </a:r>
            <a:endParaRPr sz="2400">
              <a:latin typeface="Calibri"/>
              <a:cs typeface="Calibri"/>
            </a:endParaRPr>
          </a:p>
          <a:p>
            <a:pPr marL="1004569">
              <a:lnSpc>
                <a:spcPct val="100000"/>
              </a:lnSpc>
            </a:pPr>
            <a:r>
              <a:rPr dirty="0" sz="2400" spc="-15">
                <a:latin typeface="Calibri"/>
                <a:cs typeface="Calibri"/>
              </a:rPr>
              <a:t>for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p-type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material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(N</a:t>
            </a:r>
            <a:r>
              <a:rPr dirty="0" baseline="-20833" sz="2400">
                <a:latin typeface="Calibri"/>
                <a:cs typeface="Calibri"/>
              </a:rPr>
              <a:t>D</a:t>
            </a:r>
            <a:r>
              <a:rPr dirty="0" baseline="-20833" sz="2400" spc="24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for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n-type)</a:t>
            </a:r>
            <a:endParaRPr sz="2400">
              <a:latin typeface="Calibri"/>
              <a:cs typeface="Calibri"/>
            </a:endParaRPr>
          </a:p>
          <a:p>
            <a:pPr marL="890269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Boltzman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constant,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85">
                <a:latin typeface="Calibri"/>
                <a:cs typeface="Calibri"/>
              </a:rPr>
              <a:t>T: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temperature,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q: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electron charge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85991" y="2270251"/>
            <a:ext cx="11938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720" y="2044394"/>
            <a:ext cx="63309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41959" algn="l"/>
              </a:tabLst>
            </a:pPr>
            <a:r>
              <a:rPr dirty="0" sz="2800" spc="5">
                <a:latin typeface="Calibri"/>
                <a:cs typeface="Calibri"/>
              </a:rPr>
              <a:t>Φ</a:t>
            </a:r>
            <a:r>
              <a:rPr dirty="0" sz="2800" spc="5">
                <a:latin typeface="Calibri"/>
                <a:cs typeface="Calibri"/>
              </a:rPr>
              <a:t>	</a:t>
            </a:r>
            <a:r>
              <a:rPr dirty="0" sz="2800" spc="5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71025" y="2280272"/>
            <a:ext cx="629920" cy="0"/>
          </a:xfrm>
          <a:custGeom>
            <a:avLst/>
            <a:gdLst/>
            <a:ahLst/>
            <a:cxnLst/>
            <a:rect l="l" t="t" r="r" b="b"/>
            <a:pathLst>
              <a:path w="629920" h="0">
                <a:moveTo>
                  <a:pt x="0" y="0"/>
                </a:moveTo>
                <a:lnTo>
                  <a:pt x="629886" y="0"/>
                </a:lnTo>
              </a:path>
            </a:pathLst>
          </a:custGeom>
          <a:ln w="15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24141" y="2280272"/>
            <a:ext cx="453390" cy="0"/>
          </a:xfrm>
          <a:custGeom>
            <a:avLst/>
            <a:gdLst/>
            <a:ahLst/>
            <a:cxnLst/>
            <a:rect l="l" t="t" r="r" b="b"/>
            <a:pathLst>
              <a:path w="453390" h="0">
                <a:moveTo>
                  <a:pt x="0" y="0"/>
                </a:moveTo>
                <a:lnTo>
                  <a:pt x="452857" y="0"/>
                </a:lnTo>
              </a:path>
            </a:pathLst>
          </a:custGeom>
          <a:ln w="15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846059" y="1662236"/>
            <a:ext cx="1553210" cy="1100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4475" marR="30480" indent="-194310">
              <a:lnSpc>
                <a:spcPct val="117500"/>
              </a:lnSpc>
              <a:spcBef>
                <a:spcPts val="100"/>
              </a:spcBef>
              <a:tabLst>
                <a:tab pos="1120775" algn="l"/>
                <a:tab pos="1155065" algn="l"/>
              </a:tabLst>
            </a:pPr>
            <a:r>
              <a:rPr dirty="0" sz="3000" spc="10" i="1">
                <a:latin typeface="Times New Roman"/>
                <a:cs typeface="Times New Roman"/>
              </a:rPr>
              <a:t>k</a:t>
            </a:r>
            <a:r>
              <a:rPr dirty="0" sz="3000" spc="-220" i="1">
                <a:latin typeface="Times New Roman"/>
                <a:cs typeface="Times New Roman"/>
              </a:rPr>
              <a:t> </a:t>
            </a:r>
            <a:r>
              <a:rPr dirty="0" sz="3000" spc="120">
                <a:latin typeface="Times New Roman"/>
                <a:cs typeface="Times New Roman"/>
              </a:rPr>
              <a:t>*</a:t>
            </a:r>
            <a:r>
              <a:rPr dirty="0" sz="3000" spc="120" i="1">
                <a:latin typeface="Times New Roman"/>
                <a:cs typeface="Times New Roman"/>
              </a:rPr>
              <a:t>t</a:t>
            </a:r>
            <a:r>
              <a:rPr dirty="0" sz="3000" spc="25" i="1">
                <a:latin typeface="Times New Roman"/>
                <a:cs typeface="Times New Roman"/>
              </a:rPr>
              <a:t> </a:t>
            </a:r>
            <a:r>
              <a:rPr dirty="0" baseline="-35185" sz="4500" spc="-52">
                <a:latin typeface="Times New Roman"/>
                <a:cs typeface="Times New Roman"/>
              </a:rPr>
              <a:t>ln		</a:t>
            </a:r>
            <a:r>
              <a:rPr dirty="0" sz="3000" spc="-5" i="1">
                <a:latin typeface="Times New Roman"/>
                <a:cs typeface="Times New Roman"/>
              </a:rPr>
              <a:t>ni </a:t>
            </a:r>
            <a:r>
              <a:rPr dirty="0" sz="3000" spc="-735" i="1">
                <a:latin typeface="Times New Roman"/>
                <a:cs typeface="Times New Roman"/>
              </a:rPr>
              <a:t> </a:t>
            </a:r>
            <a:r>
              <a:rPr dirty="0" sz="3000" spc="15" i="1">
                <a:latin typeface="Times New Roman"/>
                <a:cs typeface="Times New Roman"/>
              </a:rPr>
              <a:t>q</a:t>
            </a:r>
            <a:r>
              <a:rPr dirty="0" sz="3000" i="1">
                <a:latin typeface="Times New Roman"/>
                <a:cs typeface="Times New Roman"/>
              </a:rPr>
              <a:t>	</a:t>
            </a:r>
            <a:r>
              <a:rPr dirty="0" sz="3000" spc="10" i="1">
                <a:latin typeface="Times New Roman"/>
                <a:cs typeface="Times New Roman"/>
              </a:rPr>
              <a:t>N</a:t>
            </a:r>
            <a:r>
              <a:rPr dirty="0" sz="1750" spc="10" i="1">
                <a:latin typeface="Times New Roman"/>
                <a:cs typeface="Times New Roman"/>
              </a:rPr>
              <a:t>A</a:t>
            </a:r>
            <a:endParaRPr sz="175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789166" y="1641094"/>
            <a:ext cx="787400" cy="1407160"/>
            <a:chOff x="6789166" y="1641094"/>
            <a:chExt cx="787400" cy="1407160"/>
          </a:xfrm>
        </p:grpSpPr>
        <p:sp>
          <p:nvSpPr>
            <p:cNvPr id="20" name="object 20"/>
            <p:cNvSpPr/>
            <p:nvPr/>
          </p:nvSpPr>
          <p:spPr>
            <a:xfrm>
              <a:off x="6801866" y="1653794"/>
              <a:ext cx="762000" cy="1242060"/>
            </a:xfrm>
            <a:custGeom>
              <a:avLst/>
              <a:gdLst/>
              <a:ahLst/>
              <a:cxnLst/>
              <a:rect l="l" t="t" r="r" b="b"/>
              <a:pathLst>
                <a:path w="762000" h="1242060">
                  <a:moveTo>
                    <a:pt x="0" y="620902"/>
                  </a:moveTo>
                  <a:lnTo>
                    <a:pt x="1743" y="561108"/>
                  </a:lnTo>
                  <a:lnTo>
                    <a:pt x="6869" y="502921"/>
                  </a:lnTo>
                  <a:lnTo>
                    <a:pt x="15216" y="446601"/>
                  </a:lnTo>
                  <a:lnTo>
                    <a:pt x="26626" y="392410"/>
                  </a:lnTo>
                  <a:lnTo>
                    <a:pt x="40938" y="340607"/>
                  </a:lnTo>
                  <a:lnTo>
                    <a:pt x="57993" y="291453"/>
                  </a:lnTo>
                  <a:lnTo>
                    <a:pt x="77632" y="245208"/>
                  </a:lnTo>
                  <a:lnTo>
                    <a:pt x="99694" y="202132"/>
                  </a:lnTo>
                  <a:lnTo>
                    <a:pt x="124021" y="162485"/>
                  </a:lnTo>
                  <a:lnTo>
                    <a:pt x="150453" y="126528"/>
                  </a:lnTo>
                  <a:lnTo>
                    <a:pt x="178830" y="94521"/>
                  </a:lnTo>
                  <a:lnTo>
                    <a:pt x="208992" y="66724"/>
                  </a:lnTo>
                  <a:lnTo>
                    <a:pt x="240780" y="43397"/>
                  </a:lnTo>
                  <a:lnTo>
                    <a:pt x="274034" y="24801"/>
                  </a:lnTo>
                  <a:lnTo>
                    <a:pt x="344304" y="2842"/>
                  </a:lnTo>
                  <a:lnTo>
                    <a:pt x="381000" y="0"/>
                  </a:lnTo>
                  <a:lnTo>
                    <a:pt x="417695" y="2842"/>
                  </a:lnTo>
                  <a:lnTo>
                    <a:pt x="453403" y="11196"/>
                  </a:lnTo>
                  <a:lnTo>
                    <a:pt x="521219" y="43397"/>
                  </a:lnTo>
                  <a:lnTo>
                    <a:pt x="553007" y="66724"/>
                  </a:lnTo>
                  <a:lnTo>
                    <a:pt x="583169" y="94521"/>
                  </a:lnTo>
                  <a:lnTo>
                    <a:pt x="611546" y="126528"/>
                  </a:lnTo>
                  <a:lnTo>
                    <a:pt x="637978" y="162485"/>
                  </a:lnTo>
                  <a:lnTo>
                    <a:pt x="662305" y="202132"/>
                  </a:lnTo>
                  <a:lnTo>
                    <a:pt x="684367" y="245208"/>
                  </a:lnTo>
                  <a:lnTo>
                    <a:pt x="704006" y="291453"/>
                  </a:lnTo>
                  <a:lnTo>
                    <a:pt x="721061" y="340607"/>
                  </a:lnTo>
                  <a:lnTo>
                    <a:pt x="735373" y="392410"/>
                  </a:lnTo>
                  <a:lnTo>
                    <a:pt x="746783" y="446601"/>
                  </a:lnTo>
                  <a:lnTo>
                    <a:pt x="755130" y="502921"/>
                  </a:lnTo>
                  <a:lnTo>
                    <a:pt x="760256" y="561108"/>
                  </a:lnTo>
                  <a:lnTo>
                    <a:pt x="762000" y="620902"/>
                  </a:lnTo>
                  <a:lnTo>
                    <a:pt x="760256" y="680697"/>
                  </a:lnTo>
                  <a:lnTo>
                    <a:pt x="755130" y="738884"/>
                  </a:lnTo>
                  <a:lnTo>
                    <a:pt x="746783" y="795204"/>
                  </a:lnTo>
                  <a:lnTo>
                    <a:pt x="735373" y="849395"/>
                  </a:lnTo>
                  <a:lnTo>
                    <a:pt x="721061" y="901198"/>
                  </a:lnTo>
                  <a:lnTo>
                    <a:pt x="704006" y="950352"/>
                  </a:lnTo>
                  <a:lnTo>
                    <a:pt x="684367" y="996597"/>
                  </a:lnTo>
                  <a:lnTo>
                    <a:pt x="662305" y="1039673"/>
                  </a:lnTo>
                  <a:lnTo>
                    <a:pt x="637978" y="1079320"/>
                  </a:lnTo>
                  <a:lnTo>
                    <a:pt x="611546" y="1115277"/>
                  </a:lnTo>
                  <a:lnTo>
                    <a:pt x="583169" y="1147284"/>
                  </a:lnTo>
                  <a:lnTo>
                    <a:pt x="553007" y="1175081"/>
                  </a:lnTo>
                  <a:lnTo>
                    <a:pt x="521219" y="1198408"/>
                  </a:lnTo>
                  <a:lnTo>
                    <a:pt x="487965" y="1217004"/>
                  </a:lnTo>
                  <a:lnTo>
                    <a:pt x="417695" y="1238963"/>
                  </a:lnTo>
                  <a:lnTo>
                    <a:pt x="381000" y="1241805"/>
                  </a:lnTo>
                  <a:lnTo>
                    <a:pt x="344304" y="1238963"/>
                  </a:lnTo>
                  <a:lnTo>
                    <a:pt x="308596" y="1230609"/>
                  </a:lnTo>
                  <a:lnTo>
                    <a:pt x="240780" y="1198408"/>
                  </a:lnTo>
                  <a:lnTo>
                    <a:pt x="208992" y="1175081"/>
                  </a:lnTo>
                  <a:lnTo>
                    <a:pt x="178830" y="1147284"/>
                  </a:lnTo>
                  <a:lnTo>
                    <a:pt x="150453" y="1115277"/>
                  </a:lnTo>
                  <a:lnTo>
                    <a:pt x="124021" y="1079320"/>
                  </a:lnTo>
                  <a:lnTo>
                    <a:pt x="99694" y="1039673"/>
                  </a:lnTo>
                  <a:lnTo>
                    <a:pt x="77632" y="996597"/>
                  </a:lnTo>
                  <a:lnTo>
                    <a:pt x="57993" y="950352"/>
                  </a:lnTo>
                  <a:lnTo>
                    <a:pt x="40938" y="901198"/>
                  </a:lnTo>
                  <a:lnTo>
                    <a:pt x="26626" y="849395"/>
                  </a:lnTo>
                  <a:lnTo>
                    <a:pt x="15216" y="795204"/>
                  </a:lnTo>
                  <a:lnTo>
                    <a:pt x="6869" y="738884"/>
                  </a:lnTo>
                  <a:lnTo>
                    <a:pt x="1743" y="680697"/>
                  </a:lnTo>
                  <a:lnTo>
                    <a:pt x="0" y="620902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167" y="2891408"/>
              <a:ext cx="137032" cy="15659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396353" y="2914599"/>
            <a:ext cx="168656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Calibri"/>
                <a:cs typeface="Calibri"/>
              </a:rPr>
              <a:t>Thermal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voltage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=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26mV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5440" y="2563749"/>
            <a:ext cx="6051550" cy="1358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977265" algn="l"/>
                <a:tab pos="1233805" algn="l"/>
              </a:tabLst>
            </a:pPr>
            <a:r>
              <a:rPr dirty="0" sz="3200">
                <a:latin typeface="Calibri"/>
                <a:cs typeface="Calibri"/>
              </a:rPr>
              <a:t>V</a:t>
            </a:r>
            <a:r>
              <a:rPr dirty="0" baseline="-19519" sz="2775">
                <a:latin typeface="Calibri"/>
                <a:cs typeface="Calibri"/>
              </a:rPr>
              <a:t>FB	</a:t>
            </a:r>
            <a:r>
              <a:rPr dirty="0" sz="2800">
                <a:latin typeface="Calibri"/>
                <a:cs typeface="Calibri"/>
              </a:rPr>
              <a:t>:	</a:t>
            </a:r>
            <a:r>
              <a:rPr dirty="0" sz="2400" spc="-5">
                <a:latin typeface="Calibri"/>
                <a:cs typeface="Calibri"/>
              </a:rPr>
              <a:t>flat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band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voltage</a:t>
            </a:r>
            <a:endParaRPr sz="24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0"/>
              </a:spcBef>
              <a:tabLst>
                <a:tab pos="1010919" algn="l"/>
                <a:tab pos="1267460" algn="l"/>
              </a:tabLst>
            </a:pPr>
            <a:r>
              <a:rPr dirty="0" sz="2800" spc="5">
                <a:latin typeface="Calibri"/>
                <a:cs typeface="Calibri"/>
              </a:rPr>
              <a:t>Φ</a:t>
            </a:r>
            <a:r>
              <a:rPr dirty="0" baseline="-20833" sz="2400" spc="7">
                <a:latin typeface="Calibri"/>
                <a:cs typeface="Calibri"/>
              </a:rPr>
              <a:t>F	</a:t>
            </a:r>
            <a:r>
              <a:rPr dirty="0" sz="2800">
                <a:latin typeface="Calibri"/>
                <a:cs typeface="Calibri"/>
              </a:rPr>
              <a:t>:	</a:t>
            </a:r>
            <a:r>
              <a:rPr dirty="0" sz="2400" spc="5">
                <a:latin typeface="Calibri"/>
                <a:cs typeface="Calibri"/>
              </a:rPr>
              <a:t>equilibrium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electrostatic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potential</a:t>
            </a:r>
            <a:endParaRPr sz="2400">
              <a:latin typeface="Calibri"/>
              <a:cs typeface="Calibri"/>
            </a:endParaRPr>
          </a:p>
          <a:p>
            <a:pPr marL="1279525">
              <a:lnSpc>
                <a:spcPct val="100000"/>
              </a:lnSpc>
              <a:spcBef>
                <a:spcPts val="400"/>
              </a:spcBef>
            </a:pPr>
            <a:r>
              <a:rPr dirty="0" sz="2400">
                <a:latin typeface="Calibri"/>
                <a:cs typeface="Calibri"/>
              </a:rPr>
              <a:t>(the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shift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5">
                <a:latin typeface="Calibri"/>
                <a:cs typeface="Calibri"/>
              </a:rPr>
              <a:t> Fermi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level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due</a:t>
            </a:r>
            <a:r>
              <a:rPr dirty="0" sz="2400" spc="-10">
                <a:latin typeface="Calibri"/>
                <a:cs typeface="Calibri"/>
              </a:rPr>
              <a:t> to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doping)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8140" y="3905504"/>
            <a:ext cx="390017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184275" algn="l"/>
              </a:tabLst>
            </a:pPr>
            <a:r>
              <a:rPr dirty="0" sz="2800">
                <a:latin typeface="Calibri"/>
                <a:cs typeface="Calibri"/>
              </a:rPr>
              <a:t>|2Φ</a:t>
            </a:r>
            <a:r>
              <a:rPr dirty="0" baseline="-20833" sz="2400">
                <a:latin typeface="Calibri"/>
                <a:cs typeface="Calibri"/>
              </a:rPr>
              <a:t>F</a:t>
            </a:r>
            <a:r>
              <a:rPr dirty="0" sz="2400">
                <a:latin typeface="Calibri"/>
                <a:cs typeface="Calibri"/>
              </a:rPr>
              <a:t>|</a:t>
            </a:r>
            <a:r>
              <a:rPr dirty="0" sz="2400" spc="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:	</a:t>
            </a:r>
            <a:r>
              <a:rPr dirty="0" sz="2400" spc="5">
                <a:latin typeface="Calibri"/>
                <a:cs typeface="Calibri"/>
              </a:rPr>
              <a:t>band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bending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voltage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36248" y="2461401"/>
            <a:ext cx="598805" cy="0"/>
          </a:xfrm>
          <a:custGeom>
            <a:avLst/>
            <a:gdLst/>
            <a:ahLst/>
            <a:cxnLst/>
            <a:rect l="l" t="t" r="r" b="b"/>
            <a:pathLst>
              <a:path w="598804" h="0">
                <a:moveTo>
                  <a:pt x="0" y="0"/>
                </a:moveTo>
                <a:lnTo>
                  <a:pt x="598259" y="0"/>
                </a:lnTo>
              </a:path>
            </a:pathLst>
          </a:custGeom>
          <a:ln w="230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683056" y="2464496"/>
            <a:ext cx="534035" cy="6642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150" spc="70" i="1">
                <a:latin typeface="Times New Roman"/>
                <a:cs typeface="Times New Roman"/>
              </a:rPr>
              <a:t>t</a:t>
            </a:r>
            <a:r>
              <a:rPr dirty="0" sz="2450" spc="225" i="1">
                <a:latin typeface="Times New Roman"/>
                <a:cs typeface="Times New Roman"/>
              </a:rPr>
              <a:t>ox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5239" y="1684280"/>
            <a:ext cx="620395" cy="699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400" spc="-30">
                <a:latin typeface="Symbol"/>
                <a:cs typeface="Symbol"/>
              </a:rPr>
              <a:t></a:t>
            </a:r>
            <a:r>
              <a:rPr dirty="0" sz="2450" spc="225" i="1">
                <a:latin typeface="Times New Roman"/>
                <a:cs typeface="Times New Roman"/>
              </a:rPr>
              <a:t>ox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75729" y="2432685"/>
            <a:ext cx="21399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35">
                <a:latin typeface="Calibri"/>
                <a:cs typeface="Calibri"/>
              </a:rPr>
              <a:t>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6753" y="2207132"/>
            <a:ext cx="64833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7200" algn="l"/>
              </a:tabLst>
            </a:pPr>
            <a:r>
              <a:rPr dirty="0" sz="2800">
                <a:latin typeface="Calibri"/>
                <a:cs typeface="Calibri"/>
              </a:rPr>
              <a:t>C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373" y="2143200"/>
            <a:ext cx="80899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2800" spc="5">
                <a:latin typeface="Calibri"/>
                <a:cs typeface="Calibri"/>
              </a:rPr>
              <a:t>Q</a:t>
            </a:r>
            <a:r>
              <a:rPr dirty="0" baseline="-19519" sz="2775" spc="7">
                <a:latin typeface="Calibri"/>
                <a:cs typeface="Calibri"/>
              </a:rPr>
              <a:t>B0</a:t>
            </a:r>
            <a:r>
              <a:rPr dirty="0" baseline="-19519" sz="2775" spc="52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65433" y="2154578"/>
            <a:ext cx="3366135" cy="509270"/>
            <a:chOff x="2065433" y="2154578"/>
            <a:chExt cx="3366135" cy="509270"/>
          </a:xfrm>
        </p:grpSpPr>
        <p:sp>
          <p:nvSpPr>
            <p:cNvPr id="13" name="object 13"/>
            <p:cNvSpPr/>
            <p:nvPr/>
          </p:nvSpPr>
          <p:spPr>
            <a:xfrm>
              <a:off x="2073642" y="2472035"/>
              <a:ext cx="50800" cy="29845"/>
            </a:xfrm>
            <a:custGeom>
              <a:avLst/>
              <a:gdLst/>
              <a:ahLst/>
              <a:cxnLst/>
              <a:rect l="l" t="t" r="r" b="b"/>
              <a:pathLst>
                <a:path w="50800" h="29844">
                  <a:moveTo>
                    <a:pt x="0" y="29356"/>
                  </a:moveTo>
                  <a:lnTo>
                    <a:pt x="50607" y="0"/>
                  </a:lnTo>
                </a:path>
              </a:pathLst>
            </a:custGeom>
            <a:ln w="164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24250" y="2480530"/>
              <a:ext cx="74295" cy="167005"/>
            </a:xfrm>
            <a:custGeom>
              <a:avLst/>
              <a:gdLst/>
              <a:ahLst/>
              <a:cxnLst/>
              <a:rect l="l" t="t" r="r" b="b"/>
              <a:pathLst>
                <a:path w="74294" h="167005">
                  <a:moveTo>
                    <a:pt x="0" y="0"/>
                  </a:moveTo>
                  <a:lnTo>
                    <a:pt x="73904" y="166872"/>
                  </a:lnTo>
                </a:path>
              </a:pathLst>
            </a:custGeom>
            <a:ln w="327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06183" y="2163002"/>
              <a:ext cx="3225800" cy="484505"/>
            </a:xfrm>
            <a:custGeom>
              <a:avLst/>
              <a:gdLst/>
              <a:ahLst/>
              <a:cxnLst/>
              <a:rect l="l" t="t" r="r" b="b"/>
              <a:pathLst>
                <a:path w="3225800" h="484505">
                  <a:moveTo>
                    <a:pt x="0" y="484401"/>
                  </a:moveTo>
                  <a:lnTo>
                    <a:pt x="98024" y="0"/>
                  </a:lnTo>
                </a:path>
                <a:path w="3225800" h="484505">
                  <a:moveTo>
                    <a:pt x="98024" y="0"/>
                  </a:moveTo>
                  <a:lnTo>
                    <a:pt x="3225383" y="0"/>
                  </a:lnTo>
                </a:path>
              </a:pathLst>
            </a:custGeom>
            <a:ln w="165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758877" y="2107800"/>
            <a:ext cx="3684904" cy="5340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69595" algn="l"/>
              </a:tabLst>
            </a:pPr>
            <a:r>
              <a:rPr dirty="0" sz="3150" spc="65">
                <a:latin typeface="Symbol"/>
                <a:cs typeface="Symbol"/>
              </a:rPr>
              <a:t></a:t>
            </a:r>
            <a:r>
              <a:rPr dirty="0" sz="3150" spc="65">
                <a:latin typeface="Times New Roman"/>
                <a:cs typeface="Times New Roman"/>
              </a:rPr>
              <a:t>	</a:t>
            </a:r>
            <a:r>
              <a:rPr dirty="0" sz="3150" spc="35">
                <a:latin typeface="Times New Roman"/>
                <a:cs typeface="Times New Roman"/>
              </a:rPr>
              <a:t>2</a:t>
            </a:r>
            <a:r>
              <a:rPr dirty="0" sz="3150" spc="55" i="1">
                <a:latin typeface="Times New Roman"/>
                <a:cs typeface="Times New Roman"/>
              </a:rPr>
              <a:t>q</a:t>
            </a:r>
            <a:r>
              <a:rPr dirty="0" sz="3150" spc="-459" i="1">
                <a:latin typeface="Times New Roman"/>
                <a:cs typeface="Times New Roman"/>
              </a:rPr>
              <a:t> </a:t>
            </a:r>
            <a:r>
              <a:rPr dirty="0" sz="3150" spc="190">
                <a:latin typeface="Times New Roman"/>
                <a:cs typeface="Times New Roman"/>
              </a:rPr>
              <a:t>*</a:t>
            </a:r>
            <a:r>
              <a:rPr dirty="0" sz="3300" spc="-80">
                <a:latin typeface="Symbol"/>
                <a:cs typeface="Symbol"/>
              </a:rPr>
              <a:t></a:t>
            </a:r>
            <a:r>
              <a:rPr dirty="0" sz="1800" spc="145" i="1">
                <a:latin typeface="Times New Roman"/>
                <a:cs typeface="Times New Roman"/>
              </a:rPr>
              <a:t>S</a:t>
            </a:r>
            <a:r>
              <a:rPr dirty="0" sz="1800" spc="25" i="1">
                <a:latin typeface="Times New Roman"/>
                <a:cs typeface="Times New Roman"/>
              </a:rPr>
              <a:t>i</a:t>
            </a:r>
            <a:r>
              <a:rPr dirty="0" sz="1800" spc="-190" i="1">
                <a:latin typeface="Times New Roman"/>
                <a:cs typeface="Times New Roman"/>
              </a:rPr>
              <a:t> </a:t>
            </a:r>
            <a:r>
              <a:rPr dirty="0" sz="3150" spc="55">
                <a:latin typeface="Times New Roman"/>
                <a:cs typeface="Times New Roman"/>
              </a:rPr>
              <a:t>*</a:t>
            </a:r>
            <a:r>
              <a:rPr dirty="0" sz="3150" spc="-355">
                <a:latin typeface="Times New Roman"/>
                <a:cs typeface="Times New Roman"/>
              </a:rPr>
              <a:t> </a:t>
            </a:r>
            <a:r>
              <a:rPr dirty="0" sz="3150" spc="5" i="1">
                <a:latin typeface="Times New Roman"/>
                <a:cs typeface="Times New Roman"/>
              </a:rPr>
              <a:t>N</a:t>
            </a:r>
            <a:r>
              <a:rPr dirty="0" sz="1800" spc="-105" i="1">
                <a:latin typeface="Times New Roman"/>
                <a:cs typeface="Times New Roman"/>
              </a:rPr>
              <a:t>A</a:t>
            </a:r>
            <a:r>
              <a:rPr dirty="0" sz="3150" spc="55">
                <a:latin typeface="Times New Roman"/>
                <a:cs typeface="Times New Roman"/>
              </a:rPr>
              <a:t>*</a:t>
            </a:r>
            <a:r>
              <a:rPr dirty="0" sz="3150" spc="-509">
                <a:latin typeface="Times New Roman"/>
                <a:cs typeface="Times New Roman"/>
              </a:rPr>
              <a:t> </a:t>
            </a:r>
            <a:r>
              <a:rPr dirty="0" sz="3150" spc="20">
                <a:latin typeface="Times New Roman"/>
                <a:cs typeface="Times New Roman"/>
              </a:rPr>
              <a:t>|</a:t>
            </a:r>
            <a:r>
              <a:rPr dirty="0" sz="3150" spc="-215">
                <a:latin typeface="Times New Roman"/>
                <a:cs typeface="Times New Roman"/>
              </a:rPr>
              <a:t> </a:t>
            </a:r>
            <a:r>
              <a:rPr dirty="0" sz="3150" spc="-10">
                <a:latin typeface="Symbol"/>
                <a:cs typeface="Symbol"/>
              </a:rPr>
              <a:t></a:t>
            </a:r>
            <a:r>
              <a:rPr dirty="0" sz="3150" spc="-15">
                <a:latin typeface="Times New Roman"/>
                <a:cs typeface="Times New Roman"/>
              </a:rPr>
              <a:t>2</a:t>
            </a:r>
            <a:r>
              <a:rPr dirty="0" sz="3150" spc="55">
                <a:latin typeface="Symbol"/>
                <a:cs typeface="Symbol"/>
              </a:rPr>
              <a:t></a:t>
            </a:r>
            <a:r>
              <a:rPr dirty="0" sz="1800" spc="120">
                <a:latin typeface="Times New Roman"/>
                <a:cs typeface="Times New Roman"/>
              </a:rPr>
              <a:t>F</a:t>
            </a:r>
            <a:r>
              <a:rPr dirty="0" sz="3150" spc="20">
                <a:latin typeface="Times New Roman"/>
                <a:cs typeface="Times New Roman"/>
              </a:rPr>
              <a:t>|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8982" y="694766"/>
            <a:ext cx="26606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5">
                <a:latin typeface="Calibri"/>
                <a:cs typeface="Calibri"/>
              </a:rPr>
              <a:t>Q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9774" y="899286"/>
            <a:ext cx="274320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-5">
                <a:latin typeface="Calibri"/>
                <a:cs typeface="Calibri"/>
              </a:rPr>
              <a:t>B</a:t>
            </a:r>
            <a:r>
              <a:rPr dirty="0" sz="1850" spc="10">
                <a:latin typeface="Calibri"/>
                <a:cs typeface="Calibri"/>
              </a:rPr>
              <a:t>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54074" y="594396"/>
            <a:ext cx="2064385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</a:tabLst>
            </a:pPr>
            <a:r>
              <a:rPr dirty="0" baseline="-3968" sz="4200" spc="7">
                <a:latin typeface="Calibri"/>
                <a:cs typeface="Calibri"/>
              </a:rPr>
              <a:t>=</a:t>
            </a:r>
            <a:r>
              <a:rPr dirty="0" baseline="-3968" sz="4200" spc="7">
                <a:latin typeface="Calibri"/>
                <a:cs typeface="Calibri"/>
              </a:rPr>
              <a:t>	</a:t>
            </a:r>
            <a:r>
              <a:rPr dirty="0" sz="3400" spc="70" i="1">
                <a:latin typeface="Times New Roman"/>
                <a:cs typeface="Times New Roman"/>
              </a:rPr>
              <a:t>q</a:t>
            </a:r>
            <a:r>
              <a:rPr dirty="0" sz="3400" spc="-495" i="1">
                <a:latin typeface="Times New Roman"/>
                <a:cs typeface="Times New Roman"/>
              </a:rPr>
              <a:t> </a:t>
            </a:r>
            <a:r>
              <a:rPr dirty="0" sz="3400" spc="70">
                <a:latin typeface="Times New Roman"/>
                <a:cs typeface="Times New Roman"/>
              </a:rPr>
              <a:t>*</a:t>
            </a:r>
            <a:r>
              <a:rPr dirty="0" sz="3400" spc="-395">
                <a:latin typeface="Times New Roman"/>
                <a:cs typeface="Times New Roman"/>
              </a:rPr>
              <a:t> </a:t>
            </a:r>
            <a:r>
              <a:rPr dirty="0" sz="3400" spc="20" i="1">
                <a:latin typeface="Times New Roman"/>
                <a:cs typeface="Times New Roman"/>
              </a:rPr>
              <a:t>N</a:t>
            </a:r>
            <a:r>
              <a:rPr dirty="0" sz="1950" spc="70" i="1">
                <a:latin typeface="Times New Roman"/>
                <a:cs typeface="Times New Roman"/>
              </a:rPr>
              <a:t>A</a:t>
            </a:r>
            <a:r>
              <a:rPr dirty="0" sz="1950" spc="-195" i="1">
                <a:latin typeface="Times New Roman"/>
                <a:cs typeface="Times New Roman"/>
              </a:rPr>
              <a:t> </a:t>
            </a:r>
            <a:r>
              <a:rPr dirty="0" sz="3400" spc="70">
                <a:latin typeface="Times New Roman"/>
                <a:cs typeface="Times New Roman"/>
              </a:rPr>
              <a:t>*</a:t>
            </a:r>
            <a:r>
              <a:rPr dirty="0" sz="3400" spc="-285">
                <a:latin typeface="Times New Roman"/>
                <a:cs typeface="Times New Roman"/>
              </a:rPr>
              <a:t> </a:t>
            </a:r>
            <a:r>
              <a:rPr dirty="0" sz="3400" spc="-10" i="1">
                <a:latin typeface="Times New Roman"/>
                <a:cs typeface="Times New Roman"/>
              </a:rPr>
              <a:t>X</a:t>
            </a:r>
            <a:r>
              <a:rPr dirty="0" sz="1950" spc="55" i="1">
                <a:latin typeface="Times New Roman"/>
                <a:cs typeface="Times New Roman"/>
              </a:rPr>
              <a:t>d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3445" y="4942078"/>
            <a:ext cx="4533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3888" sz="3600" spc="-7">
                <a:latin typeface="Calibri"/>
                <a:cs typeface="Calibri"/>
              </a:rPr>
              <a:t>V</a:t>
            </a:r>
            <a:r>
              <a:rPr dirty="0" sz="1600" spc="-5">
                <a:latin typeface="Calibri"/>
                <a:cs typeface="Calibri"/>
              </a:rPr>
              <a:t>SB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0745" y="3405073"/>
            <a:ext cx="5344795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817880" algn="l"/>
                <a:tab pos="1038225" algn="l"/>
              </a:tabLst>
            </a:pPr>
            <a:r>
              <a:rPr dirty="0" sz="2400" i="1">
                <a:latin typeface="Calibri"/>
                <a:cs typeface="Calibri"/>
              </a:rPr>
              <a:t>q	:	</a:t>
            </a:r>
            <a:r>
              <a:rPr dirty="0" sz="2400" spc="-5">
                <a:latin typeface="Calibri"/>
                <a:cs typeface="Calibri"/>
              </a:rPr>
              <a:t>electronic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charge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(1.6x10</a:t>
            </a:r>
            <a:r>
              <a:rPr dirty="0" baseline="24305" sz="2400">
                <a:latin typeface="Calibri"/>
                <a:cs typeface="Calibri"/>
              </a:rPr>
              <a:t>-19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852169" algn="l"/>
              </a:tabLst>
            </a:pPr>
            <a:r>
              <a:rPr dirty="0" sz="2400" spc="-25" i="1">
                <a:latin typeface="Calibri"/>
                <a:cs typeface="Calibri"/>
              </a:rPr>
              <a:t>X</a:t>
            </a:r>
            <a:r>
              <a:rPr dirty="0" baseline="-20833" sz="2400" spc="-37" i="1">
                <a:latin typeface="Calibri"/>
                <a:cs typeface="Calibri"/>
              </a:rPr>
              <a:t>d	</a:t>
            </a: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depletion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layer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width</a:t>
            </a:r>
            <a:endParaRPr sz="24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  <a:tabLst>
                <a:tab pos="831215" algn="l"/>
                <a:tab pos="3732529" algn="l"/>
              </a:tabLst>
            </a:pPr>
            <a:r>
              <a:rPr dirty="0" sz="2400" i="1">
                <a:latin typeface="Calibri"/>
                <a:cs typeface="Calibri"/>
              </a:rPr>
              <a:t>ε</a:t>
            </a:r>
            <a:r>
              <a:rPr dirty="0" baseline="-20833" sz="2400" i="1">
                <a:latin typeface="Calibri"/>
                <a:cs typeface="Calibri"/>
              </a:rPr>
              <a:t>Si	</a:t>
            </a: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permittivity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silicon	</a:t>
            </a:r>
            <a:r>
              <a:rPr dirty="0" sz="2400">
                <a:latin typeface="Calibri"/>
                <a:cs typeface="Calibri"/>
              </a:rPr>
              <a:t>(1.06x10</a:t>
            </a:r>
            <a:r>
              <a:rPr dirty="0" baseline="24305" sz="2400">
                <a:latin typeface="Calibri"/>
                <a:cs typeface="Calibri"/>
              </a:rPr>
              <a:t>-12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004569">
              <a:lnSpc>
                <a:spcPct val="100000"/>
              </a:lnSpc>
            </a:pPr>
            <a:r>
              <a:rPr dirty="0" sz="2400" spc="-15">
                <a:latin typeface="Calibri"/>
                <a:cs typeface="Calibri"/>
              </a:rPr>
              <a:t>for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p-type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material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(N</a:t>
            </a:r>
            <a:r>
              <a:rPr dirty="0" baseline="-20833" sz="2400">
                <a:latin typeface="Calibri"/>
                <a:cs typeface="Calibri"/>
              </a:rPr>
              <a:t>D</a:t>
            </a:r>
            <a:r>
              <a:rPr dirty="0" baseline="-20833" sz="2400" spc="232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for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n-type)</a:t>
            </a:r>
            <a:endParaRPr sz="2400">
              <a:latin typeface="Calibri"/>
              <a:cs typeface="Calibri"/>
            </a:endParaRPr>
          </a:p>
          <a:p>
            <a:pPr marL="83439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Source-Bulk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voltage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(typically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zero)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3445" y="5673953"/>
            <a:ext cx="426084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30480">
              <a:lnSpc>
                <a:spcPct val="100000"/>
              </a:lnSpc>
              <a:spcBef>
                <a:spcPts val="100"/>
              </a:spcBef>
            </a:pPr>
            <a:r>
              <a:rPr dirty="0" baseline="13888" sz="3600" spc="-15">
                <a:latin typeface="Calibri"/>
                <a:cs typeface="Calibri"/>
              </a:rPr>
              <a:t>C</a:t>
            </a:r>
            <a:r>
              <a:rPr dirty="0" sz="1600" spc="-35">
                <a:latin typeface="Calibri"/>
                <a:cs typeface="Calibri"/>
              </a:rPr>
              <a:t>ox  </a:t>
            </a:r>
            <a:r>
              <a:rPr dirty="0" baseline="13888" sz="3600" spc="-30" i="1">
                <a:latin typeface="Calibri"/>
                <a:cs typeface="Calibri"/>
              </a:rPr>
              <a:t>ε</a:t>
            </a:r>
            <a:r>
              <a:rPr dirty="0" sz="1600" spc="-20" i="1">
                <a:latin typeface="Calibri"/>
                <a:cs typeface="Calibri"/>
              </a:rPr>
              <a:t>ox </a:t>
            </a:r>
            <a:r>
              <a:rPr dirty="0" sz="1600" spc="-350" i="1">
                <a:latin typeface="Calibri"/>
                <a:cs typeface="Calibri"/>
              </a:rPr>
              <a:t> </a:t>
            </a:r>
            <a:r>
              <a:rPr dirty="0" baseline="13888" sz="3600" spc="-44" i="1">
                <a:latin typeface="Calibri"/>
                <a:cs typeface="Calibri"/>
              </a:rPr>
              <a:t>t</a:t>
            </a:r>
            <a:r>
              <a:rPr dirty="0" sz="1600" spc="-30" i="1">
                <a:latin typeface="Calibri"/>
                <a:cs typeface="Calibri"/>
              </a:rPr>
              <a:t>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14069" y="5600801"/>
            <a:ext cx="306705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gate-oxide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capacitance</a:t>
            </a:r>
            <a:endParaRPr sz="2400">
              <a:latin typeface="Calibri"/>
              <a:cs typeface="Calibri"/>
            </a:endParaRPr>
          </a:p>
          <a:p>
            <a:pPr marL="52069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permittivity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oxide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oxide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thickness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604826" y="384800"/>
            <a:ext cx="2554605" cy="1072515"/>
            <a:chOff x="5604826" y="384800"/>
            <a:chExt cx="2554605" cy="1072515"/>
          </a:xfrm>
        </p:grpSpPr>
        <p:sp>
          <p:nvSpPr>
            <p:cNvPr id="25" name="object 25"/>
            <p:cNvSpPr/>
            <p:nvPr/>
          </p:nvSpPr>
          <p:spPr>
            <a:xfrm>
              <a:off x="5613156" y="1042312"/>
              <a:ext cx="51435" cy="29209"/>
            </a:xfrm>
            <a:custGeom>
              <a:avLst/>
              <a:gdLst/>
              <a:ahLst/>
              <a:cxnLst/>
              <a:rect l="l" t="t" r="r" b="b"/>
              <a:pathLst>
                <a:path w="51435" h="29209">
                  <a:moveTo>
                    <a:pt x="0" y="29194"/>
                  </a:moveTo>
                  <a:lnTo>
                    <a:pt x="51222" y="0"/>
                  </a:lnTo>
                </a:path>
              </a:pathLst>
            </a:custGeom>
            <a:ln w="166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64379" y="1050995"/>
              <a:ext cx="73660" cy="389890"/>
            </a:xfrm>
            <a:custGeom>
              <a:avLst/>
              <a:gdLst/>
              <a:ahLst/>
              <a:cxnLst/>
              <a:rect l="l" t="t" r="r" b="b"/>
              <a:pathLst>
                <a:path w="73660" h="389890">
                  <a:moveTo>
                    <a:pt x="0" y="0"/>
                  </a:moveTo>
                  <a:lnTo>
                    <a:pt x="73632" y="389300"/>
                  </a:lnTo>
                </a:path>
              </a:pathLst>
            </a:custGeom>
            <a:ln w="336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746817" y="393203"/>
              <a:ext cx="2412365" cy="1047115"/>
            </a:xfrm>
            <a:custGeom>
              <a:avLst/>
              <a:gdLst/>
              <a:ahLst/>
              <a:cxnLst/>
              <a:rect l="l" t="t" r="r" b="b"/>
              <a:pathLst>
                <a:path w="2412365" h="1047115">
                  <a:moveTo>
                    <a:pt x="0" y="1047092"/>
                  </a:moveTo>
                  <a:lnTo>
                    <a:pt x="97642" y="0"/>
                  </a:lnTo>
                </a:path>
                <a:path w="2412365" h="1047115">
                  <a:moveTo>
                    <a:pt x="97642" y="0"/>
                  </a:moveTo>
                  <a:lnTo>
                    <a:pt x="2412284" y="0"/>
                  </a:lnTo>
                </a:path>
              </a:pathLst>
            </a:custGeom>
            <a:ln w="16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531269" y="923874"/>
            <a:ext cx="949325" cy="504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50" spc="15" i="1">
                <a:latin typeface="Times New Roman"/>
                <a:cs typeface="Times New Roman"/>
              </a:rPr>
              <a:t>q</a:t>
            </a:r>
            <a:r>
              <a:rPr dirty="0" sz="3150" spc="-420" i="1">
                <a:latin typeface="Times New Roman"/>
                <a:cs typeface="Times New Roman"/>
              </a:rPr>
              <a:t> </a:t>
            </a:r>
            <a:r>
              <a:rPr dirty="0" sz="3150" spc="15">
                <a:latin typeface="Times New Roman"/>
                <a:cs typeface="Times New Roman"/>
              </a:rPr>
              <a:t>*</a:t>
            </a:r>
            <a:r>
              <a:rPr dirty="0" sz="3150" spc="-315">
                <a:latin typeface="Times New Roman"/>
                <a:cs typeface="Times New Roman"/>
              </a:rPr>
              <a:t> </a:t>
            </a:r>
            <a:r>
              <a:rPr dirty="0" sz="3150" spc="5" i="1">
                <a:latin typeface="Times New Roman"/>
                <a:cs typeface="Times New Roman"/>
              </a:rPr>
              <a:t>N</a:t>
            </a:r>
            <a:r>
              <a:rPr dirty="0" sz="1800" spc="35" i="1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90173" y="339543"/>
            <a:ext cx="2245995" cy="5314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heavy" sz="3150" spc="28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dirty="0" u="heavy" sz="3150" spc="18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*</a:t>
            </a:r>
            <a:r>
              <a:rPr dirty="0" u="heavy" sz="3300" spc="-8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</a:t>
            </a:r>
            <a:r>
              <a:rPr dirty="0" u="heavy" sz="1800" spc="14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dirty="0" u="heavy" sz="1800" spc="-15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u="heavy" sz="3150" spc="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*</a:t>
            </a:r>
            <a:r>
              <a:rPr dirty="0" u="heavy" sz="3150" spc="-46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15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|</a:t>
            </a:r>
            <a:r>
              <a:rPr dirty="0" u="heavy" sz="3150" spc="-19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150" spc="-1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dirty="0" u="heavy" sz="315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dirty="0" u="heavy" sz="3150" spc="4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</a:t>
            </a:r>
            <a:r>
              <a:rPr dirty="0" u="heavy" sz="1800" spc="3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dirty="0" u="heavy" sz="1800" spc="6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15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|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9627" y="737743"/>
            <a:ext cx="59753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800" spc="-30">
                <a:latin typeface="Calibri"/>
                <a:cs typeface="Calibri"/>
              </a:rPr>
              <a:t>X</a:t>
            </a:r>
            <a:r>
              <a:rPr dirty="0" baseline="-19519" sz="2775" spc="-44">
                <a:latin typeface="Calibri"/>
                <a:cs typeface="Calibri"/>
              </a:rPr>
              <a:t>d</a:t>
            </a:r>
            <a:r>
              <a:rPr dirty="0" baseline="-19519" sz="2775" spc="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056379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Signs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844" y="824722"/>
            <a:ext cx="8008620" cy="285559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382270" indent="-344805">
              <a:lnSpc>
                <a:spcPct val="100000"/>
              </a:lnSpc>
              <a:spcBef>
                <a:spcPts val="869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10" b="1">
                <a:latin typeface="Calibri"/>
                <a:cs typeface="Calibri"/>
              </a:rPr>
              <a:t>V</a:t>
            </a:r>
            <a:r>
              <a:rPr dirty="0" baseline="-19841" sz="3150" spc="15" b="1">
                <a:latin typeface="Calibri"/>
                <a:cs typeface="Calibri"/>
              </a:rPr>
              <a:t>FB</a:t>
            </a:r>
            <a:r>
              <a:rPr dirty="0" baseline="-19841" sz="3150" spc="292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5">
                <a:solidFill>
                  <a:srgbClr val="006FC0"/>
                </a:solidFill>
                <a:latin typeface="Calibri"/>
                <a:cs typeface="Calibri"/>
              </a:rPr>
              <a:t>negative</a:t>
            </a:r>
            <a:r>
              <a:rPr dirty="0" sz="3200" spc="-2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nMOS,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C00000"/>
                </a:solidFill>
                <a:latin typeface="Calibri"/>
                <a:cs typeface="Calibri"/>
              </a:rPr>
              <a:t>positive</a:t>
            </a:r>
            <a:r>
              <a:rPr dirty="0" sz="3200" spc="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pMOS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5" b="1">
                <a:latin typeface="Calibri"/>
                <a:cs typeface="Calibri"/>
              </a:rPr>
              <a:t>Φ</a:t>
            </a:r>
            <a:r>
              <a:rPr dirty="0" baseline="-19841" sz="3150" spc="7" b="1">
                <a:latin typeface="Calibri"/>
                <a:cs typeface="Calibri"/>
              </a:rPr>
              <a:t>F</a:t>
            </a:r>
            <a:r>
              <a:rPr dirty="0" baseline="-19841" sz="3150" spc="330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solidFill>
                  <a:srgbClr val="006FC0"/>
                </a:solidFill>
                <a:latin typeface="Calibri"/>
                <a:cs typeface="Calibri"/>
              </a:rPr>
              <a:t>negative</a:t>
            </a:r>
            <a:r>
              <a:rPr dirty="0" sz="3200" spc="-2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nMOS,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C00000"/>
                </a:solidFill>
                <a:latin typeface="Calibri"/>
                <a:cs typeface="Calibri"/>
              </a:rPr>
              <a:t>positive</a:t>
            </a:r>
            <a:r>
              <a:rPr dirty="0" sz="320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pMOS</a:t>
            </a:r>
            <a:endParaRPr sz="3200">
              <a:latin typeface="Calibri"/>
              <a:cs typeface="Calibri"/>
            </a:endParaRPr>
          </a:p>
          <a:p>
            <a:pPr marL="382270" marR="3048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5" b="1">
                <a:latin typeface="Calibri"/>
                <a:cs typeface="Calibri"/>
              </a:rPr>
              <a:t>Q</a:t>
            </a:r>
            <a:r>
              <a:rPr dirty="0" baseline="-19841" sz="3150" spc="7" b="1">
                <a:latin typeface="Calibri"/>
                <a:cs typeface="Calibri"/>
              </a:rPr>
              <a:t>B0</a:t>
            </a:r>
            <a:r>
              <a:rPr dirty="0" baseline="-19841" sz="3150" spc="359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Q</a:t>
            </a:r>
            <a:r>
              <a:rPr dirty="0" baseline="-19841" sz="3150" b="1">
                <a:latin typeface="Calibri"/>
                <a:cs typeface="Calibri"/>
              </a:rPr>
              <a:t>B</a:t>
            </a:r>
            <a:r>
              <a:rPr dirty="0" baseline="-19841" sz="3150" spc="412" b="1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are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5">
                <a:solidFill>
                  <a:srgbClr val="006FC0"/>
                </a:solidFill>
                <a:latin typeface="Calibri"/>
                <a:cs typeface="Calibri"/>
              </a:rPr>
              <a:t>negative</a:t>
            </a:r>
            <a:r>
              <a:rPr dirty="0" sz="320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nNMOS,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C00000"/>
                </a:solidFill>
                <a:latin typeface="Calibri"/>
                <a:cs typeface="Calibri"/>
              </a:rPr>
              <a:t>positive</a:t>
            </a:r>
            <a:r>
              <a:rPr dirty="0" sz="320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pMOS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b="1">
                <a:latin typeface="Calibri"/>
                <a:cs typeface="Calibri"/>
              </a:rPr>
              <a:t>V</a:t>
            </a:r>
            <a:r>
              <a:rPr dirty="0" baseline="-19841" sz="3150" b="1">
                <a:latin typeface="Calibri"/>
                <a:cs typeface="Calibri"/>
              </a:rPr>
              <a:t>SB</a:t>
            </a:r>
            <a:r>
              <a:rPr dirty="0" baseline="-19841" sz="3150" spc="330" b="1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006FC0"/>
                </a:solidFill>
                <a:latin typeface="Calibri"/>
                <a:cs typeface="Calibri"/>
              </a:rPr>
              <a:t>positive</a:t>
            </a:r>
            <a:r>
              <a:rPr dirty="0" sz="3200" spc="1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nMOS,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15">
                <a:solidFill>
                  <a:srgbClr val="C00000"/>
                </a:solidFill>
                <a:latin typeface="Calibri"/>
                <a:cs typeface="Calibri"/>
              </a:rPr>
              <a:t>negative</a:t>
            </a:r>
            <a:r>
              <a:rPr dirty="0" sz="32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pMOS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9258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Logic</a:t>
            </a:r>
            <a:r>
              <a:rPr dirty="0" spc="-50"/>
              <a:t> </a:t>
            </a:r>
            <a:r>
              <a:rPr dirty="0" spc="-20"/>
              <a:t>Family</a:t>
            </a:r>
            <a:r>
              <a:rPr dirty="0" spc="-45"/>
              <a:t> </a:t>
            </a:r>
            <a:r>
              <a:rPr dirty="0" spc="-15"/>
              <a:t>Characterization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1525279"/>
            <a:ext cx="4125595" cy="295338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60"/>
              </a:spcBef>
              <a:buFont typeface="Microsoft Sans Serif"/>
              <a:buChar char="•"/>
              <a:tabLst>
                <a:tab pos="357505" algn="l"/>
              </a:tabLst>
            </a:pPr>
            <a:r>
              <a:rPr dirty="0" sz="4000" spc="-10">
                <a:latin typeface="Calibri"/>
                <a:cs typeface="Calibri"/>
              </a:rPr>
              <a:t>Fan-Out</a:t>
            </a:r>
            <a:endParaRPr sz="40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960"/>
              </a:spcBef>
              <a:buFont typeface="Microsoft Sans Serif"/>
              <a:buChar char="•"/>
              <a:tabLst>
                <a:tab pos="357505" algn="l"/>
              </a:tabLst>
            </a:pPr>
            <a:r>
              <a:rPr dirty="0" sz="4000" spc="-25">
                <a:latin typeface="Calibri"/>
                <a:cs typeface="Calibri"/>
              </a:rPr>
              <a:t>Power</a:t>
            </a:r>
            <a:r>
              <a:rPr dirty="0" sz="4000" spc="-85">
                <a:latin typeface="Calibri"/>
                <a:cs typeface="Calibri"/>
              </a:rPr>
              <a:t> </a:t>
            </a:r>
            <a:r>
              <a:rPr dirty="0" sz="4000" spc="-10">
                <a:latin typeface="Calibri"/>
                <a:cs typeface="Calibri"/>
              </a:rPr>
              <a:t>Dissipation</a:t>
            </a:r>
            <a:endParaRPr sz="40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965"/>
              </a:spcBef>
              <a:buFont typeface="Microsoft Sans Serif"/>
              <a:buChar char="•"/>
              <a:tabLst>
                <a:tab pos="357505" algn="l"/>
              </a:tabLst>
            </a:pPr>
            <a:r>
              <a:rPr dirty="0" sz="4000" spc="-20">
                <a:latin typeface="Calibri"/>
                <a:cs typeface="Calibri"/>
              </a:rPr>
              <a:t>Propagation</a:t>
            </a:r>
            <a:r>
              <a:rPr dirty="0" sz="4000" spc="-105">
                <a:latin typeface="Calibri"/>
                <a:cs typeface="Calibri"/>
              </a:rPr>
              <a:t> </a:t>
            </a:r>
            <a:r>
              <a:rPr dirty="0" sz="4000" spc="-20">
                <a:latin typeface="Calibri"/>
                <a:cs typeface="Calibri"/>
              </a:rPr>
              <a:t>Delay</a:t>
            </a:r>
            <a:endParaRPr sz="40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965"/>
              </a:spcBef>
              <a:buFont typeface="Microsoft Sans Serif"/>
              <a:buChar char="•"/>
              <a:tabLst>
                <a:tab pos="357505" algn="l"/>
              </a:tabLst>
            </a:pPr>
            <a:r>
              <a:rPr dirty="0" sz="4000">
                <a:latin typeface="Calibri"/>
                <a:cs typeface="Calibri"/>
              </a:rPr>
              <a:t>Noise</a:t>
            </a:r>
            <a:r>
              <a:rPr dirty="0" sz="4000" spc="-80">
                <a:latin typeface="Calibri"/>
                <a:cs typeface="Calibri"/>
              </a:rPr>
              <a:t> </a:t>
            </a:r>
            <a:r>
              <a:rPr dirty="0" sz="4000" spc="-5">
                <a:latin typeface="Calibri"/>
                <a:cs typeface="Calibri"/>
              </a:rPr>
              <a:t>Margin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8493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25"/>
              <a:t>Current-Voltage</a:t>
            </a:r>
            <a:r>
              <a:rPr dirty="0" spc="-90"/>
              <a:t> </a:t>
            </a:r>
            <a:r>
              <a:rPr dirty="0" spc="-15"/>
              <a:t>Characteristics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6244" y="1536572"/>
            <a:ext cx="5337810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700" spc="5">
                <a:latin typeface="Calibri"/>
                <a:cs typeface="Calibri"/>
              </a:rPr>
              <a:t>MOS</a:t>
            </a:r>
            <a:r>
              <a:rPr dirty="0" sz="2700" spc="-5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has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three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modes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of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operation: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98952" y="1951101"/>
            <a:ext cx="2437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V</a:t>
            </a:r>
            <a:r>
              <a:rPr dirty="0" baseline="-20833" sz="2400">
                <a:latin typeface="Calibri"/>
                <a:cs typeface="Calibri"/>
              </a:rPr>
              <a:t>GS</a:t>
            </a:r>
            <a:r>
              <a:rPr dirty="0" baseline="-20833" sz="2400" spc="232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&lt;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</a:t>
            </a:r>
            <a:r>
              <a:rPr dirty="0" baseline="-20833" sz="2400">
                <a:latin typeface="Calibri"/>
                <a:cs typeface="Calibri"/>
              </a:rPr>
              <a:t>T</a:t>
            </a:r>
            <a:r>
              <a:rPr dirty="0" baseline="-20833" sz="2400" spc="247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(I</a:t>
            </a:r>
            <a:r>
              <a:rPr dirty="0" baseline="-20833" sz="2400" spc="-7">
                <a:latin typeface="Calibri"/>
                <a:cs typeface="Calibri"/>
              </a:rPr>
              <a:t>DS</a:t>
            </a:r>
            <a:r>
              <a:rPr dirty="0" baseline="-20833" sz="2400" spc="232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zero)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44" y="1951101"/>
            <a:ext cx="1598930" cy="112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Microsoft Sans Serif"/>
              <a:buChar char="–"/>
              <a:tabLst>
                <a:tab pos="299720" algn="l"/>
              </a:tabLst>
            </a:pPr>
            <a:r>
              <a:rPr dirty="0" sz="2400" spc="-5">
                <a:latin typeface="Calibri"/>
                <a:cs typeface="Calibri"/>
              </a:rPr>
              <a:t>Cut-off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Microsoft Sans Serif"/>
              <a:buChar char="–"/>
              <a:tabLst>
                <a:tab pos="299720" algn="l"/>
              </a:tabLst>
            </a:pPr>
            <a:r>
              <a:rPr dirty="0" sz="2400">
                <a:latin typeface="Calibri"/>
                <a:cs typeface="Calibri"/>
              </a:rPr>
              <a:t>Linear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Microsoft Sans Serif"/>
              <a:buChar char="–"/>
              <a:tabLst>
                <a:tab pos="299720" algn="l"/>
              </a:tabLst>
            </a:pPr>
            <a:r>
              <a:rPr dirty="0" sz="2400" spc="-10">
                <a:latin typeface="Calibri"/>
                <a:cs typeface="Calibri"/>
              </a:rPr>
              <a:t>Saturation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844" y="3045967"/>
            <a:ext cx="6654800" cy="11722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2270" indent="-344805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2700">
                <a:latin typeface="Calibri"/>
                <a:cs typeface="Calibri"/>
              </a:rPr>
              <a:t>The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mode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depends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on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the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terminal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voltages:</a:t>
            </a:r>
            <a:endParaRPr sz="2700">
              <a:latin typeface="Calibri"/>
              <a:cs typeface="Calibri"/>
            </a:endParaRPr>
          </a:p>
          <a:p>
            <a:pPr lvl="1" marL="781685" indent="-287020">
              <a:lnSpc>
                <a:spcPct val="100000"/>
              </a:lnSpc>
              <a:spcBef>
                <a:spcPts val="15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400" spc="-10">
                <a:latin typeface="Calibri"/>
                <a:cs typeface="Calibri"/>
              </a:rPr>
              <a:t>V</a:t>
            </a:r>
            <a:r>
              <a:rPr dirty="0" baseline="-20833" sz="2400" spc="-15">
                <a:latin typeface="Calibri"/>
                <a:cs typeface="Calibri"/>
              </a:rPr>
              <a:t>GS</a:t>
            </a:r>
            <a:endParaRPr baseline="-20833" sz="2400">
              <a:latin typeface="Calibri"/>
              <a:cs typeface="Calibri"/>
            </a:endParaRPr>
          </a:p>
          <a:p>
            <a:pPr lvl="1" marL="781685" indent="-287020">
              <a:lnSpc>
                <a:spcPct val="100000"/>
              </a:lnSpc>
              <a:buFont typeface="Microsoft Sans Serif"/>
              <a:buChar char="–"/>
              <a:tabLst>
                <a:tab pos="782320" algn="l"/>
              </a:tabLst>
            </a:pPr>
            <a:r>
              <a:rPr dirty="0" sz="2400" spc="-5">
                <a:latin typeface="Calibri"/>
                <a:cs typeface="Calibri"/>
              </a:rPr>
              <a:t>V</a:t>
            </a:r>
            <a:r>
              <a:rPr dirty="0" baseline="-20833" sz="2400" spc="-7">
                <a:latin typeface="Calibri"/>
                <a:cs typeface="Calibri"/>
              </a:rPr>
              <a:t>DS</a:t>
            </a:r>
            <a:endParaRPr baseline="-20833" sz="2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1000" y="3657639"/>
            <a:ext cx="4952999" cy="320035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667000" y="2057400"/>
            <a:ext cx="152400" cy="304800"/>
          </a:xfrm>
          <a:custGeom>
            <a:avLst/>
            <a:gdLst/>
            <a:ahLst/>
            <a:cxnLst/>
            <a:rect l="l" t="t" r="r" b="b"/>
            <a:pathLst>
              <a:path w="152400" h="304800">
                <a:moveTo>
                  <a:pt x="0" y="304800"/>
                </a:moveTo>
                <a:lnTo>
                  <a:pt x="29640" y="303797"/>
                </a:lnTo>
                <a:lnTo>
                  <a:pt x="53863" y="301069"/>
                </a:lnTo>
                <a:lnTo>
                  <a:pt x="70205" y="297031"/>
                </a:lnTo>
                <a:lnTo>
                  <a:pt x="76200" y="292100"/>
                </a:lnTo>
                <a:lnTo>
                  <a:pt x="76200" y="165100"/>
                </a:lnTo>
                <a:lnTo>
                  <a:pt x="82194" y="160168"/>
                </a:lnTo>
                <a:lnTo>
                  <a:pt x="98536" y="156130"/>
                </a:lnTo>
                <a:lnTo>
                  <a:pt x="122759" y="153402"/>
                </a:lnTo>
                <a:lnTo>
                  <a:pt x="152400" y="152400"/>
                </a:lnTo>
                <a:lnTo>
                  <a:pt x="122759" y="151397"/>
                </a:lnTo>
                <a:lnTo>
                  <a:pt x="98536" y="148669"/>
                </a:lnTo>
                <a:lnTo>
                  <a:pt x="82194" y="144631"/>
                </a:lnTo>
                <a:lnTo>
                  <a:pt x="76200" y="139700"/>
                </a:lnTo>
                <a:lnTo>
                  <a:pt x="76200" y="12700"/>
                </a:lnTo>
                <a:lnTo>
                  <a:pt x="70205" y="7768"/>
                </a:lnTo>
                <a:lnTo>
                  <a:pt x="53863" y="3730"/>
                </a:lnTo>
                <a:lnTo>
                  <a:pt x="29640" y="1002"/>
                </a:lnTo>
                <a:lnTo>
                  <a:pt x="0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67000" y="2469388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0" y="533400"/>
                </a:moveTo>
                <a:lnTo>
                  <a:pt x="29640" y="532415"/>
                </a:lnTo>
                <a:lnTo>
                  <a:pt x="53863" y="529717"/>
                </a:lnTo>
                <a:lnTo>
                  <a:pt x="70205" y="525684"/>
                </a:lnTo>
                <a:lnTo>
                  <a:pt x="76200" y="520700"/>
                </a:lnTo>
                <a:lnTo>
                  <a:pt x="76200" y="279400"/>
                </a:lnTo>
                <a:lnTo>
                  <a:pt x="82194" y="274468"/>
                </a:lnTo>
                <a:lnTo>
                  <a:pt x="98536" y="270430"/>
                </a:lnTo>
                <a:lnTo>
                  <a:pt x="122759" y="267702"/>
                </a:lnTo>
                <a:lnTo>
                  <a:pt x="152400" y="266700"/>
                </a:lnTo>
                <a:lnTo>
                  <a:pt x="122759" y="265715"/>
                </a:lnTo>
                <a:lnTo>
                  <a:pt x="98536" y="263017"/>
                </a:lnTo>
                <a:lnTo>
                  <a:pt x="82194" y="258984"/>
                </a:lnTo>
                <a:lnTo>
                  <a:pt x="76200" y="254000"/>
                </a:lnTo>
                <a:lnTo>
                  <a:pt x="76200" y="12700"/>
                </a:lnTo>
                <a:lnTo>
                  <a:pt x="70205" y="7768"/>
                </a:lnTo>
                <a:lnTo>
                  <a:pt x="53863" y="3730"/>
                </a:lnTo>
                <a:lnTo>
                  <a:pt x="29640" y="1002"/>
                </a:lnTo>
                <a:lnTo>
                  <a:pt x="0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85770" y="2473833"/>
            <a:ext cx="1036319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2700" spc="-15">
                <a:latin typeface="Calibri"/>
                <a:cs typeface="Calibri"/>
              </a:rPr>
              <a:t>V</a:t>
            </a:r>
            <a:r>
              <a:rPr dirty="0" baseline="-20061" sz="2700" spc="-22">
                <a:latin typeface="Calibri"/>
                <a:cs typeface="Calibri"/>
              </a:rPr>
              <a:t>GS</a:t>
            </a:r>
            <a:r>
              <a:rPr dirty="0" baseline="-20061" sz="2700" spc="217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&gt;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 spc="5">
                <a:latin typeface="Calibri"/>
                <a:cs typeface="Calibri"/>
              </a:rPr>
              <a:t>V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46271" y="2556129"/>
            <a:ext cx="1675130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202055" algn="l"/>
              </a:tabLst>
            </a:pPr>
            <a:r>
              <a:rPr dirty="0" sz="1800" spc="-95">
                <a:latin typeface="Calibri"/>
                <a:cs typeface="Calibri"/>
              </a:rPr>
              <a:t>T,</a:t>
            </a:r>
            <a:r>
              <a:rPr dirty="0" sz="1800" spc="420">
                <a:latin typeface="Calibri"/>
                <a:cs typeface="Calibri"/>
              </a:rPr>
              <a:t> </a:t>
            </a:r>
            <a:r>
              <a:rPr dirty="0" baseline="13374" sz="4050" spc="-7">
                <a:latin typeface="Calibri"/>
                <a:cs typeface="Calibri"/>
              </a:rPr>
              <a:t>V</a:t>
            </a:r>
            <a:r>
              <a:rPr dirty="0" sz="1800" spc="-5">
                <a:latin typeface="Calibri"/>
                <a:cs typeface="Calibri"/>
              </a:rPr>
              <a:t>DS</a:t>
            </a:r>
            <a:r>
              <a:rPr dirty="0" baseline="13374" sz="4050" spc="-7">
                <a:latin typeface="Calibri"/>
                <a:cs typeface="Calibri"/>
              </a:rPr>
              <a:t>&gt;0	</a:t>
            </a:r>
            <a:r>
              <a:rPr dirty="0" baseline="13374" sz="4050" spc="-15">
                <a:latin typeface="Calibri"/>
                <a:cs typeface="Calibri"/>
              </a:rPr>
              <a:t>(I</a:t>
            </a:r>
            <a:r>
              <a:rPr dirty="0" sz="1800" spc="-10">
                <a:latin typeface="Calibri"/>
                <a:cs typeface="Calibri"/>
              </a:rPr>
              <a:t>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8325" y="2473833"/>
            <a:ext cx="1666875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>
                <a:latin typeface="Calibri"/>
                <a:cs typeface="Calibri"/>
              </a:rPr>
              <a:t>is</a:t>
            </a:r>
            <a:r>
              <a:rPr dirty="0" sz="2700" spc="-6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non-zero)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81679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5"/>
              <a:t>Linear</a:t>
            </a:r>
            <a:r>
              <a:rPr dirty="0" spc="-85"/>
              <a:t> </a:t>
            </a:r>
            <a:r>
              <a:rPr dirty="0" spc="5"/>
              <a:t>Mode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6244" y="1484452"/>
            <a:ext cx="8258175" cy="407416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56870" marR="5080" indent="-344805">
              <a:lnSpc>
                <a:spcPts val="3460"/>
              </a:lnSpc>
              <a:spcBef>
                <a:spcPts val="52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45">
                <a:latin typeface="Calibri"/>
                <a:cs typeface="Calibri"/>
              </a:rPr>
              <a:t>At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V</a:t>
            </a:r>
            <a:r>
              <a:rPr dirty="0" sz="2000" spc="-10">
                <a:latin typeface="Calibri"/>
                <a:cs typeface="Calibri"/>
              </a:rPr>
              <a:t>DS</a:t>
            </a:r>
            <a:r>
              <a:rPr dirty="0" sz="2000" spc="29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0,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inverted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channel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equilibrium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</a:t>
            </a:r>
            <a:r>
              <a:rPr dirty="0" sz="2000" spc="-5">
                <a:latin typeface="Calibri"/>
                <a:cs typeface="Calibri"/>
              </a:rPr>
              <a:t>DS</a:t>
            </a:r>
            <a:r>
              <a:rPr dirty="0" sz="2000" spc="28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  <a:p>
            <a:pPr marL="356870" marR="356870" indent="-344805">
              <a:lnSpc>
                <a:spcPts val="3460"/>
              </a:lnSpc>
              <a:spcBef>
                <a:spcPts val="76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>
                <a:latin typeface="Calibri"/>
                <a:cs typeface="Calibri"/>
              </a:rPr>
              <a:t>If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 small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V</a:t>
            </a:r>
            <a:r>
              <a:rPr dirty="0" sz="2000" spc="-5">
                <a:latin typeface="Calibri"/>
                <a:cs typeface="Calibri"/>
              </a:rPr>
              <a:t>DS</a:t>
            </a:r>
            <a:r>
              <a:rPr dirty="0" sz="2000" spc="28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&gt;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0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is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applied,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</a:t>
            </a:r>
            <a:r>
              <a:rPr dirty="0" sz="2000">
                <a:latin typeface="Calibri"/>
                <a:cs typeface="Calibri"/>
              </a:rPr>
              <a:t>DS</a:t>
            </a:r>
            <a:r>
              <a:rPr dirty="0" sz="2000" spc="26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will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flow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from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to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55">
                <a:latin typeface="Calibri"/>
                <a:cs typeface="Calibri"/>
              </a:rPr>
              <a:t>D,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such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that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5">
                <a:latin typeface="Calibri"/>
                <a:cs typeface="Calibri"/>
              </a:rPr>
              <a:t>I</a:t>
            </a:r>
            <a:r>
              <a:rPr dirty="0" sz="2000" spc="5">
                <a:latin typeface="Calibri"/>
                <a:cs typeface="Calibri"/>
              </a:rPr>
              <a:t>DS</a:t>
            </a:r>
            <a:r>
              <a:rPr dirty="0" sz="2000" spc="29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proportional</a:t>
            </a:r>
            <a:r>
              <a:rPr dirty="0" sz="3200" spc="5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to</a:t>
            </a:r>
            <a:r>
              <a:rPr dirty="0" sz="3200" spc="-5">
                <a:latin typeface="Calibri"/>
                <a:cs typeface="Calibri"/>
              </a:rPr>
              <a:t> V</a:t>
            </a:r>
            <a:r>
              <a:rPr dirty="0" sz="2000" spc="-5">
                <a:latin typeface="Calibri"/>
                <a:cs typeface="Calibri"/>
              </a:rPr>
              <a:t>DS</a:t>
            </a:r>
            <a:endParaRPr sz="20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3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The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transistor</a:t>
            </a:r>
            <a:endParaRPr sz="3200">
              <a:latin typeface="Calibri"/>
              <a:cs typeface="Calibri"/>
            </a:endParaRPr>
          </a:p>
          <a:p>
            <a:pPr marL="378460" marR="4868545">
              <a:lnSpc>
                <a:spcPct val="110000"/>
              </a:lnSpc>
              <a:spcBef>
                <a:spcPts val="5"/>
              </a:spcBef>
            </a:pPr>
            <a:r>
              <a:rPr dirty="0" sz="3200" spc="-10">
                <a:latin typeface="Calibri"/>
                <a:cs typeface="Calibri"/>
              </a:rPr>
              <a:t>(the </a:t>
            </a:r>
            <a:r>
              <a:rPr dirty="0" sz="3200" spc="-5">
                <a:latin typeface="Calibri"/>
                <a:cs typeface="Calibri"/>
              </a:rPr>
              <a:t>channel)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acts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as a </a:t>
            </a:r>
            <a:r>
              <a:rPr dirty="0" sz="3200" spc="-15">
                <a:latin typeface="Calibri"/>
                <a:cs typeface="Calibri"/>
              </a:rPr>
              <a:t>voltage 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controlled</a:t>
            </a:r>
            <a:r>
              <a:rPr dirty="0" sz="3200" spc="-7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resistor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1000" y="3657639"/>
            <a:ext cx="4952999" cy="320035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600"/>
                </a:lnTo>
                <a:lnTo>
                  <a:pt x="9144000" y="609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744" y="6690968"/>
            <a:ext cx="2755900" cy="12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63"/>
            <a:ext cx="990600" cy="5403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81679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5"/>
              <a:t>Linear</a:t>
            </a:r>
            <a:r>
              <a:rPr dirty="0" spc="-85"/>
              <a:t> </a:t>
            </a:r>
            <a:r>
              <a:rPr dirty="0" spc="5"/>
              <a:t>Mode	</a:t>
            </a:r>
          </a:p>
        </p:txBody>
      </p:sp>
      <p:sp>
        <p:nvSpPr>
          <p:cNvPr id="7" name="object 7"/>
          <p:cNvSpPr/>
          <p:nvPr/>
        </p:nvSpPr>
        <p:spPr>
          <a:xfrm>
            <a:off x="2783489" y="197693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 h="0">
                <a:moveTo>
                  <a:pt x="0" y="0"/>
                </a:moveTo>
                <a:lnTo>
                  <a:pt x="469780" y="0"/>
                </a:lnTo>
              </a:path>
            </a:pathLst>
          </a:custGeom>
          <a:ln w="211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89120" y="1579836"/>
            <a:ext cx="922019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000" spc="110">
                <a:latin typeface="Times New Roman"/>
                <a:cs typeface="Times New Roman"/>
              </a:rPr>
              <a:t>[</a:t>
            </a:r>
            <a:r>
              <a:rPr dirty="0" sz="4000" spc="10">
                <a:latin typeface="Times New Roman"/>
                <a:cs typeface="Times New Roman"/>
              </a:rPr>
              <a:t>2</a:t>
            </a:r>
            <a:r>
              <a:rPr dirty="0" sz="4000" spc="-265">
                <a:latin typeface="Times New Roman"/>
                <a:cs typeface="Times New Roman"/>
              </a:rPr>
              <a:t>(</a:t>
            </a:r>
            <a:r>
              <a:rPr dirty="0" sz="4000" spc="75" i="1">
                <a:latin typeface="Times New Roman"/>
                <a:cs typeface="Times New Roman"/>
              </a:rPr>
              <a:t>V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7084" y="1579836"/>
            <a:ext cx="349313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350" spc="-15" i="1">
                <a:latin typeface="Times New Roman"/>
                <a:cs typeface="Times New Roman"/>
              </a:rPr>
              <a:t>G</a:t>
            </a:r>
            <a:r>
              <a:rPr dirty="0" sz="2350" spc="25" i="1">
                <a:latin typeface="Times New Roman"/>
                <a:cs typeface="Times New Roman"/>
              </a:rPr>
              <a:t>S</a:t>
            </a:r>
            <a:r>
              <a:rPr dirty="0" sz="2350" i="1">
                <a:latin typeface="Times New Roman"/>
                <a:cs typeface="Times New Roman"/>
              </a:rPr>
              <a:t> </a:t>
            </a:r>
            <a:r>
              <a:rPr dirty="0" sz="2350" spc="-265" i="1">
                <a:latin typeface="Times New Roman"/>
                <a:cs typeface="Times New Roman"/>
              </a:rPr>
              <a:t> </a:t>
            </a:r>
            <a:r>
              <a:rPr dirty="0" sz="4000" spc="320">
                <a:latin typeface="Symbol"/>
                <a:cs typeface="Symbol"/>
              </a:rPr>
              <a:t></a:t>
            </a:r>
            <a:r>
              <a:rPr dirty="0" sz="4000" spc="5" i="1">
                <a:latin typeface="Times New Roman"/>
                <a:cs typeface="Times New Roman"/>
              </a:rPr>
              <a:t>V</a:t>
            </a:r>
            <a:r>
              <a:rPr dirty="0" sz="2350" spc="30" i="1">
                <a:latin typeface="Times New Roman"/>
                <a:cs typeface="Times New Roman"/>
              </a:rPr>
              <a:t>T</a:t>
            </a:r>
            <a:r>
              <a:rPr dirty="0" sz="2350" spc="-235" i="1">
                <a:latin typeface="Times New Roman"/>
                <a:cs typeface="Times New Roman"/>
              </a:rPr>
              <a:t> </a:t>
            </a:r>
            <a:r>
              <a:rPr dirty="0" sz="4000" spc="-265">
                <a:latin typeface="Times New Roman"/>
                <a:cs typeface="Times New Roman"/>
              </a:rPr>
              <a:t>)</a:t>
            </a:r>
            <a:r>
              <a:rPr dirty="0" sz="4000" spc="5" i="1">
                <a:latin typeface="Times New Roman"/>
                <a:cs typeface="Times New Roman"/>
              </a:rPr>
              <a:t>V</a:t>
            </a:r>
            <a:r>
              <a:rPr dirty="0" sz="2350" spc="-15" i="1">
                <a:latin typeface="Times New Roman"/>
                <a:cs typeface="Times New Roman"/>
              </a:rPr>
              <a:t>D</a:t>
            </a:r>
            <a:r>
              <a:rPr dirty="0" sz="2350" spc="25" i="1">
                <a:latin typeface="Times New Roman"/>
                <a:cs typeface="Times New Roman"/>
              </a:rPr>
              <a:t>S</a:t>
            </a:r>
            <a:r>
              <a:rPr dirty="0" sz="2350" i="1">
                <a:latin typeface="Times New Roman"/>
                <a:cs typeface="Times New Roman"/>
              </a:rPr>
              <a:t> </a:t>
            </a:r>
            <a:r>
              <a:rPr dirty="0" sz="2350" spc="-265" i="1">
                <a:latin typeface="Times New Roman"/>
                <a:cs typeface="Times New Roman"/>
              </a:rPr>
              <a:t> </a:t>
            </a:r>
            <a:r>
              <a:rPr dirty="0" sz="4000" spc="320">
                <a:latin typeface="Symbol"/>
                <a:cs typeface="Symbol"/>
              </a:rPr>
              <a:t></a:t>
            </a:r>
            <a:r>
              <a:rPr dirty="0" sz="4000" spc="5" i="1">
                <a:latin typeface="Times New Roman"/>
                <a:cs typeface="Times New Roman"/>
              </a:rPr>
              <a:t>V</a:t>
            </a:r>
            <a:r>
              <a:rPr dirty="0" sz="2350" spc="-15" i="1">
                <a:latin typeface="Times New Roman"/>
                <a:cs typeface="Times New Roman"/>
              </a:rPr>
              <a:t>D</a:t>
            </a:r>
            <a:r>
              <a:rPr dirty="0" sz="2350" spc="25" i="1">
                <a:latin typeface="Times New Roman"/>
                <a:cs typeface="Times New Roman"/>
              </a:rPr>
              <a:t>S</a:t>
            </a:r>
            <a:r>
              <a:rPr dirty="0" sz="2350" spc="-315" i="1">
                <a:latin typeface="Times New Roman"/>
                <a:cs typeface="Times New Roman"/>
              </a:rPr>
              <a:t> </a:t>
            </a:r>
            <a:r>
              <a:rPr dirty="0" sz="4000" spc="40">
                <a:latin typeface="Times New Roman"/>
                <a:cs typeface="Times New Roman"/>
              </a:rPr>
              <a:t>]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5401" y="1979470"/>
            <a:ext cx="28765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000" spc="65">
                <a:latin typeface="Times New Roman"/>
                <a:cs typeface="Times New Roman"/>
              </a:rPr>
              <a:t>2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0428" y="1579836"/>
            <a:ext cx="99631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94690" algn="l"/>
              </a:tabLst>
            </a:pPr>
            <a:r>
              <a:rPr dirty="0" sz="4000" spc="-15" i="1">
                <a:latin typeface="Times New Roman"/>
                <a:cs typeface="Times New Roman"/>
              </a:rPr>
              <a:t>I</a:t>
            </a:r>
            <a:r>
              <a:rPr dirty="0" sz="2350" spc="-15" i="1">
                <a:latin typeface="Times New Roman"/>
                <a:cs typeface="Times New Roman"/>
              </a:rPr>
              <a:t>D</a:t>
            </a:r>
            <a:r>
              <a:rPr dirty="0" sz="2350" spc="25" i="1">
                <a:latin typeface="Times New Roman"/>
                <a:cs typeface="Times New Roman"/>
              </a:rPr>
              <a:t>S</a:t>
            </a:r>
            <a:r>
              <a:rPr dirty="0" sz="2350" i="1">
                <a:latin typeface="Times New Roman"/>
                <a:cs typeface="Times New Roman"/>
              </a:rPr>
              <a:t>	</a:t>
            </a:r>
            <a:r>
              <a:rPr dirty="0" sz="4000" spc="70">
                <a:latin typeface="Symbol"/>
                <a:cs typeface="Symbol"/>
              </a:rPr>
              <a:t>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1370" y="1257684"/>
            <a:ext cx="37528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000" spc="85" i="1">
                <a:latin typeface="Times New Roman"/>
                <a:cs typeface="Times New Roman"/>
              </a:rPr>
              <a:t>K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0801" y="1542364"/>
            <a:ext cx="1416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352" y="2590854"/>
            <a:ext cx="5511673" cy="420928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15000" y="5599099"/>
            <a:ext cx="3307715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93345" marR="306070">
              <a:lnSpc>
                <a:spcPct val="100000"/>
              </a:lnSpc>
              <a:spcBef>
                <a:spcPts val="195"/>
              </a:spcBef>
            </a:pPr>
            <a:r>
              <a:rPr dirty="0" sz="2800" spc="-10">
                <a:latin typeface="Calibri"/>
                <a:cs typeface="Calibri"/>
              </a:rPr>
              <a:t>I</a:t>
            </a:r>
            <a:r>
              <a:rPr dirty="0" sz="2000" spc="-10">
                <a:latin typeface="Calibri"/>
                <a:cs typeface="Calibri"/>
              </a:rPr>
              <a:t>DS</a:t>
            </a:r>
            <a:r>
              <a:rPr dirty="0" sz="2000" spc="1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depends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on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both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V</a:t>
            </a:r>
            <a:r>
              <a:rPr dirty="0" sz="2000" spc="-10">
                <a:latin typeface="Calibri"/>
                <a:cs typeface="Calibri"/>
              </a:rPr>
              <a:t>GS</a:t>
            </a:r>
            <a:r>
              <a:rPr dirty="0" sz="2000" spc="18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and </a:t>
            </a:r>
            <a:r>
              <a:rPr dirty="0" sz="2800" spc="-10">
                <a:latin typeface="Calibri"/>
                <a:cs typeface="Calibri"/>
              </a:rPr>
              <a:t>V</a:t>
            </a:r>
            <a:r>
              <a:rPr dirty="0" sz="2000" spc="-10">
                <a:latin typeface="Calibri"/>
                <a:cs typeface="Calibri"/>
              </a:rPr>
              <a:t>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72006" y="3065041"/>
            <a:ext cx="313055" cy="0"/>
          </a:xfrm>
          <a:custGeom>
            <a:avLst/>
            <a:gdLst/>
            <a:ahLst/>
            <a:cxnLst/>
            <a:rect l="l" t="t" r="r" b="b"/>
            <a:pathLst>
              <a:path w="313054" h="0">
                <a:moveTo>
                  <a:pt x="0" y="0"/>
                </a:moveTo>
                <a:lnTo>
                  <a:pt x="312734" y="0"/>
                </a:lnTo>
              </a:path>
            </a:pathLst>
          </a:custGeom>
          <a:ln w="171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934344" y="3064646"/>
            <a:ext cx="202565" cy="521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-420" i="1">
                <a:latin typeface="Times New Roman"/>
                <a:cs typeface="Times New Roman"/>
              </a:rPr>
              <a:t>L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25705" y="2741845"/>
            <a:ext cx="1241425" cy="521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50" spc="-500" i="1">
                <a:latin typeface="Times New Roman"/>
                <a:cs typeface="Times New Roman"/>
              </a:rPr>
              <a:t>K</a:t>
            </a:r>
            <a:r>
              <a:rPr dirty="0" sz="3250" spc="-10" i="1">
                <a:latin typeface="Times New Roman"/>
                <a:cs typeface="Times New Roman"/>
              </a:rPr>
              <a:t> </a:t>
            </a:r>
            <a:r>
              <a:rPr dirty="0" sz="3250" spc="-415">
                <a:latin typeface="Symbol"/>
                <a:cs typeface="Symbol"/>
              </a:rPr>
              <a:t></a:t>
            </a:r>
            <a:r>
              <a:rPr dirty="0" sz="3250" spc="-180">
                <a:latin typeface="Times New Roman"/>
                <a:cs typeface="Times New Roman"/>
              </a:rPr>
              <a:t> </a:t>
            </a:r>
            <a:r>
              <a:rPr dirty="0" sz="3250" spc="-235" i="1">
                <a:latin typeface="Times New Roman"/>
                <a:cs typeface="Times New Roman"/>
              </a:rPr>
              <a:t>K</a:t>
            </a:r>
            <a:r>
              <a:rPr dirty="0" sz="3250" spc="75">
                <a:latin typeface="Times New Roman"/>
                <a:cs typeface="Times New Roman"/>
              </a:rPr>
              <a:t>'</a:t>
            </a:r>
            <a:r>
              <a:rPr dirty="0" baseline="35042" sz="4875" spc="-937" i="1">
                <a:latin typeface="Times New Roman"/>
                <a:cs typeface="Times New Roman"/>
              </a:rPr>
              <a:t>W</a:t>
            </a:r>
            <a:endParaRPr baseline="35042" sz="487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24155" y="3693748"/>
            <a:ext cx="3031490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3000" spc="55" i="1">
                <a:latin typeface="Times New Roman"/>
                <a:cs typeface="Times New Roman"/>
              </a:rPr>
              <a:t>K</a:t>
            </a:r>
            <a:r>
              <a:rPr dirty="0" sz="3000" spc="-450" i="1">
                <a:latin typeface="Times New Roman"/>
                <a:cs typeface="Times New Roman"/>
              </a:rPr>
              <a:t> </a:t>
            </a:r>
            <a:r>
              <a:rPr dirty="0" sz="3000" spc="15">
                <a:latin typeface="Times New Roman"/>
                <a:cs typeface="Times New Roman"/>
              </a:rPr>
              <a:t>'</a:t>
            </a:r>
            <a:r>
              <a:rPr dirty="0" sz="3000" spc="-455">
                <a:latin typeface="Times New Roman"/>
                <a:cs typeface="Times New Roman"/>
              </a:rPr>
              <a:t> </a:t>
            </a:r>
            <a:r>
              <a:rPr dirty="0" sz="3000" spc="45">
                <a:latin typeface="Symbol"/>
                <a:cs typeface="Symbol"/>
              </a:rPr>
              <a:t></a:t>
            </a:r>
            <a:r>
              <a:rPr dirty="0" sz="3000" spc="-40">
                <a:latin typeface="Times New Roman"/>
                <a:cs typeface="Times New Roman"/>
              </a:rPr>
              <a:t> </a:t>
            </a:r>
            <a:r>
              <a:rPr dirty="0" sz="3200" spc="-150">
                <a:latin typeface="Symbol"/>
                <a:cs typeface="Symbol"/>
              </a:rPr>
              <a:t></a:t>
            </a:r>
            <a:r>
              <a:rPr dirty="0" sz="1750" spc="20" i="1">
                <a:latin typeface="Times New Roman"/>
                <a:cs typeface="Times New Roman"/>
              </a:rPr>
              <a:t>n</a:t>
            </a:r>
            <a:r>
              <a:rPr dirty="0" sz="1750" spc="-80" i="1">
                <a:latin typeface="Times New Roman"/>
                <a:cs typeface="Times New Roman"/>
              </a:rPr>
              <a:t> </a:t>
            </a:r>
            <a:r>
              <a:rPr dirty="0" sz="3000" spc="240">
                <a:latin typeface="Times New Roman"/>
                <a:cs typeface="Times New Roman"/>
              </a:rPr>
              <a:t>*</a:t>
            </a:r>
            <a:r>
              <a:rPr dirty="0" sz="3000" spc="30" i="1">
                <a:latin typeface="Times New Roman"/>
                <a:cs typeface="Times New Roman"/>
              </a:rPr>
              <a:t>C</a:t>
            </a:r>
            <a:r>
              <a:rPr dirty="0" sz="1750" spc="125" i="1">
                <a:latin typeface="Times New Roman"/>
                <a:cs typeface="Times New Roman"/>
              </a:rPr>
              <a:t>o</a:t>
            </a:r>
            <a:r>
              <a:rPr dirty="0" sz="1750" spc="20" i="1">
                <a:latin typeface="Times New Roman"/>
                <a:cs typeface="Times New Roman"/>
              </a:rPr>
              <a:t>x</a:t>
            </a:r>
            <a:r>
              <a:rPr dirty="0" sz="1750" spc="180" i="1">
                <a:latin typeface="Times New Roman"/>
                <a:cs typeface="Times New Roman"/>
              </a:rPr>
              <a:t> </a:t>
            </a:r>
            <a:r>
              <a:rPr dirty="0" sz="3000" spc="45">
                <a:latin typeface="Symbol"/>
                <a:cs typeface="Symbol"/>
              </a:rPr>
              <a:t></a:t>
            </a:r>
            <a:r>
              <a:rPr dirty="0" sz="3000" spc="215">
                <a:latin typeface="Times New Roman"/>
                <a:cs typeface="Times New Roman"/>
              </a:rPr>
              <a:t> </a:t>
            </a:r>
            <a:r>
              <a:rPr dirty="0" u="heavy" baseline="32986" sz="4800" spc="-22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</a:t>
            </a:r>
            <a:r>
              <a:rPr dirty="0" u="heavy" baseline="60317" sz="2625" spc="7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dirty="0" u="heavy" baseline="32986" sz="4800" spc="-13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</a:t>
            </a:r>
            <a:r>
              <a:rPr dirty="0" u="heavy" baseline="60317" sz="2625" spc="187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ox</a:t>
            </a:r>
            <a:endParaRPr baseline="60317" sz="262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2358" y="3782950"/>
            <a:ext cx="2814955" cy="1269365"/>
          </a:xfrm>
          <a:prstGeom prst="rect">
            <a:avLst/>
          </a:prstGeom>
        </p:spPr>
        <p:txBody>
          <a:bodyPr wrap="square" lIns="0" tIns="24765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950"/>
              </a:spcBef>
            </a:pPr>
            <a:r>
              <a:rPr dirty="0" sz="3000" spc="85" i="1">
                <a:latin typeface="Times New Roman"/>
                <a:cs typeface="Times New Roman"/>
              </a:rPr>
              <a:t>t</a:t>
            </a:r>
            <a:r>
              <a:rPr dirty="0" sz="1750" spc="85" i="1">
                <a:latin typeface="Times New Roman"/>
                <a:cs typeface="Times New Roman"/>
              </a:rPr>
              <a:t>ox</a:t>
            </a: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  <a:tabLst>
                <a:tab pos="429895" algn="l"/>
                <a:tab pos="646430" algn="l"/>
              </a:tabLst>
            </a:pPr>
            <a:r>
              <a:rPr dirty="0" sz="2400" i="1">
                <a:latin typeface="Calibri"/>
                <a:cs typeface="Calibri"/>
              </a:rPr>
              <a:t>µ</a:t>
            </a:r>
            <a:r>
              <a:rPr dirty="0" sz="1800" i="1">
                <a:latin typeface="Calibri"/>
                <a:cs typeface="Calibri"/>
              </a:rPr>
              <a:t>n	</a:t>
            </a:r>
            <a:r>
              <a:rPr dirty="0" sz="2400" i="1">
                <a:latin typeface="Calibri"/>
                <a:cs typeface="Calibri"/>
              </a:rPr>
              <a:t>:	</a:t>
            </a:r>
            <a:r>
              <a:rPr dirty="0" sz="2400" spc="-5">
                <a:latin typeface="Calibri"/>
                <a:cs typeface="Calibri"/>
              </a:rPr>
              <a:t>carrier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mobility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4861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5"/>
              <a:t>Saturation</a:t>
            </a:r>
            <a:r>
              <a:rPr dirty="0" spc="-85"/>
              <a:t> </a:t>
            </a:r>
            <a:r>
              <a:rPr dirty="0" spc="5"/>
              <a:t>Mode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1609725"/>
            <a:ext cx="8197850" cy="412305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5">
                <a:latin typeface="Calibri"/>
                <a:cs typeface="Calibri"/>
              </a:rPr>
              <a:t>As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drain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voltage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is</a:t>
            </a:r>
            <a:r>
              <a:rPr dirty="0" sz="3200" spc="-10">
                <a:latin typeface="Calibri"/>
                <a:cs typeface="Calibri"/>
              </a:rPr>
              <a:t> increased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inversion 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layer</a:t>
            </a:r>
            <a:r>
              <a:rPr dirty="0" sz="3200" spc="-20">
                <a:latin typeface="Calibri"/>
                <a:cs typeface="Calibri"/>
              </a:rPr>
              <a:t> charge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channel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depth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drain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decreases</a:t>
            </a:r>
            <a:endParaRPr sz="3200">
              <a:latin typeface="Calibri"/>
              <a:cs typeface="Calibri"/>
            </a:endParaRPr>
          </a:p>
          <a:p>
            <a:pPr marL="356870" marR="766445" indent="-344805">
              <a:lnSpc>
                <a:spcPct val="100000"/>
              </a:lnSpc>
              <a:spcBef>
                <a:spcPts val="775"/>
              </a:spcBef>
              <a:buFont typeface="Microsoft Sans Serif"/>
              <a:buChar char="•"/>
              <a:tabLst>
                <a:tab pos="356870" algn="l"/>
                <a:tab pos="357505" algn="l"/>
                <a:tab pos="3006725" algn="l"/>
              </a:tabLst>
            </a:pPr>
            <a:r>
              <a:rPr dirty="0" sz="3200" spc="-45">
                <a:latin typeface="Calibri"/>
                <a:cs typeface="Calibri"/>
              </a:rPr>
              <a:t>At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V</a:t>
            </a:r>
            <a:r>
              <a:rPr dirty="0" sz="2000" spc="-10" b="1">
                <a:latin typeface="Calibri"/>
                <a:cs typeface="Calibri"/>
              </a:rPr>
              <a:t>DS</a:t>
            </a:r>
            <a:r>
              <a:rPr dirty="0" sz="2000" spc="290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V</a:t>
            </a:r>
            <a:r>
              <a:rPr dirty="0" sz="2000" spc="-5" b="1">
                <a:latin typeface="Calibri"/>
                <a:cs typeface="Calibri"/>
              </a:rPr>
              <a:t>GS</a:t>
            </a:r>
            <a:r>
              <a:rPr dirty="0" sz="3200" spc="-5">
                <a:latin typeface="Calibri"/>
                <a:cs typeface="Calibri"/>
              </a:rPr>
              <a:t>-</a:t>
            </a:r>
            <a:r>
              <a:rPr dirty="0" sz="3200" spc="-5" b="1">
                <a:latin typeface="Calibri"/>
                <a:cs typeface="Calibri"/>
              </a:rPr>
              <a:t>V</a:t>
            </a:r>
            <a:r>
              <a:rPr dirty="0" sz="2000" spc="-5" b="1">
                <a:latin typeface="Calibri"/>
                <a:cs typeface="Calibri"/>
              </a:rPr>
              <a:t>T0	</a:t>
            </a:r>
            <a:r>
              <a:rPr dirty="0" sz="3200" spc="-10">
                <a:latin typeface="Calibri"/>
                <a:cs typeface="Calibri"/>
              </a:rPr>
              <a:t>(called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40" b="1">
                <a:latin typeface="Calibri"/>
                <a:cs typeface="Calibri"/>
              </a:rPr>
              <a:t>V</a:t>
            </a:r>
            <a:r>
              <a:rPr dirty="0" sz="2000" spc="-40" b="1">
                <a:latin typeface="Calibri"/>
                <a:cs typeface="Calibri"/>
              </a:rPr>
              <a:t>DSAT</a:t>
            </a:r>
            <a:r>
              <a:rPr dirty="0" sz="3200" spc="-40">
                <a:latin typeface="Calibri"/>
                <a:cs typeface="Calibri"/>
              </a:rPr>
              <a:t>)</a:t>
            </a:r>
            <a:r>
              <a:rPr dirty="0" sz="3200" spc="4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channel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inversion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charge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at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drain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becomes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40">
                <a:latin typeface="Calibri"/>
                <a:cs typeface="Calibri"/>
              </a:rPr>
              <a:t>zero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(pinch-off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point)</a:t>
            </a:r>
            <a:endParaRPr sz="3200">
              <a:latin typeface="Calibri"/>
              <a:cs typeface="Calibri"/>
            </a:endParaRPr>
          </a:p>
          <a:p>
            <a:pPr marL="356870" marR="111125" indent="-344805">
              <a:lnSpc>
                <a:spcPct val="100000"/>
              </a:lnSpc>
              <a:spcBef>
                <a:spcPts val="77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5">
                <a:latin typeface="Calibri"/>
                <a:cs typeface="Calibri"/>
              </a:rPr>
              <a:t>As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V</a:t>
            </a:r>
            <a:r>
              <a:rPr dirty="0" sz="2000" spc="-10" b="1">
                <a:latin typeface="Calibri"/>
                <a:cs typeface="Calibri"/>
              </a:rPr>
              <a:t>DS</a:t>
            </a:r>
            <a:r>
              <a:rPr dirty="0" sz="2000" spc="285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&gt;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0" b="1">
                <a:latin typeface="Calibri"/>
                <a:cs typeface="Calibri"/>
              </a:rPr>
              <a:t>V</a:t>
            </a:r>
            <a:r>
              <a:rPr dirty="0" sz="2000" spc="-50" b="1">
                <a:latin typeface="Calibri"/>
                <a:cs typeface="Calibri"/>
              </a:rPr>
              <a:t>DSAT</a:t>
            </a:r>
            <a:r>
              <a:rPr dirty="0" sz="2000" spc="310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inversion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layer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near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20">
                <a:latin typeface="Calibri"/>
                <a:cs typeface="Calibri"/>
              </a:rPr>
              <a:t>drain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vanishes </a:t>
            </a:r>
            <a:r>
              <a:rPr dirty="0" sz="3200" b="1">
                <a:latin typeface="Calibri"/>
                <a:cs typeface="Calibri"/>
              </a:rPr>
              <a:t>-&gt;</a:t>
            </a:r>
            <a:r>
              <a:rPr dirty="0" sz="3200" spc="10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channel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length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decreases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2437" y="2996819"/>
            <a:ext cx="8628380" cy="3861435"/>
            <a:chOff x="452437" y="2996819"/>
            <a:chExt cx="8628380" cy="3861435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1821" y="3091632"/>
              <a:ext cx="5152898" cy="37663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53400" y="3429000"/>
              <a:ext cx="914400" cy="838200"/>
            </a:xfrm>
            <a:custGeom>
              <a:avLst/>
              <a:gdLst/>
              <a:ahLst/>
              <a:cxnLst/>
              <a:rect l="l" t="t" r="r" b="b"/>
              <a:pathLst>
                <a:path w="914400" h="838200">
                  <a:moveTo>
                    <a:pt x="9144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914400" y="8382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153400" y="3429000"/>
              <a:ext cx="914400" cy="838200"/>
            </a:xfrm>
            <a:custGeom>
              <a:avLst/>
              <a:gdLst/>
              <a:ahLst/>
              <a:cxnLst/>
              <a:rect l="l" t="t" r="r" b="b"/>
              <a:pathLst>
                <a:path w="914400" h="838200">
                  <a:moveTo>
                    <a:pt x="0" y="838200"/>
                  </a:moveTo>
                  <a:lnTo>
                    <a:pt x="914400" y="8382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45503" y="2996819"/>
              <a:ext cx="1562100" cy="1911350"/>
            </a:xfrm>
            <a:custGeom>
              <a:avLst/>
              <a:gdLst/>
              <a:ahLst/>
              <a:cxnLst/>
              <a:rect l="l" t="t" r="r" b="b"/>
              <a:pathLst>
                <a:path w="1562100" h="1911350">
                  <a:moveTo>
                    <a:pt x="21971" y="1799081"/>
                  </a:moveTo>
                  <a:lnTo>
                    <a:pt x="17018" y="1802637"/>
                  </a:lnTo>
                  <a:lnTo>
                    <a:pt x="16255" y="1807844"/>
                  </a:lnTo>
                  <a:lnTo>
                    <a:pt x="0" y="1911095"/>
                  </a:lnTo>
                  <a:lnTo>
                    <a:pt x="23039" y="1902459"/>
                  </a:lnTo>
                  <a:lnTo>
                    <a:pt x="19303" y="1902459"/>
                  </a:lnTo>
                  <a:lnTo>
                    <a:pt x="4572" y="1890394"/>
                  </a:lnTo>
                  <a:lnTo>
                    <a:pt x="26805" y="1863147"/>
                  </a:lnTo>
                  <a:lnTo>
                    <a:pt x="35051" y="1810765"/>
                  </a:lnTo>
                  <a:lnTo>
                    <a:pt x="35814" y="1805558"/>
                  </a:lnTo>
                  <a:lnTo>
                    <a:pt x="32257" y="1800732"/>
                  </a:lnTo>
                  <a:lnTo>
                    <a:pt x="27177" y="1799843"/>
                  </a:lnTo>
                  <a:lnTo>
                    <a:pt x="21971" y="1799081"/>
                  </a:lnTo>
                  <a:close/>
                </a:path>
                <a:path w="1562100" h="1911350">
                  <a:moveTo>
                    <a:pt x="26805" y="1863147"/>
                  </a:moveTo>
                  <a:lnTo>
                    <a:pt x="4572" y="1890394"/>
                  </a:lnTo>
                  <a:lnTo>
                    <a:pt x="19303" y="1902459"/>
                  </a:lnTo>
                  <a:lnTo>
                    <a:pt x="23034" y="1897887"/>
                  </a:lnTo>
                  <a:lnTo>
                    <a:pt x="21336" y="1897887"/>
                  </a:lnTo>
                  <a:lnTo>
                    <a:pt x="8508" y="1887473"/>
                  </a:lnTo>
                  <a:lnTo>
                    <a:pt x="23878" y="1881736"/>
                  </a:lnTo>
                  <a:lnTo>
                    <a:pt x="26805" y="1863147"/>
                  </a:lnTo>
                  <a:close/>
                </a:path>
                <a:path w="1562100" h="1911350">
                  <a:moveTo>
                    <a:pt x="96139" y="1854707"/>
                  </a:moveTo>
                  <a:lnTo>
                    <a:pt x="91186" y="1856612"/>
                  </a:lnTo>
                  <a:lnTo>
                    <a:pt x="41616" y="1875115"/>
                  </a:lnTo>
                  <a:lnTo>
                    <a:pt x="19303" y="1902459"/>
                  </a:lnTo>
                  <a:lnTo>
                    <a:pt x="23039" y="1902459"/>
                  </a:lnTo>
                  <a:lnTo>
                    <a:pt x="97917" y="1874392"/>
                  </a:lnTo>
                  <a:lnTo>
                    <a:pt x="102743" y="1872487"/>
                  </a:lnTo>
                  <a:lnTo>
                    <a:pt x="105282" y="1867026"/>
                  </a:lnTo>
                  <a:lnTo>
                    <a:pt x="103377" y="1862073"/>
                  </a:lnTo>
                  <a:lnTo>
                    <a:pt x="101600" y="1857247"/>
                  </a:lnTo>
                  <a:lnTo>
                    <a:pt x="96139" y="1854707"/>
                  </a:lnTo>
                  <a:close/>
                </a:path>
                <a:path w="1562100" h="1911350">
                  <a:moveTo>
                    <a:pt x="23878" y="1881736"/>
                  </a:moveTo>
                  <a:lnTo>
                    <a:pt x="8508" y="1887473"/>
                  </a:lnTo>
                  <a:lnTo>
                    <a:pt x="21336" y="1897887"/>
                  </a:lnTo>
                  <a:lnTo>
                    <a:pt x="23878" y="1881736"/>
                  </a:lnTo>
                  <a:close/>
                </a:path>
                <a:path w="1562100" h="1911350">
                  <a:moveTo>
                    <a:pt x="41616" y="1875115"/>
                  </a:moveTo>
                  <a:lnTo>
                    <a:pt x="23878" y="1881736"/>
                  </a:lnTo>
                  <a:lnTo>
                    <a:pt x="21336" y="1897887"/>
                  </a:lnTo>
                  <a:lnTo>
                    <a:pt x="23034" y="1897887"/>
                  </a:lnTo>
                  <a:lnTo>
                    <a:pt x="41616" y="1875115"/>
                  </a:lnTo>
                  <a:close/>
                </a:path>
                <a:path w="1562100" h="1911350">
                  <a:moveTo>
                    <a:pt x="1547114" y="0"/>
                  </a:moveTo>
                  <a:lnTo>
                    <a:pt x="26805" y="1863147"/>
                  </a:lnTo>
                  <a:lnTo>
                    <a:pt x="23878" y="1881736"/>
                  </a:lnTo>
                  <a:lnTo>
                    <a:pt x="41616" y="1875115"/>
                  </a:lnTo>
                  <a:lnTo>
                    <a:pt x="1561846" y="12064"/>
                  </a:lnTo>
                  <a:lnTo>
                    <a:pt x="15471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4861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5"/>
              <a:t>Saturation</a:t>
            </a:r>
            <a:r>
              <a:rPr dirty="0" spc="-85"/>
              <a:t> </a:t>
            </a:r>
            <a:r>
              <a:rPr dirty="0" spc="5"/>
              <a:t>Mode	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650606" y="2695194"/>
            <a:ext cx="1481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icrosoft Sans Serif"/>
                <a:cs typeface="Microsoft Sans Serif"/>
              </a:rPr>
              <a:t>P</a:t>
            </a:r>
            <a:r>
              <a:rPr dirty="0" sz="1800">
                <a:latin typeface="Microsoft Sans Serif"/>
                <a:cs typeface="Microsoft Sans Serif"/>
              </a:rPr>
              <a:t>i</a:t>
            </a:r>
            <a:r>
              <a:rPr dirty="0" sz="1800">
                <a:latin typeface="Microsoft Sans Serif"/>
                <a:cs typeface="Microsoft Sans Serif"/>
              </a:rPr>
              <a:t>n</a:t>
            </a:r>
            <a:r>
              <a:rPr dirty="0" sz="1800" spc="10">
                <a:latin typeface="Microsoft Sans Serif"/>
                <a:cs typeface="Microsoft Sans Serif"/>
              </a:rPr>
              <a:t>c</a:t>
            </a:r>
            <a:r>
              <a:rPr dirty="0" sz="1800" spc="5">
                <a:latin typeface="Microsoft Sans Serif"/>
                <a:cs typeface="Microsoft Sans Serif"/>
              </a:rPr>
              <a:t>h</a:t>
            </a:r>
            <a:r>
              <a:rPr dirty="0" sz="1800">
                <a:latin typeface="Microsoft Sans Serif"/>
                <a:cs typeface="Microsoft Sans Serif"/>
              </a:rPr>
              <a:t>-</a:t>
            </a:r>
            <a:r>
              <a:rPr dirty="0" sz="1800">
                <a:latin typeface="Microsoft Sans Serif"/>
                <a:cs typeface="Microsoft Sans Serif"/>
              </a:rPr>
              <a:t>o</a:t>
            </a:r>
            <a:r>
              <a:rPr dirty="0" sz="1800" spc="-20">
                <a:latin typeface="Microsoft Sans Serif"/>
                <a:cs typeface="Microsoft Sans Serif"/>
              </a:rPr>
              <a:t>f</a:t>
            </a:r>
            <a:r>
              <a:rPr dirty="0" sz="1800">
                <a:latin typeface="Microsoft Sans Serif"/>
                <a:cs typeface="Microsoft Sans Serif"/>
              </a:rPr>
              <a:t>f</a:t>
            </a:r>
            <a:r>
              <a:rPr dirty="0" sz="1800" spc="-7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po</a:t>
            </a:r>
            <a:r>
              <a:rPr dirty="0" sz="1800" spc="-10">
                <a:latin typeface="Microsoft Sans Serif"/>
                <a:cs typeface="Microsoft Sans Serif"/>
              </a:rPr>
              <a:t>i</a:t>
            </a:r>
            <a:r>
              <a:rPr dirty="0" sz="1800">
                <a:latin typeface="Microsoft Sans Serif"/>
                <a:cs typeface="Microsoft Sans Serif"/>
              </a:rPr>
              <a:t>n</a:t>
            </a:r>
            <a:r>
              <a:rPr dirty="0" sz="1800">
                <a:latin typeface="Microsoft Sans Serif"/>
                <a:cs typeface="Microsoft Sans Serif"/>
              </a:rPr>
              <a:t>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75368" y="1821274"/>
            <a:ext cx="363220" cy="0"/>
          </a:xfrm>
          <a:custGeom>
            <a:avLst/>
            <a:gdLst/>
            <a:ahLst/>
            <a:cxnLst/>
            <a:rect l="l" t="t" r="r" b="b"/>
            <a:pathLst>
              <a:path w="363219" h="0">
                <a:moveTo>
                  <a:pt x="0" y="0"/>
                </a:moveTo>
                <a:lnTo>
                  <a:pt x="362636" y="0"/>
                </a:lnTo>
              </a:path>
            </a:pathLst>
          </a:custGeom>
          <a:ln w="163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51531" y="1820330"/>
            <a:ext cx="227329" cy="500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100" spc="35">
                <a:latin typeface="Times New Roman"/>
                <a:cs typeface="Times New Roman"/>
              </a:rPr>
              <a:t>2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6112" y="1511944"/>
            <a:ext cx="2968625" cy="500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3100" spc="-20" i="1">
                <a:latin typeface="Times New Roman"/>
                <a:cs typeface="Times New Roman"/>
              </a:rPr>
              <a:t>I</a:t>
            </a:r>
            <a:r>
              <a:rPr dirty="0" sz="1800" spc="-5" i="1">
                <a:latin typeface="Times New Roman"/>
                <a:cs typeface="Times New Roman"/>
              </a:rPr>
              <a:t>D</a:t>
            </a:r>
            <a:r>
              <a:rPr dirty="0" sz="1800" spc="20" i="1">
                <a:latin typeface="Times New Roman"/>
                <a:cs typeface="Times New Roman"/>
              </a:rPr>
              <a:t>S</a:t>
            </a:r>
            <a:r>
              <a:rPr dirty="0" sz="1800" i="1">
                <a:latin typeface="Times New Roman"/>
                <a:cs typeface="Times New Roman"/>
              </a:rPr>
              <a:t> </a:t>
            </a:r>
            <a:r>
              <a:rPr dirty="0" sz="1800" spc="-5" i="1">
                <a:latin typeface="Times New Roman"/>
                <a:cs typeface="Times New Roman"/>
              </a:rPr>
              <a:t> </a:t>
            </a:r>
            <a:r>
              <a:rPr dirty="0" sz="3100" spc="40">
                <a:latin typeface="Symbol"/>
                <a:cs typeface="Symbol"/>
              </a:rPr>
              <a:t></a:t>
            </a:r>
            <a:r>
              <a:rPr dirty="0" sz="3100" spc="265">
                <a:latin typeface="Times New Roman"/>
                <a:cs typeface="Times New Roman"/>
              </a:rPr>
              <a:t> </a:t>
            </a:r>
            <a:r>
              <a:rPr dirty="0" baseline="34946" sz="4650" spc="67" i="1">
                <a:latin typeface="Times New Roman"/>
                <a:cs typeface="Times New Roman"/>
              </a:rPr>
              <a:t>K</a:t>
            </a:r>
            <a:r>
              <a:rPr dirty="0" baseline="34946" sz="4650" spc="209" i="1">
                <a:latin typeface="Times New Roman"/>
                <a:cs typeface="Times New Roman"/>
              </a:rPr>
              <a:t> </a:t>
            </a:r>
            <a:r>
              <a:rPr dirty="0" sz="3100" spc="-215">
                <a:latin typeface="Times New Roman"/>
                <a:cs typeface="Times New Roman"/>
              </a:rPr>
              <a:t>(</a:t>
            </a:r>
            <a:r>
              <a:rPr dirty="0" sz="3100" spc="5" i="1">
                <a:latin typeface="Times New Roman"/>
                <a:cs typeface="Times New Roman"/>
              </a:rPr>
              <a:t>V</a:t>
            </a:r>
            <a:r>
              <a:rPr dirty="0" sz="1800" spc="-5" i="1">
                <a:latin typeface="Times New Roman"/>
                <a:cs typeface="Times New Roman"/>
              </a:rPr>
              <a:t>G</a:t>
            </a:r>
            <a:r>
              <a:rPr dirty="0" sz="1800" spc="20" i="1">
                <a:latin typeface="Times New Roman"/>
                <a:cs typeface="Times New Roman"/>
              </a:rPr>
              <a:t>S</a:t>
            </a:r>
            <a:r>
              <a:rPr dirty="0" sz="1800" i="1">
                <a:latin typeface="Times New Roman"/>
                <a:cs typeface="Times New Roman"/>
              </a:rPr>
              <a:t> </a:t>
            </a:r>
            <a:r>
              <a:rPr dirty="0" sz="1800" spc="-204" i="1">
                <a:latin typeface="Times New Roman"/>
                <a:cs typeface="Times New Roman"/>
              </a:rPr>
              <a:t> </a:t>
            </a:r>
            <a:r>
              <a:rPr dirty="0" sz="3100" spc="245">
                <a:latin typeface="Symbol"/>
                <a:cs typeface="Symbol"/>
              </a:rPr>
              <a:t></a:t>
            </a:r>
            <a:r>
              <a:rPr dirty="0" sz="3100" spc="-5" i="1">
                <a:latin typeface="Times New Roman"/>
                <a:cs typeface="Times New Roman"/>
              </a:rPr>
              <a:t>V</a:t>
            </a:r>
            <a:r>
              <a:rPr dirty="0" sz="1800" spc="25" i="1">
                <a:latin typeface="Times New Roman"/>
                <a:cs typeface="Times New Roman"/>
              </a:rPr>
              <a:t>T</a:t>
            </a:r>
            <a:r>
              <a:rPr dirty="0" sz="1800" spc="-175" i="1">
                <a:latin typeface="Times New Roman"/>
                <a:cs typeface="Times New Roman"/>
              </a:rPr>
              <a:t> </a:t>
            </a:r>
            <a:r>
              <a:rPr dirty="0" sz="3100" spc="-40">
                <a:latin typeface="Times New Roman"/>
                <a:cs typeface="Times New Roman"/>
              </a:rPr>
              <a:t>)</a:t>
            </a:r>
            <a:r>
              <a:rPr dirty="0" baseline="58333" sz="3000" spc="-7">
                <a:latin typeface="Calibri"/>
                <a:cs typeface="Calibri"/>
              </a:rPr>
              <a:t>2</a:t>
            </a:r>
            <a:endParaRPr baseline="58333" sz="3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68829" y="2957481"/>
            <a:ext cx="389890" cy="0"/>
          </a:xfrm>
          <a:custGeom>
            <a:avLst/>
            <a:gdLst/>
            <a:ahLst/>
            <a:cxnLst/>
            <a:rect l="l" t="t" r="r" b="b"/>
            <a:pathLst>
              <a:path w="389889" h="0">
                <a:moveTo>
                  <a:pt x="0" y="0"/>
                </a:moveTo>
                <a:lnTo>
                  <a:pt x="389431" y="0"/>
                </a:lnTo>
              </a:path>
            </a:pathLst>
          </a:custGeom>
          <a:ln w="176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24901" y="2600980"/>
            <a:ext cx="4975225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3350" spc="-20" i="1">
                <a:latin typeface="Times New Roman"/>
                <a:cs typeface="Times New Roman"/>
              </a:rPr>
              <a:t>I</a:t>
            </a:r>
            <a:r>
              <a:rPr dirty="0" sz="1950" spc="-15" i="1">
                <a:latin typeface="Times New Roman"/>
                <a:cs typeface="Times New Roman"/>
              </a:rPr>
              <a:t>D</a:t>
            </a:r>
            <a:r>
              <a:rPr dirty="0" sz="1950" spc="20" i="1">
                <a:latin typeface="Times New Roman"/>
                <a:cs typeface="Times New Roman"/>
              </a:rPr>
              <a:t>S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20" i="1">
                <a:latin typeface="Times New Roman"/>
                <a:cs typeface="Times New Roman"/>
              </a:rPr>
              <a:t> </a:t>
            </a:r>
            <a:r>
              <a:rPr dirty="0" sz="3350" spc="40">
                <a:latin typeface="Symbol"/>
                <a:cs typeface="Symbol"/>
              </a:rPr>
              <a:t></a:t>
            </a:r>
            <a:r>
              <a:rPr dirty="0" sz="3350" spc="285">
                <a:latin typeface="Times New Roman"/>
                <a:cs typeface="Times New Roman"/>
              </a:rPr>
              <a:t> </a:t>
            </a:r>
            <a:r>
              <a:rPr dirty="0" baseline="34825" sz="5025" spc="75" i="1">
                <a:latin typeface="Times New Roman"/>
                <a:cs typeface="Times New Roman"/>
              </a:rPr>
              <a:t>K</a:t>
            </a:r>
            <a:r>
              <a:rPr dirty="0" baseline="34825" sz="5025" spc="202" i="1">
                <a:latin typeface="Times New Roman"/>
                <a:cs typeface="Times New Roman"/>
              </a:rPr>
              <a:t> </a:t>
            </a:r>
            <a:r>
              <a:rPr dirty="0" sz="3350" spc="-229">
                <a:latin typeface="Times New Roman"/>
                <a:cs typeface="Times New Roman"/>
              </a:rPr>
              <a:t>(</a:t>
            </a:r>
            <a:r>
              <a:rPr dirty="0" sz="3350" spc="-15" i="1">
                <a:latin typeface="Times New Roman"/>
                <a:cs typeface="Times New Roman"/>
              </a:rPr>
              <a:t>V</a:t>
            </a:r>
            <a:r>
              <a:rPr dirty="0" sz="1950" spc="-15" i="1">
                <a:latin typeface="Times New Roman"/>
                <a:cs typeface="Times New Roman"/>
              </a:rPr>
              <a:t>G</a:t>
            </a:r>
            <a:r>
              <a:rPr dirty="0" sz="1950" spc="20" i="1">
                <a:latin typeface="Times New Roman"/>
                <a:cs typeface="Times New Roman"/>
              </a:rPr>
              <a:t>S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229" i="1">
                <a:latin typeface="Times New Roman"/>
                <a:cs typeface="Times New Roman"/>
              </a:rPr>
              <a:t> </a:t>
            </a:r>
            <a:r>
              <a:rPr dirty="0" sz="3350" spc="250">
                <a:latin typeface="Symbol"/>
                <a:cs typeface="Symbol"/>
              </a:rPr>
              <a:t></a:t>
            </a:r>
            <a:r>
              <a:rPr dirty="0" sz="3350" spc="-15" i="1">
                <a:latin typeface="Times New Roman"/>
                <a:cs typeface="Times New Roman"/>
              </a:rPr>
              <a:t>V</a:t>
            </a:r>
            <a:r>
              <a:rPr dirty="0" sz="1950" spc="25" i="1">
                <a:latin typeface="Times New Roman"/>
                <a:cs typeface="Times New Roman"/>
              </a:rPr>
              <a:t>T</a:t>
            </a:r>
            <a:r>
              <a:rPr dirty="0" sz="1950" spc="-195" i="1">
                <a:latin typeface="Times New Roman"/>
                <a:cs typeface="Times New Roman"/>
              </a:rPr>
              <a:t> </a:t>
            </a:r>
            <a:r>
              <a:rPr dirty="0" sz="3350" spc="-540">
                <a:latin typeface="Times New Roman"/>
                <a:cs typeface="Times New Roman"/>
              </a:rPr>
              <a:t>)</a:t>
            </a:r>
            <a:r>
              <a:rPr dirty="0" baseline="62500" sz="3000" spc="-727">
                <a:latin typeface="Calibri"/>
                <a:cs typeface="Calibri"/>
              </a:rPr>
              <a:t>2</a:t>
            </a:r>
            <a:r>
              <a:rPr dirty="0" sz="3350" spc="-295">
                <a:latin typeface="Times New Roman"/>
                <a:cs typeface="Times New Roman"/>
              </a:rPr>
              <a:t>(</a:t>
            </a:r>
            <a:r>
              <a:rPr dirty="0" sz="3350" spc="260">
                <a:latin typeface="Times New Roman"/>
                <a:cs typeface="Times New Roman"/>
              </a:rPr>
              <a:t>1</a:t>
            </a:r>
            <a:r>
              <a:rPr dirty="0" sz="3350" spc="40">
                <a:latin typeface="Symbol"/>
                <a:cs typeface="Symbol"/>
              </a:rPr>
              <a:t></a:t>
            </a:r>
            <a:r>
              <a:rPr dirty="0" sz="3350" spc="-320">
                <a:latin typeface="Times New Roman"/>
                <a:cs typeface="Times New Roman"/>
              </a:rPr>
              <a:t> </a:t>
            </a:r>
            <a:r>
              <a:rPr dirty="0" sz="3550" spc="-70">
                <a:latin typeface="Symbol"/>
                <a:cs typeface="Symbol"/>
              </a:rPr>
              <a:t></a:t>
            </a:r>
            <a:r>
              <a:rPr dirty="0" sz="3550" spc="-360">
                <a:latin typeface="Times New Roman"/>
                <a:cs typeface="Times New Roman"/>
              </a:rPr>
              <a:t> </a:t>
            </a:r>
            <a:r>
              <a:rPr dirty="0" sz="3350" spc="50">
                <a:latin typeface="Times New Roman"/>
                <a:cs typeface="Times New Roman"/>
              </a:rPr>
              <a:t>*</a:t>
            </a:r>
            <a:r>
              <a:rPr dirty="0" sz="3350" spc="-15" i="1">
                <a:latin typeface="Times New Roman"/>
                <a:cs typeface="Times New Roman"/>
              </a:rPr>
              <a:t>V</a:t>
            </a:r>
            <a:r>
              <a:rPr dirty="0" sz="1950" spc="-15" i="1">
                <a:latin typeface="Times New Roman"/>
                <a:cs typeface="Times New Roman"/>
              </a:rPr>
              <a:t>D</a:t>
            </a:r>
            <a:r>
              <a:rPr dirty="0" sz="1950" spc="20" i="1">
                <a:latin typeface="Times New Roman"/>
                <a:cs typeface="Times New Roman"/>
              </a:rPr>
              <a:t>S</a:t>
            </a:r>
            <a:r>
              <a:rPr dirty="0" sz="1950" spc="-260" i="1">
                <a:latin typeface="Times New Roman"/>
                <a:cs typeface="Times New Roman"/>
              </a:rPr>
              <a:t> </a:t>
            </a:r>
            <a:r>
              <a:rPr dirty="0" sz="3350" spc="25">
                <a:latin typeface="Times New Roman"/>
                <a:cs typeface="Times New Roman"/>
              </a:rPr>
              <a:t>)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4844" y="2836787"/>
            <a:ext cx="3354070" cy="996950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998855">
              <a:lnSpc>
                <a:spcPct val="100000"/>
              </a:lnSpc>
              <a:spcBef>
                <a:spcPts val="1055"/>
              </a:spcBef>
            </a:pPr>
            <a:r>
              <a:rPr dirty="0" sz="3350" spc="40">
                <a:latin typeface="Times New Roman"/>
                <a:cs typeface="Times New Roman"/>
              </a:rPr>
              <a:t>2</a:t>
            </a: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1800">
                <a:latin typeface="Microsoft Sans Serif"/>
                <a:cs typeface="Microsoft Sans Serif"/>
              </a:rPr>
              <a:t>(account</a:t>
            </a:r>
            <a:r>
              <a:rPr dirty="0" sz="1800" spc="-9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for channel</a:t>
            </a:r>
            <a:r>
              <a:rPr dirty="0" sz="1800" spc="-6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modulation)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0044" y="4582744"/>
            <a:ext cx="2770505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3200" spc="-5" b="1">
                <a:latin typeface="Calibri"/>
                <a:cs typeface="Calibri"/>
              </a:rPr>
              <a:t>λ</a:t>
            </a:r>
            <a:r>
              <a:rPr dirty="0" sz="3200" spc="-5">
                <a:latin typeface="Calibri"/>
                <a:cs typeface="Calibri"/>
              </a:rPr>
              <a:t>:channel</a:t>
            </a:r>
            <a:r>
              <a:rPr dirty="0" sz="3200" spc="-6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length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modulation 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coefficient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4861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5"/>
              <a:t>Saturation</a:t>
            </a:r>
            <a:r>
              <a:rPr dirty="0" spc="-85"/>
              <a:t> </a:t>
            </a:r>
            <a:r>
              <a:rPr dirty="0" spc="5"/>
              <a:t>Mode	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650" y="1736732"/>
            <a:ext cx="5707296" cy="45614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12280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Practical</a:t>
            </a:r>
            <a:r>
              <a:rPr dirty="0" spc="-130"/>
              <a:t> </a:t>
            </a:r>
            <a:r>
              <a:rPr dirty="0" spc="-10"/>
              <a:t>Considerations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832038"/>
            <a:ext cx="7686040" cy="5397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47370">
              <a:lnSpc>
                <a:spcPct val="110100"/>
              </a:lnSpc>
              <a:spcBef>
                <a:spcPts val="95"/>
              </a:spcBef>
            </a:pP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I-V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characteristics</a:t>
            </a:r>
            <a:r>
              <a:rPr dirty="0" sz="3000" spc="-9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discussed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so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far</a:t>
            </a:r>
            <a:r>
              <a:rPr dirty="0" sz="3000" spc="1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neglect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many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effects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that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are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important</a:t>
            </a:r>
            <a:r>
              <a:rPr dirty="0" sz="3000" spc="-6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in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modern</a:t>
            </a:r>
            <a:endParaRPr sz="3000">
              <a:latin typeface="Calibri"/>
              <a:cs typeface="Calibri"/>
            </a:endParaRPr>
          </a:p>
          <a:p>
            <a:pPr marL="356870">
              <a:lnSpc>
                <a:spcPts val="3240"/>
              </a:lnSpc>
            </a:pPr>
            <a:r>
              <a:rPr dirty="0" sz="3000" spc="-10">
                <a:latin typeface="Calibri"/>
                <a:cs typeface="Calibri"/>
              </a:rPr>
              <a:t>fabrication</a:t>
            </a:r>
            <a:r>
              <a:rPr dirty="0" sz="3000" spc="-12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processes:</a:t>
            </a:r>
            <a:endParaRPr sz="3000">
              <a:latin typeface="Calibri"/>
              <a:cs typeface="Calibri"/>
            </a:endParaRPr>
          </a:p>
          <a:p>
            <a:pPr marL="439420" indent="-426720">
              <a:lnSpc>
                <a:spcPct val="100000"/>
              </a:lnSpc>
              <a:spcBef>
                <a:spcPts val="365"/>
              </a:spcBef>
              <a:buFont typeface="Microsoft Sans Serif"/>
              <a:buChar char="•"/>
              <a:tabLst>
                <a:tab pos="438784" algn="l"/>
                <a:tab pos="439420" algn="l"/>
              </a:tabLst>
            </a:pPr>
            <a:r>
              <a:rPr dirty="0" sz="3000" spc="-25" b="1">
                <a:latin typeface="Calibri"/>
                <a:cs typeface="Calibri"/>
              </a:rPr>
              <a:t>Velocity</a:t>
            </a:r>
            <a:r>
              <a:rPr dirty="0" sz="3000" spc="-45" b="1">
                <a:latin typeface="Calibri"/>
                <a:cs typeface="Calibri"/>
              </a:rPr>
              <a:t> </a:t>
            </a:r>
            <a:r>
              <a:rPr dirty="0" sz="3000" spc="-15" b="1">
                <a:latin typeface="Calibri"/>
                <a:cs typeface="Calibri"/>
              </a:rPr>
              <a:t>Saturation</a:t>
            </a:r>
            <a:endParaRPr sz="3000">
              <a:latin typeface="Calibri"/>
              <a:cs typeface="Calibri"/>
            </a:endParaRPr>
          </a:p>
          <a:p>
            <a:pPr lvl="1" marL="756285" marR="403860" indent="-287020">
              <a:lnSpc>
                <a:spcPts val="2810"/>
              </a:lnSpc>
              <a:spcBef>
                <a:spcPts val="68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600" spc="-60">
                <a:latin typeface="Calibri"/>
                <a:cs typeface="Calibri"/>
              </a:rPr>
              <a:t>We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assumed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that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carrier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drift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velocity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and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hence </a:t>
            </a:r>
            <a:r>
              <a:rPr dirty="0" sz="2600" spc="-57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current increase linearly with the electric field 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between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source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and </a:t>
            </a:r>
            <a:r>
              <a:rPr dirty="0" sz="2600" spc="-15">
                <a:latin typeface="Calibri"/>
                <a:cs typeface="Calibri"/>
              </a:rPr>
              <a:t>drain.</a:t>
            </a:r>
            <a:endParaRPr sz="2600">
              <a:latin typeface="Calibri"/>
              <a:cs typeface="Calibri"/>
            </a:endParaRPr>
          </a:p>
          <a:p>
            <a:pPr lvl="1" marL="756285" marR="5080" indent="-287020">
              <a:lnSpc>
                <a:spcPct val="90100"/>
              </a:lnSpc>
              <a:spcBef>
                <a:spcPts val="58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600" spc="-5">
                <a:latin typeface="Calibri"/>
                <a:cs typeface="Calibri"/>
              </a:rPr>
              <a:t>This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is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only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true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25">
                <a:latin typeface="Calibri"/>
                <a:cs typeface="Calibri"/>
              </a:rPr>
              <a:t>for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weak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electric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fields,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at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high 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electric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fields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and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short</a:t>
            </a:r>
            <a:r>
              <a:rPr dirty="0" sz="2600" spc="2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channel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lengths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carrier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drift </a:t>
            </a:r>
            <a:r>
              <a:rPr dirty="0" sz="2600" spc="-57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velocity</a:t>
            </a:r>
            <a:r>
              <a:rPr dirty="0" sz="2600" spc="-20">
                <a:latin typeface="Calibri"/>
                <a:cs typeface="Calibri"/>
              </a:rPr>
              <a:t> saturates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(saturation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occurs </a:t>
            </a:r>
            <a:r>
              <a:rPr dirty="0" sz="2600" spc="-5">
                <a:latin typeface="Calibri"/>
                <a:cs typeface="Calibri"/>
              </a:rPr>
              <a:t>when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carriers 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reach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saturation</a:t>
            </a:r>
            <a:r>
              <a:rPr dirty="0" sz="2600" spc="3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velocity)</a:t>
            </a:r>
            <a:endParaRPr sz="2600">
              <a:latin typeface="Calibri"/>
              <a:cs typeface="Calibri"/>
            </a:endParaRPr>
          </a:p>
          <a:p>
            <a:pPr lvl="1" marL="756285" marR="404495" indent="-287020">
              <a:lnSpc>
                <a:spcPts val="2810"/>
              </a:lnSpc>
              <a:spcBef>
                <a:spcPts val="66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600" spc="-5">
                <a:latin typeface="Calibri"/>
                <a:cs typeface="Calibri"/>
              </a:rPr>
              <a:t>Thus,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saturation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current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is</a:t>
            </a:r>
            <a:r>
              <a:rPr dirty="0" sz="2600">
                <a:latin typeface="Calibri"/>
                <a:cs typeface="Calibri"/>
              </a:rPr>
              <a:t> linearly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dependent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on </a:t>
            </a:r>
            <a:r>
              <a:rPr dirty="0" sz="2600" spc="-57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voltage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rather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than</a:t>
            </a:r>
            <a:r>
              <a:rPr dirty="0" sz="2600" spc="3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quadratically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dependent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912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Practical</a:t>
            </a:r>
            <a:r>
              <a:rPr dirty="0" spc="-114"/>
              <a:t> </a:t>
            </a:r>
            <a:r>
              <a:rPr dirty="0" spc="-10"/>
              <a:t>Considerations</a:t>
            </a:r>
            <a:r>
              <a:rPr dirty="0" spc="-65"/>
              <a:t> </a:t>
            </a:r>
            <a:r>
              <a:rPr dirty="0" spc="-10"/>
              <a:t>(cont.)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841065"/>
            <a:ext cx="8060690" cy="504825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5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700" spc="5" b="1">
                <a:latin typeface="Calibri"/>
                <a:cs typeface="Calibri"/>
              </a:rPr>
              <a:t>Mobility</a:t>
            </a:r>
            <a:r>
              <a:rPr dirty="0" sz="2700" spc="-114" b="1">
                <a:latin typeface="Calibri"/>
                <a:cs typeface="Calibri"/>
              </a:rPr>
              <a:t> </a:t>
            </a:r>
            <a:r>
              <a:rPr dirty="0" sz="2700" spc="-5" b="1">
                <a:latin typeface="Calibri"/>
                <a:cs typeface="Calibri"/>
              </a:rPr>
              <a:t>Degradation</a:t>
            </a:r>
            <a:endParaRPr sz="2700">
              <a:latin typeface="Calibri"/>
              <a:cs typeface="Calibri"/>
            </a:endParaRPr>
          </a:p>
          <a:p>
            <a:pPr lvl="1" marL="756285" marR="822325" indent="-287020">
              <a:lnSpc>
                <a:spcPts val="2590"/>
              </a:lnSpc>
              <a:spcBef>
                <a:spcPts val="62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 spc="-10">
                <a:latin typeface="Calibri"/>
                <a:cs typeface="Calibri"/>
              </a:rPr>
              <a:t>Strong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vertical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electric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fields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resulting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from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large</a:t>
            </a:r>
            <a:r>
              <a:rPr dirty="0" sz="2400" spc="25">
                <a:latin typeface="Calibri"/>
                <a:cs typeface="Calibri"/>
              </a:rPr>
              <a:t> </a:t>
            </a:r>
            <a:r>
              <a:rPr dirty="0" sz="2400" spc="-40">
                <a:latin typeface="Calibri"/>
                <a:cs typeface="Calibri"/>
              </a:rPr>
              <a:t>Vgs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reduce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carrier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mobility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μ.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27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700" b="1">
                <a:latin typeface="Calibri"/>
                <a:cs typeface="Calibri"/>
              </a:rPr>
              <a:t>Sub-threshold</a:t>
            </a:r>
            <a:r>
              <a:rPr dirty="0" sz="2700" spc="-110" b="1">
                <a:latin typeface="Calibri"/>
                <a:cs typeface="Calibri"/>
              </a:rPr>
              <a:t> </a:t>
            </a:r>
            <a:r>
              <a:rPr dirty="0" sz="2700" b="1">
                <a:latin typeface="Calibri"/>
                <a:cs typeface="Calibri"/>
              </a:rPr>
              <a:t>conduction</a:t>
            </a:r>
            <a:endParaRPr sz="2700">
              <a:latin typeface="Calibri"/>
              <a:cs typeface="Calibri"/>
            </a:endParaRPr>
          </a:p>
          <a:p>
            <a:pPr lvl="1" marL="756285" marR="5080" indent="-287020">
              <a:lnSpc>
                <a:spcPct val="90000"/>
              </a:lnSpc>
              <a:spcBef>
                <a:spcPts val="61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 spc="-50">
                <a:latin typeface="Calibri"/>
                <a:cs typeface="Calibri"/>
              </a:rPr>
              <a:t>We </a:t>
            </a:r>
            <a:r>
              <a:rPr dirty="0" sz="2400">
                <a:latin typeface="Calibri"/>
                <a:cs typeface="Calibri"/>
              </a:rPr>
              <a:t>assumed </a:t>
            </a:r>
            <a:r>
              <a:rPr dirty="0" sz="2400" spc="-5">
                <a:latin typeface="Calibri"/>
                <a:cs typeface="Calibri"/>
              </a:rPr>
              <a:t>that </a:t>
            </a:r>
            <a:r>
              <a:rPr dirty="0" sz="2400">
                <a:latin typeface="Calibri"/>
                <a:cs typeface="Calibri"/>
              </a:rPr>
              <a:t>no </a:t>
            </a:r>
            <a:r>
              <a:rPr dirty="0" sz="2400" spc="-5">
                <a:latin typeface="Calibri"/>
                <a:cs typeface="Calibri"/>
              </a:rPr>
              <a:t>current flows </a:t>
            </a:r>
            <a:r>
              <a:rPr dirty="0" sz="2400" spc="-10">
                <a:latin typeface="Calibri"/>
                <a:cs typeface="Calibri"/>
              </a:rPr>
              <a:t>from source to drain </a:t>
            </a:r>
            <a:r>
              <a:rPr dirty="0" sz="2400" spc="-5">
                <a:latin typeface="Calibri"/>
                <a:cs typeface="Calibri"/>
              </a:rPr>
              <a:t> when </a:t>
            </a:r>
            <a:r>
              <a:rPr dirty="0" sz="2400" spc="-40">
                <a:latin typeface="Calibri"/>
                <a:cs typeface="Calibri"/>
              </a:rPr>
              <a:t>Vgs </a:t>
            </a:r>
            <a:r>
              <a:rPr dirty="0" sz="2400">
                <a:latin typeface="Calibri"/>
                <a:cs typeface="Calibri"/>
              </a:rPr>
              <a:t>&lt; Vt. In </a:t>
            </a:r>
            <a:r>
              <a:rPr dirty="0" sz="2400" spc="-5">
                <a:latin typeface="Calibri"/>
                <a:cs typeface="Calibri"/>
              </a:rPr>
              <a:t>reality </a:t>
            </a:r>
            <a:r>
              <a:rPr dirty="0" sz="2400">
                <a:latin typeface="Calibri"/>
                <a:cs typeface="Calibri"/>
              </a:rPr>
              <a:t>this is not true and </a:t>
            </a:r>
            <a:r>
              <a:rPr dirty="0" sz="2400" spc="-5">
                <a:latin typeface="Calibri"/>
                <a:cs typeface="Calibri"/>
              </a:rPr>
              <a:t>current </a:t>
            </a:r>
            <a:r>
              <a:rPr dirty="0" sz="2400" spc="-10">
                <a:latin typeface="Calibri"/>
                <a:cs typeface="Calibri"/>
              </a:rPr>
              <a:t>drops </a:t>
            </a:r>
            <a:r>
              <a:rPr dirty="0" sz="2400" spc="-5">
                <a:latin typeface="Calibri"/>
                <a:cs typeface="Calibri"/>
              </a:rPr>
              <a:t> off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exponentially.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This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current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termed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15" b="1" i="1">
                <a:latin typeface="Calibri"/>
                <a:cs typeface="Calibri"/>
              </a:rPr>
              <a:t>leakage</a:t>
            </a:r>
            <a:r>
              <a:rPr dirty="0" sz="2400" spc="-45" b="1" i="1">
                <a:latin typeface="Calibri"/>
                <a:cs typeface="Calibri"/>
              </a:rPr>
              <a:t> </a:t>
            </a:r>
            <a:r>
              <a:rPr dirty="0" sz="2400" spc="-5" b="1" i="1">
                <a:latin typeface="Calibri"/>
                <a:cs typeface="Calibri"/>
              </a:rPr>
              <a:t>current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0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700" spc="-10" b="1">
                <a:latin typeface="Calibri"/>
                <a:cs typeface="Calibri"/>
              </a:rPr>
              <a:t>Tunneling</a:t>
            </a:r>
            <a:endParaRPr sz="2700">
              <a:latin typeface="Calibri"/>
              <a:cs typeface="Calibri"/>
            </a:endParaRPr>
          </a:p>
          <a:p>
            <a:pPr lvl="1" marL="756285" indent="-287020">
              <a:lnSpc>
                <a:spcPts val="2735"/>
              </a:lnSpc>
              <a:spcBef>
                <a:spcPts val="30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 spc="-5">
                <a:latin typeface="Calibri"/>
                <a:cs typeface="Calibri"/>
              </a:rPr>
              <a:t>According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to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quantum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mechanics,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there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finite</a:t>
            </a:r>
            <a:endParaRPr sz="2400">
              <a:latin typeface="Calibri"/>
              <a:cs typeface="Calibri"/>
            </a:endParaRPr>
          </a:p>
          <a:p>
            <a:pPr marL="756285">
              <a:lnSpc>
                <a:spcPts val="2735"/>
              </a:lnSpc>
            </a:pPr>
            <a:r>
              <a:rPr dirty="0" sz="2400" spc="-5">
                <a:latin typeface="Calibri"/>
                <a:cs typeface="Calibri"/>
              </a:rPr>
              <a:t>probability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that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carriers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will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tunnel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through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gate</a:t>
            </a:r>
            <a:r>
              <a:rPr dirty="0" sz="2400" spc="-10">
                <a:latin typeface="Calibri"/>
                <a:cs typeface="Calibri"/>
              </a:rPr>
              <a:t> oxide.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29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>
                <a:latin typeface="Calibri"/>
                <a:cs typeface="Calibri"/>
              </a:rPr>
              <a:t>This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results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 b="1" i="1">
                <a:latin typeface="Calibri"/>
                <a:cs typeface="Calibri"/>
              </a:rPr>
              <a:t>gate</a:t>
            </a:r>
            <a:r>
              <a:rPr dirty="0" sz="2400" spc="-40" b="1" i="1">
                <a:latin typeface="Calibri"/>
                <a:cs typeface="Calibri"/>
              </a:rPr>
              <a:t> </a:t>
            </a:r>
            <a:r>
              <a:rPr dirty="0" sz="2400" spc="-15" b="1" i="1">
                <a:latin typeface="Calibri"/>
                <a:cs typeface="Calibri"/>
              </a:rPr>
              <a:t>leakage</a:t>
            </a:r>
            <a:r>
              <a:rPr dirty="0" sz="2400" spc="-30" b="1" i="1">
                <a:latin typeface="Calibri"/>
                <a:cs typeface="Calibri"/>
              </a:rPr>
              <a:t> </a:t>
            </a:r>
            <a:r>
              <a:rPr dirty="0" sz="2400" spc="-10" b="1" i="1">
                <a:latin typeface="Calibri"/>
                <a:cs typeface="Calibri"/>
              </a:rPr>
              <a:t>current</a:t>
            </a:r>
            <a:r>
              <a:rPr dirty="0" sz="2400" spc="30" b="1" i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flowing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into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gate.</a:t>
            </a:r>
            <a:endParaRPr sz="2400">
              <a:latin typeface="Calibri"/>
              <a:cs typeface="Calibri"/>
            </a:endParaRPr>
          </a:p>
          <a:p>
            <a:pPr lvl="1" marL="756285" marR="129539" indent="-287020">
              <a:lnSpc>
                <a:spcPts val="2590"/>
              </a:lnSpc>
              <a:spcBef>
                <a:spcPts val="61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 spc="-5">
                <a:latin typeface="Calibri"/>
                <a:cs typeface="Calibri"/>
              </a:rPr>
              <a:t>Probability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tunneling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drops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off exponentially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</a:t>
            </a:r>
            <a:r>
              <a:rPr dirty="0" sz="2400" spc="-10">
                <a:latin typeface="Calibri"/>
                <a:cs typeface="Calibri"/>
              </a:rPr>
              <a:t> oxide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thickness,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so</a:t>
            </a:r>
            <a:r>
              <a:rPr dirty="0" sz="2400" spc="-15">
                <a:latin typeface="Calibri"/>
                <a:cs typeface="Calibri"/>
              </a:rPr>
              <a:t> was</a:t>
            </a:r>
            <a:r>
              <a:rPr dirty="0" sz="2400">
                <a:latin typeface="Calibri"/>
                <a:cs typeface="Calibri"/>
              </a:rPr>
              <a:t> negligible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until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recently.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912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Practical</a:t>
            </a:r>
            <a:r>
              <a:rPr dirty="0" spc="-114"/>
              <a:t> </a:t>
            </a:r>
            <a:r>
              <a:rPr dirty="0" spc="-10"/>
              <a:t>Considerations</a:t>
            </a:r>
            <a:r>
              <a:rPr dirty="0" spc="-65"/>
              <a:t> </a:t>
            </a:r>
            <a:r>
              <a:rPr dirty="0" spc="-10"/>
              <a:t>(cont.)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0044" y="1383868"/>
            <a:ext cx="8261984" cy="487743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700" b="1">
                <a:latin typeface="Calibri"/>
                <a:cs typeface="Calibri"/>
              </a:rPr>
              <a:t>Junction</a:t>
            </a:r>
            <a:r>
              <a:rPr dirty="0" sz="2700" spc="-95" b="1">
                <a:latin typeface="Calibri"/>
                <a:cs typeface="Calibri"/>
              </a:rPr>
              <a:t> </a:t>
            </a:r>
            <a:r>
              <a:rPr dirty="0" sz="2700" b="1">
                <a:latin typeface="Calibri"/>
                <a:cs typeface="Calibri"/>
              </a:rPr>
              <a:t>leakage</a:t>
            </a:r>
            <a:endParaRPr sz="2700">
              <a:latin typeface="Calibri"/>
              <a:cs typeface="Calibri"/>
            </a:endParaRPr>
          </a:p>
          <a:p>
            <a:pPr lvl="1" marL="756285" marR="553085" indent="-287020">
              <a:lnSpc>
                <a:spcPts val="2310"/>
              </a:lnSpc>
              <a:spcBef>
                <a:spcPts val="56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p-n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junctions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between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&amp;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substrate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form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diodes.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1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well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to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substrate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junction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another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diode.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ts val="2590"/>
              </a:lnSpc>
              <a:spcBef>
                <a:spcPts val="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>
                <a:latin typeface="Calibri"/>
                <a:cs typeface="Calibri"/>
              </a:rPr>
              <a:t>Although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these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diodes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are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reverse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biased</a:t>
            </a:r>
            <a:r>
              <a:rPr dirty="0" sz="2400" spc="-5">
                <a:latin typeface="Calibri"/>
                <a:cs typeface="Calibri"/>
              </a:rPr>
              <a:t> they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still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conduct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756285">
              <a:lnSpc>
                <a:spcPts val="2585"/>
              </a:lnSpc>
            </a:pPr>
            <a:r>
              <a:rPr dirty="0" sz="2400" spc="-5">
                <a:latin typeface="Calibri"/>
                <a:cs typeface="Calibri"/>
              </a:rPr>
              <a:t>small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amount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current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ts val="3235"/>
              </a:lnSpc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700" spc="-30" b="1">
                <a:latin typeface="Calibri"/>
                <a:cs typeface="Calibri"/>
              </a:rPr>
              <a:t>Temperature</a:t>
            </a:r>
            <a:endParaRPr sz="27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1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 spc="-5">
                <a:latin typeface="Calibri"/>
                <a:cs typeface="Calibri"/>
              </a:rPr>
              <a:t>Carrier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mobility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decreases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temperature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ts val="2590"/>
              </a:lnSpc>
              <a:spcBef>
                <a:spcPts val="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magnitude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threshold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voltage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decreases</a:t>
            </a:r>
            <a:r>
              <a:rPr dirty="0" sz="2400">
                <a:latin typeface="Calibri"/>
                <a:cs typeface="Calibri"/>
              </a:rPr>
              <a:t> nearly</a:t>
            </a:r>
            <a:endParaRPr sz="2400">
              <a:latin typeface="Calibri"/>
              <a:cs typeface="Calibri"/>
            </a:endParaRPr>
          </a:p>
          <a:p>
            <a:pPr marL="756285">
              <a:lnSpc>
                <a:spcPts val="2590"/>
              </a:lnSpc>
            </a:pPr>
            <a:r>
              <a:rPr dirty="0" sz="2400">
                <a:latin typeface="Calibri"/>
                <a:cs typeface="Calibri"/>
              </a:rPr>
              <a:t>linearly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temperature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ts val="2590"/>
              </a:lnSpc>
              <a:buFont typeface="Microsoft Sans Serif"/>
              <a:buChar char="–"/>
              <a:tabLst>
                <a:tab pos="756920" algn="l"/>
              </a:tabLst>
            </a:pPr>
            <a:r>
              <a:rPr dirty="0" sz="2400">
                <a:latin typeface="Calibri"/>
                <a:cs typeface="Calibri"/>
              </a:rPr>
              <a:t>Junction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leakage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increases with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temperature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because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756285">
              <a:lnSpc>
                <a:spcPts val="2590"/>
              </a:lnSpc>
            </a:pPr>
            <a:r>
              <a:rPr dirty="0" sz="2400" spc="-10">
                <a:latin typeface="Calibri"/>
                <a:cs typeface="Calibri"/>
              </a:rPr>
              <a:t>strongly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temperature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dependent.</a:t>
            </a:r>
            <a:endParaRPr sz="2400">
              <a:latin typeface="Calibri"/>
              <a:cs typeface="Calibri"/>
            </a:endParaRPr>
          </a:p>
          <a:p>
            <a:pPr lvl="1" marL="756285" indent="-287020">
              <a:lnSpc>
                <a:spcPts val="2590"/>
              </a:lnSpc>
              <a:spcBef>
                <a:spcPts val="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400" spc="-15" b="1">
                <a:latin typeface="Calibri"/>
                <a:cs typeface="Calibri"/>
              </a:rPr>
              <a:t>Net</a:t>
            </a:r>
            <a:r>
              <a:rPr dirty="0" sz="2400" spc="-10" b="1">
                <a:latin typeface="Calibri"/>
                <a:cs typeface="Calibri"/>
              </a:rPr>
              <a:t> effect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ON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current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decreases,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OFF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current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increases,</a:t>
            </a:r>
            <a:endParaRPr sz="2400">
              <a:latin typeface="Calibri"/>
              <a:cs typeface="Calibri"/>
            </a:endParaRPr>
          </a:p>
          <a:p>
            <a:pPr marL="756285">
              <a:lnSpc>
                <a:spcPts val="2590"/>
              </a:lnSpc>
            </a:pPr>
            <a:r>
              <a:rPr dirty="0" sz="2400" spc="-20">
                <a:latin typeface="Calibri"/>
                <a:cs typeface="Calibri"/>
              </a:rPr>
              <a:t>worse </a:t>
            </a:r>
            <a:r>
              <a:rPr dirty="0" sz="2400" spc="-5">
                <a:latin typeface="Calibri"/>
                <a:cs typeface="Calibri"/>
              </a:rPr>
              <a:t>performance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at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high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temperature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912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Practical</a:t>
            </a:r>
            <a:r>
              <a:rPr dirty="0" spc="-114"/>
              <a:t> </a:t>
            </a:r>
            <a:r>
              <a:rPr dirty="0" spc="-10"/>
              <a:t>Considerations</a:t>
            </a:r>
            <a:r>
              <a:rPr dirty="0" spc="-65"/>
              <a:t> </a:t>
            </a:r>
            <a:r>
              <a:rPr dirty="0" spc="-10"/>
              <a:t>(cont.)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844" y="825102"/>
            <a:ext cx="7974965" cy="479679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82270" indent="-344805">
              <a:lnSpc>
                <a:spcPct val="100000"/>
              </a:lnSpc>
              <a:spcBef>
                <a:spcPts val="865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0" b="1">
                <a:latin typeface="Calibri"/>
                <a:cs typeface="Calibri"/>
              </a:rPr>
              <a:t>Geometry</a:t>
            </a:r>
            <a:r>
              <a:rPr dirty="0" sz="3200" spc="-20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Dependence</a:t>
            </a:r>
            <a:endParaRPr sz="3200">
              <a:latin typeface="Calibri"/>
              <a:cs typeface="Calibri"/>
            </a:endParaRPr>
          </a:p>
          <a:p>
            <a:pPr lvl="1" marL="781685" marR="782955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 spc="-15">
                <a:latin typeface="Calibri"/>
                <a:cs typeface="Calibri"/>
              </a:rPr>
              <a:t>Layout </a:t>
            </a:r>
            <a:r>
              <a:rPr dirty="0" sz="2800" spc="-10">
                <a:latin typeface="Calibri"/>
                <a:cs typeface="Calibri"/>
              </a:rPr>
              <a:t>designers </a:t>
            </a:r>
            <a:r>
              <a:rPr dirty="0" sz="2800" spc="-20">
                <a:latin typeface="Calibri"/>
                <a:cs typeface="Calibri"/>
              </a:rPr>
              <a:t>draw </a:t>
            </a:r>
            <a:r>
              <a:rPr dirty="0" sz="2800" spc="-15">
                <a:latin typeface="Calibri"/>
                <a:cs typeface="Calibri"/>
              </a:rPr>
              <a:t>transistors </a:t>
            </a:r>
            <a:r>
              <a:rPr dirty="0" sz="2800">
                <a:latin typeface="Calibri"/>
                <a:cs typeface="Calibri"/>
              </a:rPr>
              <a:t>with some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width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and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length,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W</a:t>
            </a:r>
            <a:r>
              <a:rPr dirty="0" baseline="-21021" sz="2775" spc="-37">
                <a:latin typeface="Calibri"/>
                <a:cs typeface="Calibri"/>
              </a:rPr>
              <a:t>drawn</a:t>
            </a:r>
            <a:r>
              <a:rPr dirty="0" baseline="-21021" sz="2775" spc="3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and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</a:t>
            </a:r>
            <a:r>
              <a:rPr dirty="0" baseline="-21021" sz="2775" spc="-7">
                <a:latin typeface="Calibri"/>
                <a:cs typeface="Calibri"/>
              </a:rPr>
              <a:t>drawn</a:t>
            </a:r>
            <a:r>
              <a:rPr dirty="0" sz="2800" spc="-5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lvl="1" marL="781685" marR="1342390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actual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dimensions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may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0">
                <a:latin typeface="Calibri"/>
                <a:cs typeface="Calibri"/>
              </a:rPr>
              <a:t>differ,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due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Polysilicon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over-stretching</a:t>
            </a:r>
            <a:endParaRPr sz="2800">
              <a:latin typeface="Calibri"/>
              <a:cs typeface="Calibri"/>
            </a:endParaRPr>
          </a:p>
          <a:p>
            <a:pPr lvl="1" marL="781685" marR="248285" indent="-287020">
              <a:lnSpc>
                <a:spcPct val="100000"/>
              </a:lnSpc>
              <a:spcBef>
                <a:spcPts val="680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 spc="-25">
                <a:latin typeface="Calibri"/>
                <a:cs typeface="Calibri"/>
              </a:rPr>
              <a:t>Effective </a:t>
            </a:r>
            <a:r>
              <a:rPr dirty="0" sz="2800" spc="-5">
                <a:latin typeface="Calibri"/>
                <a:cs typeface="Calibri"/>
              </a:rPr>
              <a:t>dimensions should be </a:t>
            </a:r>
            <a:r>
              <a:rPr dirty="0" sz="2800">
                <a:latin typeface="Calibri"/>
                <a:cs typeface="Calibri"/>
              </a:rPr>
              <a:t>used </a:t>
            </a:r>
            <a:r>
              <a:rPr dirty="0" sz="2800" spc="-15">
                <a:latin typeface="Calibri"/>
                <a:cs typeface="Calibri"/>
              </a:rPr>
              <a:t>rather </a:t>
            </a:r>
            <a:r>
              <a:rPr dirty="0" sz="2800" spc="-5">
                <a:latin typeface="Calibri"/>
                <a:cs typeface="Calibri"/>
              </a:rPr>
              <a:t>than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drawn </a:t>
            </a:r>
            <a:r>
              <a:rPr dirty="0" sz="2800" spc="-5">
                <a:latin typeface="Calibri"/>
                <a:cs typeface="Calibri"/>
              </a:rPr>
              <a:t>dimensions </a:t>
            </a:r>
            <a:r>
              <a:rPr dirty="0" sz="2800" spc="-20">
                <a:latin typeface="Calibri"/>
                <a:cs typeface="Calibri"/>
              </a:rPr>
              <a:t>for </a:t>
            </a:r>
            <a:r>
              <a:rPr dirty="0" sz="2800" spc="-5">
                <a:latin typeface="Calibri"/>
                <a:cs typeface="Calibri"/>
              </a:rPr>
              <a:t>analysis </a:t>
            </a:r>
            <a:r>
              <a:rPr dirty="0" sz="2800">
                <a:latin typeface="Calibri"/>
                <a:cs typeface="Calibri"/>
              </a:rPr>
              <a:t>or </a:t>
            </a:r>
            <a:r>
              <a:rPr dirty="0" sz="2800" spc="-10">
                <a:latin typeface="Calibri"/>
                <a:cs typeface="Calibri"/>
              </a:rPr>
              <a:t>values can </a:t>
            </a:r>
            <a:r>
              <a:rPr dirty="0" sz="2800" spc="-5">
                <a:latin typeface="Calibri"/>
                <a:cs typeface="Calibri"/>
              </a:rPr>
              <a:t>be 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significantly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50">
                <a:latin typeface="Calibri"/>
                <a:cs typeface="Calibri"/>
              </a:rPr>
              <a:t>off.</a:t>
            </a:r>
            <a:endParaRPr sz="2800">
              <a:latin typeface="Calibri"/>
              <a:cs typeface="Calibri"/>
            </a:endParaRPr>
          </a:p>
          <a:p>
            <a:pPr lvl="1" marL="781685" marR="30480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 spc="5">
                <a:latin typeface="Calibri"/>
                <a:cs typeface="Calibri"/>
              </a:rPr>
              <a:t>Below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0.25μm,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transistor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orientation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and </a:t>
            </a:r>
            <a:r>
              <a:rPr dirty="0" sz="2800" spc="-10">
                <a:latin typeface="Calibri"/>
                <a:cs typeface="Calibri"/>
              </a:rPr>
              <a:t>amount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nearby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poly </a:t>
            </a:r>
            <a:r>
              <a:rPr dirty="0" sz="2800" spc="-25">
                <a:latin typeface="Calibri"/>
                <a:cs typeface="Calibri"/>
              </a:rPr>
              <a:t>affect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effective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length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63"/>
            <a:ext cx="990600" cy="5403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-12700" y="244805"/>
            <a:ext cx="9169400" cy="4368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57045" algn="l"/>
                <a:tab pos="9156065" algn="l"/>
              </a:tabLst>
            </a:pPr>
            <a:r>
              <a:rPr dirty="0" u="heavy" sz="2800" b="1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b="1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	</a:t>
            </a:r>
            <a:r>
              <a:rPr dirty="0" u="heavy" sz="2800" b="1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The</a:t>
            </a:r>
            <a:r>
              <a:rPr dirty="0" u="heavy" sz="2800" spc="-35" b="1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b="1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Standard</a:t>
            </a:r>
            <a:r>
              <a:rPr dirty="0" u="heavy" sz="2800" spc="-85" b="1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5" b="1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TTL</a:t>
            </a:r>
            <a:r>
              <a:rPr dirty="0" u="heavy" sz="2800" spc="-5" b="1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5" b="1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series</a:t>
            </a:r>
            <a:r>
              <a:rPr dirty="0" u="heavy" sz="2800" spc="-30" b="1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-5" b="1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Characteristics	</a:t>
            </a:r>
            <a:endParaRPr sz="28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  <a:spcBef>
                <a:spcPts val="2245"/>
              </a:spcBef>
            </a:pPr>
            <a:r>
              <a:rPr dirty="0" sz="2800" spc="-5">
                <a:latin typeface="Calibri"/>
                <a:cs typeface="Calibri"/>
              </a:rPr>
              <a:t>1964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TI </a:t>
            </a:r>
            <a:r>
              <a:rPr dirty="0" sz="2800" spc="-10">
                <a:latin typeface="Calibri"/>
                <a:cs typeface="Calibri"/>
              </a:rPr>
              <a:t>introduced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first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line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standard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15">
                <a:latin typeface="Calibri"/>
                <a:cs typeface="Calibri"/>
              </a:rPr>
              <a:t>TTL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IC’s.</a:t>
            </a:r>
            <a:endParaRPr sz="2800">
              <a:latin typeface="Calibri"/>
              <a:cs typeface="Calibri"/>
            </a:endParaRPr>
          </a:p>
          <a:p>
            <a:pPr marL="905510" indent="-344805">
              <a:lnSpc>
                <a:spcPct val="100000"/>
              </a:lnSpc>
              <a:spcBef>
                <a:spcPts val="340"/>
              </a:spcBef>
              <a:buFont typeface="Microsoft Sans Serif"/>
              <a:buChar char="•"/>
              <a:tabLst>
                <a:tab pos="905510" algn="l"/>
                <a:tab pos="906144" algn="l"/>
              </a:tabLst>
            </a:pPr>
            <a:r>
              <a:rPr dirty="0" sz="2800" spc="-5">
                <a:latin typeface="Calibri"/>
                <a:cs typeface="Calibri"/>
              </a:rPr>
              <a:t>54/74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series</a:t>
            </a:r>
            <a:endParaRPr sz="2800">
              <a:latin typeface="Calibri"/>
              <a:cs typeface="Calibri"/>
            </a:endParaRPr>
          </a:p>
          <a:p>
            <a:pPr marL="905510" indent="-344805">
              <a:lnSpc>
                <a:spcPct val="100000"/>
              </a:lnSpc>
              <a:spcBef>
                <a:spcPts val="335"/>
              </a:spcBef>
              <a:buFont typeface="Microsoft Sans Serif"/>
              <a:buChar char="•"/>
              <a:tabLst>
                <a:tab pos="905510" algn="l"/>
                <a:tab pos="906144" algn="l"/>
              </a:tabLst>
            </a:pPr>
            <a:r>
              <a:rPr dirty="0" sz="2800">
                <a:latin typeface="Calibri"/>
                <a:cs typeface="Calibri"/>
              </a:rPr>
              <a:t>one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5">
                <a:latin typeface="Calibri"/>
                <a:cs typeface="Calibri"/>
              </a:rPr>
              <a:t> the </a:t>
            </a:r>
            <a:r>
              <a:rPr dirty="0" sz="2800">
                <a:latin typeface="Calibri"/>
                <a:cs typeface="Calibri"/>
              </a:rPr>
              <a:t>most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widely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used series</a:t>
            </a:r>
            <a:endParaRPr sz="2800">
              <a:latin typeface="Calibri"/>
              <a:cs typeface="Calibri"/>
            </a:endParaRPr>
          </a:p>
          <a:p>
            <a:pPr marL="905510" indent="-344805">
              <a:lnSpc>
                <a:spcPct val="100000"/>
              </a:lnSpc>
              <a:spcBef>
                <a:spcPts val="340"/>
              </a:spcBef>
              <a:buFont typeface="Microsoft Sans Serif"/>
              <a:buChar char="•"/>
              <a:tabLst>
                <a:tab pos="905510" algn="l"/>
                <a:tab pos="906144" algn="l"/>
              </a:tabLst>
            </a:pPr>
            <a:r>
              <a:rPr dirty="0" sz="2800">
                <a:latin typeface="Calibri"/>
                <a:cs typeface="Calibri"/>
              </a:rPr>
              <a:t>known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as </a:t>
            </a:r>
            <a:r>
              <a:rPr dirty="0" sz="2800" spc="-10">
                <a:latin typeface="Calibri"/>
                <a:cs typeface="Calibri"/>
              </a:rPr>
              <a:t>the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74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series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(54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wider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temperature range)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</a:pPr>
            <a:endParaRPr sz="33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dirty="0" sz="2800" spc="-15">
                <a:latin typeface="Calibri"/>
                <a:cs typeface="Calibri"/>
              </a:rPr>
              <a:t>Many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semiconductor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IC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manufactures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produce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 spc="15">
                <a:latin typeface="Calibri"/>
                <a:cs typeface="Calibri"/>
              </a:rPr>
              <a:t>TTL</a:t>
            </a:r>
            <a:r>
              <a:rPr dirty="0" sz="2800" spc="-20">
                <a:latin typeface="Calibri"/>
                <a:cs typeface="Calibri"/>
              </a:rPr>
              <a:t> IC’s</a:t>
            </a:r>
            <a:endParaRPr sz="2800">
              <a:latin typeface="Calibri"/>
              <a:cs typeface="Calibri"/>
            </a:endParaRPr>
          </a:p>
          <a:p>
            <a:pPr marL="905510" marR="139700" indent="-344805">
              <a:lnSpc>
                <a:spcPts val="3030"/>
              </a:lnSpc>
              <a:spcBef>
                <a:spcPts val="715"/>
              </a:spcBef>
              <a:buFont typeface="Microsoft Sans Serif"/>
              <a:buChar char="•"/>
              <a:tabLst>
                <a:tab pos="905510" algn="l"/>
                <a:tab pos="906144" algn="l"/>
              </a:tabLst>
            </a:pPr>
            <a:r>
              <a:rPr dirty="0" sz="2800" spc="-10">
                <a:latin typeface="Calibri"/>
                <a:cs typeface="Calibri"/>
              </a:rPr>
              <a:t>Fortunately </a:t>
            </a:r>
            <a:r>
              <a:rPr dirty="0" sz="2800">
                <a:latin typeface="Calibri"/>
                <a:cs typeface="Calibri"/>
              </a:rPr>
              <a:t>all </a:t>
            </a:r>
            <a:r>
              <a:rPr dirty="0" sz="2800" spc="-5">
                <a:latin typeface="Calibri"/>
                <a:cs typeface="Calibri"/>
              </a:rPr>
              <a:t>use the </a:t>
            </a:r>
            <a:r>
              <a:rPr dirty="0" sz="2800">
                <a:latin typeface="Calibri"/>
                <a:cs typeface="Calibri"/>
              </a:rPr>
              <a:t>same </a:t>
            </a:r>
            <a:r>
              <a:rPr dirty="0" sz="2800" spc="-5">
                <a:latin typeface="Calibri"/>
                <a:cs typeface="Calibri"/>
              </a:rPr>
              <a:t>numbering </a:t>
            </a:r>
            <a:r>
              <a:rPr dirty="0" sz="2800" spc="-20">
                <a:latin typeface="Calibri"/>
                <a:cs typeface="Calibri"/>
              </a:rPr>
              <a:t>system </a:t>
            </a:r>
            <a:r>
              <a:rPr dirty="0" sz="2800">
                <a:latin typeface="Calibri"/>
                <a:cs typeface="Calibri"/>
              </a:rPr>
              <a:t>allowing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interchanging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components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244" y="5056718"/>
            <a:ext cx="922019" cy="1434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95"/>
              </a:spcBef>
            </a:pPr>
            <a:r>
              <a:rPr dirty="0" sz="2800" spc="-5" b="1" i="1">
                <a:latin typeface="Calibri"/>
                <a:cs typeface="Calibri"/>
              </a:rPr>
              <a:t>SN74 </a:t>
            </a:r>
            <a:r>
              <a:rPr dirty="0" sz="2800" b="1" i="1">
                <a:latin typeface="Calibri"/>
                <a:cs typeface="Calibri"/>
              </a:rPr>
              <a:t> </a:t>
            </a:r>
            <a:r>
              <a:rPr dirty="0" sz="2800" spc="5" b="1" i="1">
                <a:latin typeface="Calibri"/>
                <a:cs typeface="Calibri"/>
              </a:rPr>
              <a:t>D</a:t>
            </a:r>
            <a:r>
              <a:rPr dirty="0" sz="2800" spc="-10" b="1" i="1">
                <a:latin typeface="Calibri"/>
                <a:cs typeface="Calibri"/>
              </a:rPr>
              <a:t>M74  </a:t>
            </a:r>
            <a:r>
              <a:rPr dirty="0" sz="2800" spc="-10" b="1" i="1">
                <a:latin typeface="Calibri"/>
                <a:cs typeface="Calibri"/>
              </a:rPr>
              <a:t>S74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5629" y="5056718"/>
            <a:ext cx="4959350" cy="1434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95"/>
              </a:spcBef>
            </a:pPr>
            <a:r>
              <a:rPr dirty="0" sz="2800" spc="-70" b="1" i="1">
                <a:latin typeface="Calibri"/>
                <a:cs typeface="Calibri"/>
              </a:rPr>
              <a:t>Texas</a:t>
            </a:r>
            <a:r>
              <a:rPr dirty="0" sz="2800" spc="-35" b="1" i="1">
                <a:latin typeface="Calibri"/>
                <a:cs typeface="Calibri"/>
              </a:rPr>
              <a:t> </a:t>
            </a:r>
            <a:r>
              <a:rPr dirty="0" sz="2800" spc="-5" b="1" i="1">
                <a:latin typeface="Calibri"/>
                <a:cs typeface="Calibri"/>
              </a:rPr>
              <a:t>Instruments</a:t>
            </a:r>
            <a:r>
              <a:rPr dirty="0" sz="2800" spc="-50" b="1" i="1">
                <a:latin typeface="Calibri"/>
                <a:cs typeface="Calibri"/>
              </a:rPr>
              <a:t> </a:t>
            </a:r>
            <a:r>
              <a:rPr dirty="0" sz="2800" spc="-5" b="1" i="1">
                <a:latin typeface="Calibri"/>
                <a:cs typeface="Calibri"/>
              </a:rPr>
              <a:t>74</a:t>
            </a:r>
            <a:r>
              <a:rPr dirty="0" sz="2800" spc="5" b="1" i="1">
                <a:latin typeface="Calibri"/>
                <a:cs typeface="Calibri"/>
              </a:rPr>
              <a:t> </a:t>
            </a:r>
            <a:r>
              <a:rPr dirty="0" sz="2800" spc="-10" b="1" i="1">
                <a:latin typeface="Calibri"/>
                <a:cs typeface="Calibri"/>
              </a:rPr>
              <a:t>Series </a:t>
            </a:r>
            <a:r>
              <a:rPr dirty="0" sz="2800" spc="-5" b="1" i="1">
                <a:latin typeface="Calibri"/>
                <a:cs typeface="Calibri"/>
              </a:rPr>
              <a:t> </a:t>
            </a:r>
            <a:r>
              <a:rPr dirty="0" sz="2800" spc="5" b="1" i="1">
                <a:latin typeface="Calibri"/>
                <a:cs typeface="Calibri"/>
              </a:rPr>
              <a:t>National</a:t>
            </a:r>
            <a:r>
              <a:rPr dirty="0" sz="2800" spc="-45" b="1" i="1">
                <a:latin typeface="Calibri"/>
                <a:cs typeface="Calibri"/>
              </a:rPr>
              <a:t> </a:t>
            </a:r>
            <a:r>
              <a:rPr dirty="0" sz="2800" spc="-10" b="1" i="1">
                <a:latin typeface="Calibri"/>
                <a:cs typeface="Calibri"/>
              </a:rPr>
              <a:t>Semiconductor</a:t>
            </a:r>
            <a:r>
              <a:rPr dirty="0" sz="2800" spc="-80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74</a:t>
            </a:r>
            <a:r>
              <a:rPr dirty="0" sz="2800" spc="-10" b="1" i="1">
                <a:latin typeface="Calibri"/>
                <a:cs typeface="Calibri"/>
              </a:rPr>
              <a:t> </a:t>
            </a:r>
            <a:r>
              <a:rPr dirty="0" sz="2800" spc="-5" b="1" i="1">
                <a:latin typeface="Calibri"/>
                <a:cs typeface="Calibri"/>
              </a:rPr>
              <a:t>Series </a:t>
            </a:r>
            <a:r>
              <a:rPr dirty="0" sz="2800" spc="-615" b="1" i="1">
                <a:latin typeface="Calibri"/>
                <a:cs typeface="Calibri"/>
              </a:rPr>
              <a:t> </a:t>
            </a:r>
            <a:r>
              <a:rPr dirty="0" sz="2800" spc="-5" b="1" i="1">
                <a:latin typeface="Calibri"/>
                <a:cs typeface="Calibri"/>
              </a:rPr>
              <a:t>Signetics</a:t>
            </a:r>
            <a:r>
              <a:rPr dirty="0" sz="2800" spc="-60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74</a:t>
            </a:r>
            <a:r>
              <a:rPr dirty="0" sz="2800" spc="5" b="1" i="1">
                <a:latin typeface="Calibri"/>
                <a:cs typeface="Calibri"/>
              </a:rPr>
              <a:t> </a:t>
            </a:r>
            <a:r>
              <a:rPr dirty="0" sz="2800" spc="-5" b="1" i="1">
                <a:latin typeface="Calibri"/>
                <a:cs typeface="Calibri"/>
              </a:rPr>
              <a:t>Series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77558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10"/>
              <a:t>MOS</a:t>
            </a:r>
            <a:r>
              <a:rPr dirty="0" spc="-95"/>
              <a:t> </a:t>
            </a:r>
            <a:r>
              <a:rPr dirty="0" spc="-5"/>
              <a:t>Capacitance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923366"/>
            <a:ext cx="7899400" cy="4149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6870" marR="508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The switching speed </a:t>
            </a:r>
            <a:r>
              <a:rPr dirty="0" sz="3200" spc="-5">
                <a:latin typeface="Calibri"/>
                <a:cs typeface="Calibri"/>
              </a:rPr>
              <a:t>of MOS </a:t>
            </a:r>
            <a:r>
              <a:rPr dirty="0" sz="3200" spc="-10">
                <a:latin typeface="Calibri"/>
                <a:cs typeface="Calibri"/>
              </a:rPr>
              <a:t>circuits </a:t>
            </a:r>
            <a:r>
              <a:rPr dirty="0" sz="3200" spc="-5">
                <a:latin typeface="Calibri"/>
                <a:cs typeface="Calibri"/>
              </a:rPr>
              <a:t>is limited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by </a:t>
            </a:r>
            <a:r>
              <a:rPr dirty="0" sz="3200" spc="-5">
                <a:latin typeface="Calibri"/>
                <a:cs typeface="Calibri"/>
              </a:rPr>
              <a:t>the time </a:t>
            </a:r>
            <a:r>
              <a:rPr dirty="0" sz="3200" spc="-20">
                <a:latin typeface="Calibri"/>
                <a:cs typeface="Calibri"/>
              </a:rPr>
              <a:t>required </a:t>
            </a:r>
            <a:r>
              <a:rPr dirty="0" sz="3200" spc="-10">
                <a:latin typeface="Calibri"/>
                <a:cs typeface="Calibri"/>
              </a:rPr>
              <a:t>to </a:t>
            </a:r>
            <a:r>
              <a:rPr dirty="0" sz="3200" spc="-20" b="1">
                <a:latin typeface="Calibri"/>
                <a:cs typeface="Calibri"/>
              </a:rPr>
              <a:t>charge/discharge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capacitances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internal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nodes</a:t>
            </a:r>
            <a:endParaRPr sz="3200">
              <a:latin typeface="Calibri"/>
              <a:cs typeface="Calibri"/>
            </a:endParaRPr>
          </a:p>
          <a:p>
            <a:pPr algn="just" marL="3568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57505" algn="l"/>
              </a:tabLst>
            </a:pP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capacitances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must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be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calculated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from</a:t>
            </a:r>
            <a:endParaRPr sz="3200">
              <a:latin typeface="Calibri"/>
              <a:cs typeface="Calibri"/>
            </a:endParaRPr>
          </a:p>
          <a:p>
            <a:pPr algn="just" marL="356870">
              <a:lnSpc>
                <a:spcPct val="100000"/>
              </a:lnSpc>
              <a:spcBef>
                <a:spcPts val="5"/>
              </a:spcBef>
            </a:pPr>
            <a:r>
              <a:rPr dirty="0" sz="3200" spc="-10" b="1">
                <a:latin typeface="Calibri"/>
                <a:cs typeface="Calibri"/>
              </a:rPr>
              <a:t>device</a:t>
            </a:r>
            <a:r>
              <a:rPr dirty="0" sz="3200" spc="-5" b="1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dimensions</a:t>
            </a:r>
            <a:r>
              <a:rPr dirty="0" sz="3200" spc="30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dielectric</a:t>
            </a:r>
            <a:r>
              <a:rPr dirty="0" sz="3200" spc="25" b="1">
                <a:latin typeface="Calibri"/>
                <a:cs typeface="Calibri"/>
              </a:rPr>
              <a:t> </a:t>
            </a:r>
            <a:r>
              <a:rPr dirty="0" sz="3200" spc="-20" b="1">
                <a:latin typeface="Calibri"/>
                <a:cs typeface="Calibri"/>
              </a:rPr>
              <a:t>constants</a:t>
            </a:r>
            <a:endParaRPr sz="3200">
              <a:latin typeface="Calibri"/>
              <a:cs typeface="Calibri"/>
            </a:endParaRPr>
          </a:p>
          <a:p>
            <a:pPr algn="just" marL="356870" marR="7505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The </a:t>
            </a:r>
            <a:r>
              <a:rPr dirty="0" sz="3200" spc="-15">
                <a:latin typeface="Calibri"/>
                <a:cs typeface="Calibri"/>
              </a:rPr>
              <a:t>values </a:t>
            </a:r>
            <a:r>
              <a:rPr dirty="0" sz="3200" spc="-25">
                <a:latin typeface="Calibri"/>
                <a:cs typeface="Calibri"/>
              </a:rPr>
              <a:t>are </a:t>
            </a:r>
            <a:r>
              <a:rPr dirty="0" sz="3200" spc="-5">
                <a:latin typeface="Calibri"/>
                <a:cs typeface="Calibri"/>
              </a:rPr>
              <a:t>usually specified </a:t>
            </a:r>
            <a:r>
              <a:rPr dirty="0" sz="3200">
                <a:latin typeface="Calibri"/>
                <a:cs typeface="Calibri"/>
              </a:rPr>
              <a:t>in </a:t>
            </a:r>
            <a:r>
              <a:rPr dirty="0" sz="3200" spc="-25">
                <a:latin typeface="Calibri"/>
                <a:cs typeface="Calibri"/>
              </a:rPr>
              <a:t>femto-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35">
                <a:latin typeface="Calibri"/>
                <a:cs typeface="Calibri"/>
              </a:rPr>
              <a:t>Farads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per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µmeter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width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(</a:t>
            </a:r>
            <a:r>
              <a:rPr dirty="0" sz="3200" spc="-15" b="1">
                <a:latin typeface="Calibri"/>
                <a:cs typeface="Calibri"/>
              </a:rPr>
              <a:t>fF/µm</a:t>
            </a:r>
            <a:r>
              <a:rPr dirty="0" sz="3200" spc="-15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  <a:tabLst>
                <a:tab pos="1325245" algn="l"/>
              </a:tabLst>
            </a:pPr>
            <a:r>
              <a:rPr dirty="0" sz="2800" spc="740">
                <a:latin typeface="Microsoft Sans Serif"/>
                <a:cs typeface="Microsoft Sans Serif"/>
              </a:rPr>
              <a:t>–</a:t>
            </a:r>
            <a:r>
              <a:rPr dirty="0" sz="2800" spc="-50">
                <a:latin typeface="Microsoft Sans Serif"/>
                <a:cs typeface="Microsoft Sans Serif"/>
              </a:rPr>
              <a:t> </a:t>
            </a:r>
            <a:r>
              <a:rPr dirty="0" sz="2800" spc="-15">
                <a:latin typeface="Calibri"/>
                <a:cs typeface="Calibri"/>
              </a:rPr>
              <a:t>CG	</a:t>
            </a:r>
            <a:r>
              <a:rPr dirty="0" sz="2800" spc="-10">
                <a:latin typeface="Calibri"/>
                <a:cs typeface="Calibri"/>
              </a:rPr>
              <a:t>vs.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</a:t>
            </a:r>
            <a:r>
              <a:rPr dirty="0" sz="2000"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86055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35"/>
              <a:t>Types</a:t>
            </a:r>
            <a:r>
              <a:rPr dirty="0" spc="-70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 spc="5"/>
              <a:t>MOS</a:t>
            </a:r>
            <a:r>
              <a:rPr dirty="0" spc="-45"/>
              <a:t> </a:t>
            </a:r>
            <a:r>
              <a:rPr dirty="0"/>
              <a:t>Capacitance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6244" y="1510930"/>
            <a:ext cx="5962015" cy="163576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Thin-oxide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–</a:t>
            </a:r>
            <a:endParaRPr sz="3200">
              <a:latin typeface="Calibri"/>
              <a:cs typeface="Calibri"/>
            </a:endParaRPr>
          </a:p>
          <a:p>
            <a:pPr marL="378460">
              <a:lnSpc>
                <a:spcPct val="100000"/>
              </a:lnSpc>
              <a:spcBef>
                <a:spcPts val="385"/>
              </a:spcBef>
            </a:pPr>
            <a:r>
              <a:rPr dirty="0" sz="3200" spc="-10" b="1">
                <a:latin typeface="Calibri"/>
                <a:cs typeface="Calibri"/>
              </a:rPr>
              <a:t>C</a:t>
            </a:r>
            <a:r>
              <a:rPr dirty="0" sz="2400" spc="-10" b="1">
                <a:latin typeface="Calibri"/>
                <a:cs typeface="Calibri"/>
              </a:rPr>
              <a:t>g</a:t>
            </a:r>
            <a:r>
              <a:rPr dirty="0" sz="2400" spc="170" b="1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=&gt;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(C</a:t>
            </a:r>
            <a:r>
              <a:rPr dirty="0" sz="2400" spc="-5">
                <a:latin typeface="Calibri"/>
                <a:cs typeface="Calibri"/>
              </a:rPr>
              <a:t>gs</a:t>
            </a:r>
            <a:r>
              <a:rPr dirty="0" sz="3200" spc="-5">
                <a:latin typeface="Calibri"/>
                <a:cs typeface="Calibri"/>
              </a:rPr>
              <a:t>,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</a:t>
            </a:r>
            <a:r>
              <a:rPr dirty="0" sz="2400" spc="-5">
                <a:latin typeface="Calibri"/>
                <a:cs typeface="Calibri"/>
              </a:rPr>
              <a:t>gd</a:t>
            </a:r>
            <a:r>
              <a:rPr dirty="0" sz="3200" spc="-5">
                <a:latin typeface="Calibri"/>
                <a:cs typeface="Calibri"/>
              </a:rPr>
              <a:t>,C</a:t>
            </a:r>
            <a:r>
              <a:rPr dirty="0" sz="2400" spc="-5">
                <a:latin typeface="Calibri"/>
                <a:cs typeface="Calibri"/>
              </a:rPr>
              <a:t>gb</a:t>
            </a:r>
            <a:r>
              <a:rPr dirty="0" sz="3200" spc="-5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8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Junction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6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-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C</a:t>
            </a:r>
            <a:r>
              <a:rPr dirty="0" sz="2400" spc="-10" b="1">
                <a:latin typeface="Calibri"/>
                <a:cs typeface="Calibri"/>
              </a:rPr>
              <a:t>sb</a:t>
            </a:r>
            <a:r>
              <a:rPr dirty="0" sz="2400" spc="210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C</a:t>
            </a:r>
            <a:r>
              <a:rPr dirty="0" sz="2400" spc="-5" b="1">
                <a:latin typeface="Calibri"/>
                <a:cs typeface="Calibri"/>
              </a:rPr>
              <a:t>db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244" y="3707638"/>
            <a:ext cx="459867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5">
                <a:latin typeface="Calibri"/>
                <a:cs typeface="Calibri"/>
              </a:rPr>
              <a:t>Overlap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5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–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C</a:t>
            </a:r>
            <a:r>
              <a:rPr dirty="0" sz="2400" spc="-5" b="1">
                <a:latin typeface="Calibri"/>
                <a:cs typeface="Calibri"/>
              </a:rPr>
              <a:t>ol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4780864"/>
            <a:ext cx="6861809" cy="95186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56870" marR="5080" indent="-344805">
              <a:lnSpc>
                <a:spcPts val="3460"/>
              </a:lnSpc>
              <a:spcBef>
                <a:spcPts val="52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Depletion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layer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5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-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under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channel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- </a:t>
            </a:r>
            <a:r>
              <a:rPr dirty="0" sz="3200" spc="-5" b="1">
                <a:latin typeface="Calibri"/>
                <a:cs typeface="Calibri"/>
              </a:rPr>
              <a:t>C</a:t>
            </a:r>
            <a:r>
              <a:rPr dirty="0" sz="2400" spc="-5" b="1">
                <a:latin typeface="Calibri"/>
                <a:cs typeface="Calibri"/>
              </a:rPr>
              <a:t>jc</a:t>
            </a:r>
            <a:r>
              <a:rPr dirty="0" sz="2400" spc="180" b="1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(associated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with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C</a:t>
            </a:r>
            <a:r>
              <a:rPr dirty="0" sz="2400" spc="-10" b="1">
                <a:latin typeface="Calibri"/>
                <a:cs typeface="Calibri"/>
              </a:rPr>
              <a:t>gb</a:t>
            </a:r>
            <a:r>
              <a:rPr dirty="0" sz="3200" spc="-1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84517" y="1963292"/>
            <a:ext cx="17722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Non-linear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voltage-dependant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29400" y="15240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0"/>
                </a:moveTo>
                <a:lnTo>
                  <a:pt x="74128" y="2496"/>
                </a:lnTo>
                <a:lnTo>
                  <a:pt x="134683" y="9302"/>
                </a:lnTo>
                <a:lnTo>
                  <a:pt x="175521" y="19395"/>
                </a:lnTo>
                <a:lnTo>
                  <a:pt x="190500" y="31750"/>
                </a:lnTo>
                <a:lnTo>
                  <a:pt x="190500" y="730250"/>
                </a:lnTo>
                <a:lnTo>
                  <a:pt x="205478" y="742604"/>
                </a:lnTo>
                <a:lnTo>
                  <a:pt x="246316" y="752697"/>
                </a:lnTo>
                <a:lnTo>
                  <a:pt x="306871" y="759503"/>
                </a:lnTo>
                <a:lnTo>
                  <a:pt x="381000" y="762000"/>
                </a:lnTo>
                <a:lnTo>
                  <a:pt x="306871" y="764496"/>
                </a:lnTo>
                <a:lnTo>
                  <a:pt x="246316" y="771302"/>
                </a:lnTo>
                <a:lnTo>
                  <a:pt x="205478" y="781395"/>
                </a:lnTo>
                <a:lnTo>
                  <a:pt x="190500" y="793750"/>
                </a:lnTo>
                <a:lnTo>
                  <a:pt x="190500" y="1492250"/>
                </a:lnTo>
                <a:lnTo>
                  <a:pt x="175521" y="1504604"/>
                </a:lnTo>
                <a:lnTo>
                  <a:pt x="134683" y="1514697"/>
                </a:lnTo>
                <a:lnTo>
                  <a:pt x="74128" y="1521503"/>
                </a:lnTo>
                <a:lnTo>
                  <a:pt x="0" y="152400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9400" y="3429000"/>
            <a:ext cx="381000" cy="838200"/>
          </a:xfrm>
          <a:custGeom>
            <a:avLst/>
            <a:gdLst/>
            <a:ahLst/>
            <a:cxnLst/>
            <a:rect l="l" t="t" r="r" b="b"/>
            <a:pathLst>
              <a:path w="381000" h="838200">
                <a:moveTo>
                  <a:pt x="0" y="0"/>
                </a:moveTo>
                <a:lnTo>
                  <a:pt x="74128" y="2496"/>
                </a:lnTo>
                <a:lnTo>
                  <a:pt x="134683" y="9302"/>
                </a:lnTo>
                <a:lnTo>
                  <a:pt x="175521" y="19395"/>
                </a:lnTo>
                <a:lnTo>
                  <a:pt x="190500" y="31750"/>
                </a:lnTo>
                <a:lnTo>
                  <a:pt x="190500" y="387350"/>
                </a:lnTo>
                <a:lnTo>
                  <a:pt x="205478" y="399704"/>
                </a:lnTo>
                <a:lnTo>
                  <a:pt x="246316" y="409797"/>
                </a:lnTo>
                <a:lnTo>
                  <a:pt x="306871" y="416603"/>
                </a:lnTo>
                <a:lnTo>
                  <a:pt x="381000" y="419100"/>
                </a:lnTo>
                <a:lnTo>
                  <a:pt x="306871" y="421596"/>
                </a:lnTo>
                <a:lnTo>
                  <a:pt x="246316" y="428402"/>
                </a:lnTo>
                <a:lnTo>
                  <a:pt x="205478" y="438495"/>
                </a:lnTo>
                <a:lnTo>
                  <a:pt x="190500" y="450850"/>
                </a:lnTo>
                <a:lnTo>
                  <a:pt x="190500" y="806450"/>
                </a:lnTo>
                <a:lnTo>
                  <a:pt x="175521" y="818804"/>
                </a:lnTo>
                <a:lnTo>
                  <a:pt x="134683" y="828897"/>
                </a:lnTo>
                <a:lnTo>
                  <a:pt x="74128" y="835703"/>
                </a:lnTo>
                <a:lnTo>
                  <a:pt x="0" y="83820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085838" y="3524453"/>
            <a:ext cx="19462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linear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25">
                <a:latin typeface="Calibri"/>
                <a:cs typeface="Calibri"/>
              </a:rPr>
              <a:t>v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5">
                <a:latin typeface="Calibri"/>
                <a:cs typeface="Calibri"/>
              </a:rPr>
              <a:t>l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35">
                <a:latin typeface="Calibri"/>
                <a:cs typeface="Calibri"/>
              </a:rPr>
              <a:t>g</a:t>
            </a:r>
            <a:r>
              <a:rPr dirty="0" sz="1800" spc="-5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-</a:t>
            </a:r>
            <a:r>
              <a:rPr dirty="0" sz="1800" spc="-5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ndepend</a:t>
            </a:r>
            <a:r>
              <a:rPr dirty="0" sz="1800" spc="20">
                <a:latin typeface="Calibri"/>
                <a:cs typeface="Calibri"/>
              </a:rPr>
              <a:t>a</a:t>
            </a:r>
            <a:r>
              <a:rPr dirty="0" sz="1800" spc="-35">
                <a:latin typeface="Calibri"/>
                <a:cs typeface="Calibri"/>
              </a:rPr>
              <a:t>n</a:t>
            </a:r>
            <a:r>
              <a:rPr dirty="0" sz="180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705600"/>
            <a:chOff x="0" y="0"/>
            <a:chExt cx="9144000" cy="6705600"/>
          </a:xfrm>
        </p:grpSpPr>
        <p:sp>
          <p:nvSpPr>
            <p:cNvPr id="3" name="object 3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19" y="76200"/>
              <a:ext cx="9018905" cy="66294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63"/>
            <a:ext cx="990600" cy="5403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-25400" y="0"/>
            <a:ext cx="9194800" cy="66687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  <a:tabLst>
                <a:tab pos="2169160" algn="l"/>
                <a:tab pos="9168765" algn="l"/>
              </a:tabLst>
            </a:pPr>
            <a:r>
              <a:rPr dirty="0" u="heavy" sz="4000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4000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	</a:t>
            </a:r>
            <a:r>
              <a:rPr dirty="0" u="heavy" sz="4000" spc="-5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Thin-Oxide</a:t>
            </a:r>
            <a:r>
              <a:rPr dirty="0" u="heavy" sz="4000" spc="-90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4000" spc="-5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Capacitance	</a:t>
            </a:r>
            <a:endParaRPr sz="4000">
              <a:latin typeface="Calibri"/>
              <a:cs typeface="Calibri"/>
            </a:endParaRPr>
          </a:p>
          <a:p>
            <a:pPr marL="918210" indent="-344805">
              <a:lnSpc>
                <a:spcPct val="100000"/>
              </a:lnSpc>
              <a:spcBef>
                <a:spcPts val="2520"/>
              </a:spcBef>
              <a:buFont typeface="Microsoft Sans Serif"/>
              <a:buChar char="•"/>
              <a:tabLst>
                <a:tab pos="918210" algn="l"/>
                <a:tab pos="918844" algn="l"/>
              </a:tabLst>
            </a:pPr>
            <a:r>
              <a:rPr dirty="0" sz="3200" spc="-10">
                <a:latin typeface="Calibri"/>
                <a:cs typeface="Calibri"/>
              </a:rPr>
              <a:t>The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most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important</a:t>
            </a:r>
            <a:r>
              <a:rPr dirty="0" sz="3200" spc="4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MOS</a:t>
            </a:r>
            <a:endParaRPr sz="3200">
              <a:latin typeface="Calibri"/>
              <a:cs typeface="Calibri"/>
            </a:endParaRPr>
          </a:p>
          <a:p>
            <a:pPr marL="918210" marR="107950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918210" algn="l"/>
                <a:tab pos="918844" algn="l"/>
              </a:tabLst>
            </a:pPr>
            <a:r>
              <a:rPr dirty="0" sz="3200" spc="-10">
                <a:latin typeface="Calibri"/>
                <a:cs typeface="Calibri"/>
              </a:rPr>
              <a:t>The two plates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capacitor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are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gate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channel</a:t>
            </a:r>
            <a:endParaRPr sz="3200">
              <a:latin typeface="Calibri"/>
              <a:cs typeface="Calibri"/>
            </a:endParaRPr>
          </a:p>
          <a:p>
            <a:pPr marL="918210" marR="1158875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918210" algn="l"/>
                <a:tab pos="918844" algn="l"/>
              </a:tabLst>
            </a:pP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dielectric</a:t>
            </a:r>
            <a:r>
              <a:rPr dirty="0" sz="3200" spc="-5">
                <a:latin typeface="Calibri"/>
                <a:cs typeface="Calibri"/>
              </a:rPr>
              <a:t> is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oxide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between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two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plates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00">
              <a:latin typeface="Calibri"/>
              <a:cs typeface="Calibri"/>
            </a:endParaRPr>
          </a:p>
          <a:p>
            <a:pPr algn="ctr" marR="204470">
              <a:lnSpc>
                <a:spcPct val="100000"/>
              </a:lnSpc>
              <a:spcBef>
                <a:spcPts val="5"/>
              </a:spcBef>
            </a:pPr>
            <a:r>
              <a:rPr dirty="0" sz="4500" i="1">
                <a:latin typeface="Times New Roman"/>
                <a:cs typeface="Times New Roman"/>
              </a:rPr>
              <a:t>C</a:t>
            </a:r>
            <a:r>
              <a:rPr dirty="0" sz="4500" spc="170" i="1">
                <a:latin typeface="Times New Roman"/>
                <a:cs typeface="Times New Roman"/>
              </a:rPr>
              <a:t>G</a:t>
            </a:r>
            <a:r>
              <a:rPr dirty="0" sz="4500" spc="-90" i="1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Symbol"/>
                <a:cs typeface="Symbol"/>
              </a:rPr>
              <a:t></a:t>
            </a:r>
            <a:r>
              <a:rPr dirty="0" sz="4500" spc="-630">
                <a:latin typeface="Times New Roman"/>
                <a:cs typeface="Times New Roman"/>
              </a:rPr>
              <a:t> </a:t>
            </a:r>
            <a:r>
              <a:rPr dirty="0" sz="4500" spc="195" i="1">
                <a:latin typeface="Times New Roman"/>
                <a:cs typeface="Times New Roman"/>
              </a:rPr>
              <a:t>W</a:t>
            </a:r>
            <a:r>
              <a:rPr dirty="0" sz="4500" spc="-210" i="1">
                <a:latin typeface="Times New Roman"/>
                <a:cs typeface="Times New Roman"/>
              </a:rPr>
              <a:t> </a:t>
            </a:r>
            <a:r>
              <a:rPr dirty="0" sz="4500" spc="345">
                <a:latin typeface="Times New Roman"/>
                <a:cs typeface="Times New Roman"/>
              </a:rPr>
              <a:t>*</a:t>
            </a:r>
            <a:r>
              <a:rPr dirty="0" sz="4500" spc="30" i="1">
                <a:latin typeface="Times New Roman"/>
                <a:cs typeface="Times New Roman"/>
              </a:rPr>
              <a:t>C</a:t>
            </a:r>
            <a:r>
              <a:rPr dirty="0" sz="2600" spc="80" i="1">
                <a:latin typeface="Times New Roman"/>
                <a:cs typeface="Times New Roman"/>
              </a:rPr>
              <a:t>g</a:t>
            </a:r>
            <a:endParaRPr sz="2600">
              <a:latin typeface="Times New Roman"/>
              <a:cs typeface="Times New Roman"/>
            </a:endParaRPr>
          </a:p>
          <a:p>
            <a:pPr algn="ctr" marR="368300">
              <a:lnSpc>
                <a:spcPts val="4735"/>
              </a:lnSpc>
              <a:spcBef>
                <a:spcPts val="4765"/>
              </a:spcBef>
              <a:tabLst>
                <a:tab pos="713740" algn="l"/>
              </a:tabLst>
            </a:pPr>
            <a:r>
              <a:rPr dirty="0" sz="4500" spc="20" i="1">
                <a:latin typeface="Times New Roman"/>
                <a:cs typeface="Times New Roman"/>
              </a:rPr>
              <a:t>C</a:t>
            </a:r>
            <a:r>
              <a:rPr dirty="0" sz="2600" spc="35" i="1">
                <a:latin typeface="Times New Roman"/>
                <a:cs typeface="Times New Roman"/>
              </a:rPr>
              <a:t>g</a:t>
            </a:r>
            <a:r>
              <a:rPr dirty="0" sz="2600" i="1">
                <a:latin typeface="Times New Roman"/>
                <a:cs typeface="Times New Roman"/>
              </a:rPr>
              <a:t>	</a:t>
            </a:r>
            <a:r>
              <a:rPr dirty="0" sz="4500" spc="50">
                <a:latin typeface="Symbol"/>
                <a:cs typeface="Symbol"/>
              </a:rPr>
              <a:t></a:t>
            </a:r>
            <a:r>
              <a:rPr dirty="0" sz="4500" spc="-275">
                <a:latin typeface="Times New Roman"/>
                <a:cs typeface="Times New Roman"/>
              </a:rPr>
              <a:t> </a:t>
            </a:r>
            <a:r>
              <a:rPr dirty="0" sz="4500" spc="30" i="1">
                <a:latin typeface="Times New Roman"/>
                <a:cs typeface="Times New Roman"/>
              </a:rPr>
              <a:t>C</a:t>
            </a:r>
            <a:r>
              <a:rPr dirty="0" sz="2600" spc="195" i="1">
                <a:latin typeface="Times New Roman"/>
                <a:cs typeface="Times New Roman"/>
              </a:rPr>
              <a:t>o</a:t>
            </a:r>
            <a:r>
              <a:rPr dirty="0" sz="2600" spc="35" i="1">
                <a:latin typeface="Times New Roman"/>
                <a:cs typeface="Times New Roman"/>
              </a:rPr>
              <a:t>x</a:t>
            </a:r>
            <a:r>
              <a:rPr dirty="0" sz="2600" spc="-295" i="1">
                <a:latin typeface="Times New Roman"/>
                <a:cs typeface="Times New Roman"/>
              </a:rPr>
              <a:t> </a:t>
            </a:r>
            <a:r>
              <a:rPr dirty="0" sz="4500" spc="-355">
                <a:latin typeface="Times New Roman"/>
                <a:cs typeface="Times New Roman"/>
              </a:rPr>
              <a:t>*</a:t>
            </a:r>
            <a:r>
              <a:rPr dirty="0" sz="4500" spc="50" i="1">
                <a:latin typeface="Times New Roman"/>
                <a:cs typeface="Times New Roman"/>
              </a:rPr>
              <a:t>L</a:t>
            </a:r>
            <a:r>
              <a:rPr dirty="0" sz="4500" spc="-100" i="1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Symbol"/>
                <a:cs typeface="Symbol"/>
              </a:rPr>
              <a:t></a:t>
            </a:r>
            <a:r>
              <a:rPr dirty="0" sz="4500" spc="35">
                <a:latin typeface="Times New Roman"/>
                <a:cs typeface="Times New Roman"/>
              </a:rPr>
              <a:t> </a:t>
            </a:r>
            <a:r>
              <a:rPr dirty="0" u="heavy" baseline="33333" sz="7125" spc="-179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</a:t>
            </a:r>
            <a:r>
              <a:rPr dirty="0" u="heavy" baseline="60897" sz="3900" spc="292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dirty="0" u="heavy" baseline="60897" sz="3900" spc="52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dirty="0" baseline="60897" sz="3900" spc="-112" i="1">
                <a:latin typeface="Times New Roman"/>
                <a:cs typeface="Times New Roman"/>
              </a:rPr>
              <a:t> </a:t>
            </a:r>
            <a:r>
              <a:rPr dirty="0" sz="4500" spc="45">
                <a:latin typeface="Times New Roman"/>
                <a:cs typeface="Times New Roman"/>
              </a:rPr>
              <a:t>*</a:t>
            </a:r>
            <a:r>
              <a:rPr dirty="0" sz="4500" spc="-540">
                <a:latin typeface="Times New Roman"/>
                <a:cs typeface="Times New Roman"/>
              </a:rPr>
              <a:t> </a:t>
            </a:r>
            <a:r>
              <a:rPr dirty="0" sz="4500" spc="50" i="1">
                <a:latin typeface="Times New Roman"/>
                <a:cs typeface="Times New Roman"/>
              </a:rPr>
              <a:t>L</a:t>
            </a:r>
            <a:endParaRPr sz="4500">
              <a:latin typeface="Times New Roman"/>
              <a:cs typeface="Times New Roman"/>
            </a:endParaRPr>
          </a:p>
          <a:p>
            <a:pPr algn="ctr" marL="1948180">
              <a:lnSpc>
                <a:spcPts val="4435"/>
              </a:lnSpc>
            </a:pPr>
            <a:r>
              <a:rPr dirty="0" sz="4500" spc="135" i="1">
                <a:latin typeface="Times New Roman"/>
                <a:cs typeface="Times New Roman"/>
              </a:rPr>
              <a:t>t</a:t>
            </a:r>
            <a:r>
              <a:rPr dirty="0" sz="2600" spc="135" i="1">
                <a:latin typeface="Times New Roman"/>
                <a:cs typeface="Times New Roman"/>
              </a:rPr>
              <a:t>ox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5725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5"/>
              <a:t>Thin-Oxide</a:t>
            </a:r>
            <a:r>
              <a:rPr dirty="0" spc="-75"/>
              <a:t> </a:t>
            </a:r>
            <a:r>
              <a:rPr dirty="0" spc="-5"/>
              <a:t>Capacitance</a:t>
            </a:r>
            <a:r>
              <a:rPr dirty="0" spc="-100"/>
              <a:t> </a:t>
            </a:r>
            <a:r>
              <a:rPr dirty="0" spc="-5"/>
              <a:t>Calculations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744" y="1442084"/>
            <a:ext cx="8417560" cy="5151755"/>
          </a:xfrm>
          <a:prstGeom prst="rect">
            <a:avLst/>
          </a:prstGeom>
        </p:spPr>
        <p:txBody>
          <a:bodyPr wrap="square" lIns="0" tIns="179070" rIns="0" bIns="0" rtlCol="0" vert="horz">
            <a:spAutoFit/>
          </a:bodyPr>
          <a:lstStyle/>
          <a:p>
            <a:pPr marL="420370" indent="-344805">
              <a:lnSpc>
                <a:spcPct val="100000"/>
              </a:lnSpc>
              <a:spcBef>
                <a:spcPts val="1410"/>
              </a:spcBef>
              <a:buFont typeface="Microsoft Sans Serif"/>
              <a:buChar char="•"/>
              <a:tabLst>
                <a:tab pos="420370" algn="l"/>
                <a:tab pos="421005" algn="l"/>
                <a:tab pos="6259195" algn="l"/>
              </a:tabLst>
            </a:pP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5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µm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technology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(L=5</a:t>
            </a:r>
            <a:r>
              <a:rPr dirty="0" sz="3200" spc="7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µm),</a:t>
            </a:r>
            <a:r>
              <a:rPr dirty="0" sz="3200" spc="4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</a:t>
            </a:r>
            <a:r>
              <a:rPr dirty="0" sz="2400" spc="-15">
                <a:latin typeface="Calibri"/>
                <a:cs typeface="Calibri"/>
              </a:rPr>
              <a:t>ox</a:t>
            </a:r>
            <a:r>
              <a:rPr dirty="0" sz="2400" spc="18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	</a:t>
            </a:r>
            <a:r>
              <a:rPr dirty="0" sz="3200" spc="-15">
                <a:latin typeface="Calibri"/>
                <a:cs typeface="Calibri"/>
              </a:rPr>
              <a:t>1100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Å</a:t>
            </a:r>
            <a:endParaRPr sz="3200">
              <a:latin typeface="Calibri"/>
              <a:cs typeface="Calibri"/>
            </a:endParaRPr>
          </a:p>
          <a:p>
            <a:pPr marL="441959">
              <a:lnSpc>
                <a:spcPct val="100000"/>
              </a:lnSpc>
              <a:spcBef>
                <a:spcPts val="1170"/>
              </a:spcBef>
            </a:pPr>
            <a:r>
              <a:rPr dirty="0" sz="2800" spc="-5">
                <a:solidFill>
                  <a:srgbClr val="C00000"/>
                </a:solidFill>
                <a:latin typeface="Calibri"/>
                <a:cs typeface="Calibri"/>
              </a:rPr>
              <a:t>Cg</a:t>
            </a:r>
            <a:r>
              <a:rPr dirty="0" sz="28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2800" spc="-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Cox*L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=((4*8.85x10</a:t>
            </a:r>
            <a:r>
              <a:rPr dirty="0" baseline="25525" sz="2775">
                <a:solidFill>
                  <a:srgbClr val="C00000"/>
                </a:solidFill>
                <a:latin typeface="Calibri"/>
                <a:cs typeface="Calibri"/>
              </a:rPr>
              <a:t>-14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)/110)*5</a:t>
            </a:r>
            <a:r>
              <a:rPr dirty="0" sz="2800" spc="7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µm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=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1.6 </a:t>
            </a:r>
            <a:r>
              <a:rPr dirty="0" sz="2800" spc="-20">
                <a:solidFill>
                  <a:srgbClr val="C00000"/>
                </a:solidFill>
                <a:latin typeface="Calibri"/>
                <a:cs typeface="Calibri"/>
              </a:rPr>
              <a:t>fF/µm</a:t>
            </a:r>
            <a:endParaRPr sz="2800">
              <a:latin typeface="Calibri"/>
              <a:cs typeface="Calibri"/>
            </a:endParaRPr>
          </a:p>
          <a:p>
            <a:pPr marL="4203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420370" algn="l"/>
                <a:tab pos="421005" algn="l"/>
                <a:tab pos="6463665" algn="l"/>
              </a:tabLst>
            </a:pPr>
            <a:r>
              <a:rPr dirty="0" sz="2800" spc="-5">
                <a:latin typeface="Calibri"/>
                <a:cs typeface="Calibri"/>
              </a:rPr>
              <a:t>In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0.35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µm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technology </a:t>
            </a:r>
            <a:r>
              <a:rPr dirty="0" sz="2800">
                <a:latin typeface="Calibri"/>
                <a:cs typeface="Calibri"/>
              </a:rPr>
              <a:t>(L=0.35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µm),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t</a:t>
            </a:r>
            <a:r>
              <a:rPr dirty="0" sz="2400" spc="-20">
                <a:latin typeface="Calibri"/>
                <a:cs typeface="Calibri"/>
              </a:rPr>
              <a:t>ox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=	</a:t>
            </a:r>
            <a:r>
              <a:rPr dirty="0" sz="2800">
                <a:latin typeface="Calibri"/>
                <a:cs typeface="Calibri"/>
              </a:rPr>
              <a:t>75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Å</a:t>
            </a:r>
            <a:endParaRPr sz="2800">
              <a:latin typeface="Calibri"/>
              <a:cs typeface="Calibri"/>
            </a:endParaRPr>
          </a:p>
          <a:p>
            <a:pPr marL="396240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solidFill>
                  <a:srgbClr val="C00000"/>
                </a:solidFill>
                <a:latin typeface="Calibri"/>
                <a:cs typeface="Calibri"/>
              </a:rPr>
              <a:t>Cg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2800" spc="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Cox*L </a:t>
            </a:r>
            <a:r>
              <a:rPr dirty="0" sz="2800" spc="-5">
                <a:solidFill>
                  <a:srgbClr val="C00000"/>
                </a:solidFill>
                <a:latin typeface="Calibri"/>
                <a:cs typeface="Calibri"/>
              </a:rPr>
              <a:t>=((4*8.85x10</a:t>
            </a:r>
            <a:r>
              <a:rPr dirty="0" baseline="25525" sz="2775" spc="-7">
                <a:solidFill>
                  <a:srgbClr val="C00000"/>
                </a:solidFill>
                <a:latin typeface="Calibri"/>
                <a:cs typeface="Calibri"/>
              </a:rPr>
              <a:t>-14</a:t>
            </a:r>
            <a:r>
              <a:rPr dirty="0" sz="2800" spc="-5">
                <a:solidFill>
                  <a:srgbClr val="C00000"/>
                </a:solidFill>
                <a:latin typeface="Calibri"/>
                <a:cs typeface="Calibri"/>
              </a:rPr>
              <a:t>)/75)*0.35</a:t>
            </a:r>
            <a:r>
              <a:rPr dirty="0" sz="2800" spc="1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µm</a:t>
            </a:r>
            <a:r>
              <a:rPr dirty="0" sz="28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2800" spc="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1.6</a:t>
            </a:r>
            <a:r>
              <a:rPr dirty="0" sz="2800" spc="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C00000"/>
                </a:solidFill>
                <a:latin typeface="Calibri"/>
                <a:cs typeface="Calibri"/>
              </a:rPr>
              <a:t>fF/µm</a:t>
            </a:r>
            <a:endParaRPr sz="2800">
              <a:latin typeface="Calibri"/>
              <a:cs typeface="Calibri"/>
            </a:endParaRPr>
          </a:p>
          <a:p>
            <a:pPr marL="420370" indent="-344805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420370" algn="l"/>
                <a:tab pos="421005" algn="l"/>
                <a:tab pos="6283960" algn="l"/>
              </a:tabLst>
            </a:pPr>
            <a:r>
              <a:rPr dirty="0" sz="2800" spc="-5">
                <a:latin typeface="Calibri"/>
                <a:cs typeface="Calibri"/>
              </a:rPr>
              <a:t>In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0.13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µm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technology</a:t>
            </a:r>
            <a:r>
              <a:rPr dirty="0" sz="2800">
                <a:latin typeface="Calibri"/>
                <a:cs typeface="Calibri"/>
              </a:rPr>
              <a:t> (L=0.1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µm),</a:t>
            </a:r>
            <a:r>
              <a:rPr dirty="0" sz="2800" spc="4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t</a:t>
            </a:r>
            <a:r>
              <a:rPr dirty="0" sz="2400" spc="-20">
                <a:latin typeface="Calibri"/>
                <a:cs typeface="Calibri"/>
              </a:rPr>
              <a:t>ox</a:t>
            </a:r>
            <a:r>
              <a:rPr dirty="0" sz="2400" spc="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=	</a:t>
            </a:r>
            <a:r>
              <a:rPr dirty="0" sz="2800" spc="-5">
                <a:latin typeface="Calibri"/>
                <a:cs typeface="Calibri"/>
              </a:rPr>
              <a:t>22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Å</a:t>
            </a:r>
            <a:endParaRPr sz="2800">
              <a:latin typeface="Calibri"/>
              <a:cs typeface="Calibri"/>
            </a:endParaRPr>
          </a:p>
          <a:p>
            <a:pPr marL="396240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solidFill>
                  <a:srgbClr val="C00000"/>
                </a:solidFill>
                <a:latin typeface="Calibri"/>
                <a:cs typeface="Calibri"/>
              </a:rPr>
              <a:t>Cg</a:t>
            </a:r>
            <a:r>
              <a:rPr dirty="0" sz="28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2800" spc="-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Cox*L</a:t>
            </a:r>
            <a:r>
              <a:rPr dirty="0" sz="28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=((4*8.85x10</a:t>
            </a:r>
            <a:r>
              <a:rPr dirty="0" baseline="25525" sz="2775">
                <a:solidFill>
                  <a:srgbClr val="C00000"/>
                </a:solidFill>
                <a:latin typeface="Calibri"/>
                <a:cs typeface="Calibri"/>
              </a:rPr>
              <a:t>-14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)/22)*0.1</a:t>
            </a:r>
            <a:r>
              <a:rPr dirty="0" sz="2800" spc="7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µm</a:t>
            </a:r>
            <a:r>
              <a:rPr dirty="0" sz="2800" spc="-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C00000"/>
                </a:solidFill>
                <a:latin typeface="Calibri"/>
                <a:cs typeface="Calibri"/>
              </a:rPr>
              <a:t>= </a:t>
            </a:r>
            <a:r>
              <a:rPr dirty="0" sz="2800">
                <a:solidFill>
                  <a:srgbClr val="C00000"/>
                </a:solidFill>
                <a:latin typeface="Calibri"/>
                <a:cs typeface="Calibri"/>
              </a:rPr>
              <a:t>1.6 </a:t>
            </a:r>
            <a:r>
              <a:rPr dirty="0" sz="2800" spc="-20">
                <a:solidFill>
                  <a:srgbClr val="C00000"/>
                </a:solidFill>
                <a:latin typeface="Calibri"/>
                <a:cs typeface="Calibri"/>
              </a:rPr>
              <a:t>fF/µm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Calibri"/>
              <a:cs typeface="Calibri"/>
            </a:endParaRPr>
          </a:p>
          <a:p>
            <a:pPr marL="420370" indent="-344805">
              <a:lnSpc>
                <a:spcPct val="100000"/>
              </a:lnSpc>
              <a:buFont typeface="Microsoft Sans Serif"/>
              <a:buChar char="•"/>
              <a:tabLst>
                <a:tab pos="420370" algn="l"/>
                <a:tab pos="421005" algn="l"/>
              </a:tabLst>
            </a:pP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15">
                <a:latin typeface="Calibri"/>
                <a:cs typeface="Calibri"/>
              </a:rPr>
              <a:t> factor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remained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constant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for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over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25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years</a:t>
            </a:r>
            <a:endParaRPr sz="2800">
              <a:latin typeface="Calibri"/>
              <a:cs typeface="Calibri"/>
            </a:endParaRPr>
          </a:p>
          <a:p>
            <a:pPr marL="819785" marR="43180" indent="-287020">
              <a:lnSpc>
                <a:spcPct val="100000"/>
              </a:lnSpc>
              <a:spcBef>
                <a:spcPts val="615"/>
              </a:spcBef>
            </a:pPr>
            <a:r>
              <a:rPr dirty="0" sz="2400" spc="630">
                <a:latin typeface="Microsoft Sans Serif"/>
                <a:cs typeface="Microsoft Sans Serif"/>
              </a:rPr>
              <a:t>–</a:t>
            </a:r>
            <a:r>
              <a:rPr dirty="0" sz="2400" spc="280">
                <a:latin typeface="Microsoft Sans Serif"/>
                <a:cs typeface="Microsoft Sans Serif"/>
              </a:rPr>
              <a:t> </a:t>
            </a:r>
            <a:r>
              <a:rPr dirty="0" sz="2400" spc="-5">
                <a:latin typeface="Calibri"/>
                <a:cs typeface="Calibri"/>
              </a:rPr>
              <a:t>Both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t</a:t>
            </a:r>
            <a:r>
              <a:rPr dirty="0" sz="1800" spc="-20" b="1">
                <a:latin typeface="Calibri"/>
                <a:cs typeface="Calibri"/>
              </a:rPr>
              <a:t>ox</a:t>
            </a:r>
            <a:r>
              <a:rPr dirty="0" sz="1800" spc="135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are scaled</a:t>
            </a:r>
            <a:r>
              <a:rPr dirty="0" sz="2400" spc="2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same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rate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5">
                <a:latin typeface="Calibri"/>
                <a:cs typeface="Calibri"/>
              </a:rPr>
              <a:t> so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their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effects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cancel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15646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5"/>
              <a:t>Thin-Oxide</a:t>
            </a:r>
            <a:r>
              <a:rPr dirty="0" spc="-90"/>
              <a:t> </a:t>
            </a:r>
            <a:r>
              <a:rPr dirty="0" spc="-5"/>
              <a:t>Capacitance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923366"/>
            <a:ext cx="7771130" cy="40982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marR="640715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The </a:t>
            </a:r>
            <a:r>
              <a:rPr dirty="0" sz="3200" spc="-25">
                <a:latin typeface="Calibri"/>
                <a:cs typeface="Calibri"/>
              </a:rPr>
              <a:t>gate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 </a:t>
            </a:r>
            <a:r>
              <a:rPr dirty="0" sz="3200" spc="-15">
                <a:latin typeface="Calibri"/>
                <a:cs typeface="Calibri"/>
              </a:rPr>
              <a:t>decomposed</a:t>
            </a:r>
            <a:r>
              <a:rPr dirty="0" sz="3200" spc="5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into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three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capacitances: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b="1">
                <a:latin typeface="Calibri"/>
                <a:cs typeface="Calibri"/>
              </a:rPr>
              <a:t>Cgs</a:t>
            </a:r>
            <a:r>
              <a:rPr dirty="0" sz="2800">
                <a:latin typeface="Calibri"/>
                <a:cs typeface="Calibri"/>
              </a:rPr>
              <a:t>: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gate-to-source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capacitance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10" b="1">
                <a:latin typeface="Calibri"/>
                <a:cs typeface="Calibri"/>
              </a:rPr>
              <a:t>Cgd</a:t>
            </a:r>
            <a:r>
              <a:rPr dirty="0" sz="2800" spc="-10">
                <a:latin typeface="Calibri"/>
                <a:cs typeface="Calibri"/>
              </a:rPr>
              <a:t>: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gate-to-drain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capacitance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7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b="1">
                <a:latin typeface="Calibri"/>
                <a:cs typeface="Calibri"/>
              </a:rPr>
              <a:t>Cgb</a:t>
            </a:r>
            <a:r>
              <a:rPr dirty="0" sz="2800">
                <a:latin typeface="Calibri"/>
                <a:cs typeface="Calibri"/>
              </a:rPr>
              <a:t>: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gate-to-bulk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capacitance</a:t>
            </a:r>
            <a:endParaRPr sz="28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5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The composition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vary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depending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whether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device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 </a:t>
            </a:r>
            <a:r>
              <a:rPr dirty="0" sz="3200">
                <a:latin typeface="Calibri"/>
                <a:cs typeface="Calibri"/>
              </a:rPr>
              <a:t>in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cut-off,</a:t>
            </a:r>
            <a:r>
              <a:rPr dirty="0" sz="3200" spc="-5">
                <a:latin typeface="Calibri"/>
                <a:cs typeface="Calibri"/>
              </a:rPr>
              <a:t> linear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or </a:t>
            </a:r>
            <a:r>
              <a:rPr dirty="0" sz="3200" spc="-15">
                <a:latin typeface="Calibri"/>
                <a:cs typeface="Calibri"/>
              </a:rPr>
              <a:t>saturation 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states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15646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5"/>
              <a:t>Thin-Oxide</a:t>
            </a:r>
            <a:r>
              <a:rPr dirty="0" spc="-90"/>
              <a:t> </a:t>
            </a:r>
            <a:r>
              <a:rPr dirty="0" spc="-5"/>
              <a:t>Capacitance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03250" y="1670050"/>
          <a:ext cx="7943850" cy="2146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200"/>
                <a:gridCol w="1981200"/>
                <a:gridCol w="1981200"/>
                <a:gridCol w="1981200"/>
              </a:tblGrid>
              <a:tr h="5334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Capacitance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Cut-off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Linear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Saturation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800" spc="-10" b="1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2000" spc="-10" b="1">
                          <a:latin typeface="Calibri"/>
                          <a:cs typeface="Calibri"/>
                        </a:rPr>
                        <a:t>gb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b="1">
                          <a:latin typeface="Calibri"/>
                          <a:cs typeface="Calibri"/>
                        </a:rPr>
                        <a:t>½</a:t>
                      </a:r>
                      <a:r>
                        <a:rPr dirty="0" sz="2400" spc="-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*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b="1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b="1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800" spc="-25" b="1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2000" spc="-25" b="1">
                          <a:latin typeface="Calibri"/>
                          <a:cs typeface="Calibri"/>
                        </a:rPr>
                        <a:t>gd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b="1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b="1">
                          <a:latin typeface="Calibri"/>
                          <a:cs typeface="Calibri"/>
                        </a:rPr>
                        <a:t>½</a:t>
                      </a:r>
                      <a:r>
                        <a:rPr dirty="0" sz="2400" spc="-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b="1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800" spc="-10" b="1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2000" spc="-10" b="1">
                          <a:latin typeface="Calibri"/>
                          <a:cs typeface="Calibri"/>
                        </a:rPr>
                        <a:t>gs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b="1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b="1">
                          <a:latin typeface="Calibri"/>
                          <a:cs typeface="Calibri"/>
                        </a:rPr>
                        <a:t>½</a:t>
                      </a:r>
                      <a:r>
                        <a:rPr dirty="0" sz="2400" spc="-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400" b="1">
                          <a:latin typeface="Calibri"/>
                          <a:cs typeface="Calibri"/>
                        </a:rPr>
                        <a:t>2/3</a:t>
                      </a:r>
                      <a:r>
                        <a:rPr dirty="0" sz="2400" spc="-7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88644" y="4201490"/>
            <a:ext cx="7132320" cy="8807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70815" marR="5080" indent="-15875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latin typeface="Calibri"/>
                <a:cs typeface="Calibri"/>
              </a:rPr>
              <a:t>*assuming </a:t>
            </a:r>
            <a:r>
              <a:rPr dirty="0" sz="2800" spc="5">
                <a:latin typeface="Calibri"/>
                <a:cs typeface="Calibri"/>
              </a:rPr>
              <a:t>a </a:t>
            </a:r>
            <a:r>
              <a:rPr dirty="0" sz="2800" spc="-10">
                <a:latin typeface="Calibri"/>
                <a:cs typeface="Calibri"/>
              </a:rPr>
              <a:t>V</a:t>
            </a:r>
            <a:r>
              <a:rPr dirty="0" sz="2000" spc="-10">
                <a:latin typeface="Calibri"/>
                <a:cs typeface="Calibri"/>
              </a:rPr>
              <a:t>GS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= 0 </a:t>
            </a:r>
            <a:r>
              <a:rPr dirty="0" sz="2800" spc="-5">
                <a:latin typeface="Calibri"/>
                <a:cs typeface="Calibri"/>
              </a:rPr>
              <a:t>(in the cut-off region </a:t>
            </a:r>
            <a:r>
              <a:rPr dirty="0" sz="2800" spc="-10">
                <a:latin typeface="Calibri"/>
                <a:cs typeface="Calibri"/>
              </a:rPr>
              <a:t>C</a:t>
            </a:r>
            <a:r>
              <a:rPr dirty="0" sz="2000" spc="-10">
                <a:latin typeface="Calibri"/>
                <a:cs typeface="Calibri"/>
              </a:rPr>
              <a:t>gb </a:t>
            </a:r>
            <a:r>
              <a:rPr dirty="0" sz="2800">
                <a:latin typeface="Calibri"/>
                <a:cs typeface="Calibri"/>
              </a:rPr>
              <a:t>is in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series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with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depletion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capacitance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</a:t>
            </a:r>
            <a:r>
              <a:rPr dirty="0" sz="2000" spc="-5">
                <a:latin typeface="Calibri"/>
                <a:cs typeface="Calibri"/>
              </a:rPr>
              <a:t>jc</a:t>
            </a:r>
            <a:r>
              <a:rPr dirty="0" sz="2800" spc="-5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1236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5"/>
              <a:t>Junction</a:t>
            </a:r>
            <a:r>
              <a:rPr dirty="0" spc="-125"/>
              <a:t> </a:t>
            </a:r>
            <a:r>
              <a:rPr dirty="0"/>
              <a:t>Capacitance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1609725"/>
            <a:ext cx="7667625" cy="412305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356870" marR="13970" indent="-344805">
              <a:lnSpc>
                <a:spcPct val="100000"/>
              </a:lnSpc>
              <a:spcBef>
                <a:spcPts val="90"/>
              </a:spcBef>
              <a:buFont typeface="Microsoft Sans Serif"/>
              <a:buChar char="•"/>
              <a:tabLst>
                <a:tab pos="357505" algn="l"/>
              </a:tabLst>
            </a:pP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5" b="1">
                <a:latin typeface="Calibri"/>
                <a:cs typeface="Calibri"/>
              </a:rPr>
              <a:t>S </a:t>
            </a:r>
            <a:r>
              <a:rPr dirty="0" sz="3200" spc="-5">
                <a:latin typeface="Calibri"/>
                <a:cs typeface="Calibri"/>
              </a:rPr>
              <a:t>and </a:t>
            </a:r>
            <a:r>
              <a:rPr dirty="0" sz="3200" spc="-5" b="1">
                <a:latin typeface="Calibri"/>
                <a:cs typeface="Calibri"/>
              </a:rPr>
              <a:t>D </a:t>
            </a:r>
            <a:r>
              <a:rPr dirty="0" sz="3200" spc="-15">
                <a:latin typeface="Calibri"/>
                <a:cs typeface="Calibri"/>
              </a:rPr>
              <a:t>regions </a:t>
            </a:r>
            <a:r>
              <a:rPr dirty="0" sz="3200" spc="-5">
                <a:latin typeface="Calibri"/>
                <a:cs typeface="Calibri"/>
              </a:rPr>
              <a:t>and the </a:t>
            </a:r>
            <a:r>
              <a:rPr dirty="0" sz="3200" spc="-30">
                <a:latin typeface="Calibri"/>
                <a:cs typeface="Calibri"/>
              </a:rPr>
              <a:t>substrate </a:t>
            </a:r>
            <a:r>
              <a:rPr dirty="0" sz="3200" spc="-25">
                <a:latin typeface="Calibri"/>
                <a:cs typeface="Calibri"/>
              </a:rPr>
              <a:t>forms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pn junctions </a:t>
            </a:r>
            <a:r>
              <a:rPr dirty="0" sz="3200" spc="-10">
                <a:latin typeface="Calibri"/>
                <a:cs typeface="Calibri"/>
              </a:rPr>
              <a:t>that give rise to </a:t>
            </a:r>
            <a:r>
              <a:rPr dirty="0" sz="3200" spc="-15">
                <a:latin typeface="Calibri"/>
                <a:cs typeface="Calibri"/>
              </a:rPr>
              <a:t>two </a:t>
            </a:r>
            <a:r>
              <a:rPr dirty="0" sz="3200">
                <a:latin typeface="Calibri"/>
                <a:cs typeface="Calibri"/>
              </a:rPr>
              <a:t>additional 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capacitances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-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C</a:t>
            </a:r>
            <a:r>
              <a:rPr dirty="0" sz="2400" spc="-10" b="1">
                <a:latin typeface="Calibri"/>
                <a:cs typeface="Calibri"/>
              </a:rPr>
              <a:t>sb</a:t>
            </a:r>
            <a:r>
              <a:rPr dirty="0" sz="2400" spc="185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C</a:t>
            </a:r>
            <a:r>
              <a:rPr dirty="0" sz="2400" spc="-5" b="1">
                <a:latin typeface="Calibri"/>
                <a:cs typeface="Calibri"/>
              </a:rPr>
              <a:t>db</a:t>
            </a:r>
            <a:endParaRPr sz="24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addition,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junction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formed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between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20">
                <a:latin typeface="Calibri"/>
                <a:cs typeface="Calibri"/>
              </a:rPr>
              <a:t>inverted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channel</a:t>
            </a:r>
            <a:r>
              <a:rPr dirty="0" sz="3200" spc="4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substrate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–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C</a:t>
            </a:r>
            <a:r>
              <a:rPr dirty="0" sz="2400" b="1">
                <a:latin typeface="Calibri"/>
                <a:cs typeface="Calibri"/>
              </a:rPr>
              <a:t>jc</a:t>
            </a:r>
            <a:endParaRPr sz="2400">
              <a:latin typeface="Calibri"/>
              <a:cs typeface="Calibri"/>
            </a:endParaRPr>
          </a:p>
          <a:p>
            <a:pPr marL="356870" marR="438784" indent="-344805">
              <a:lnSpc>
                <a:spcPct val="100000"/>
              </a:lnSpc>
              <a:spcBef>
                <a:spcPts val="77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5">
                <a:latin typeface="Calibri"/>
                <a:cs typeface="Calibri"/>
              </a:rPr>
              <a:t>This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depends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terminal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voltage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2437" y="2367278"/>
            <a:ext cx="8691880" cy="4414520"/>
            <a:chOff x="452437" y="2367278"/>
            <a:chExt cx="8691880" cy="4414520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9800" y="2367278"/>
              <a:ext cx="3124200" cy="44145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5052" y="6046107"/>
              <a:ext cx="2529205" cy="0"/>
            </a:xfrm>
            <a:custGeom>
              <a:avLst/>
              <a:gdLst/>
              <a:ahLst/>
              <a:cxnLst/>
              <a:rect l="l" t="t" r="r" b="b"/>
              <a:pathLst>
                <a:path w="2529204" h="0">
                  <a:moveTo>
                    <a:pt x="0" y="0"/>
                  </a:moveTo>
                  <a:lnTo>
                    <a:pt x="809024" y="0"/>
                  </a:lnTo>
                </a:path>
                <a:path w="2529204" h="0">
                  <a:moveTo>
                    <a:pt x="1266125" y="0"/>
                  </a:moveTo>
                  <a:lnTo>
                    <a:pt x="2528926" y="0"/>
                  </a:lnTo>
                </a:path>
              </a:pathLst>
            </a:custGeom>
            <a:ln w="17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1236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5"/>
              <a:t>Junction</a:t>
            </a:r>
            <a:r>
              <a:rPr dirty="0" spc="-125"/>
              <a:t> </a:t>
            </a:r>
            <a:r>
              <a:rPr dirty="0"/>
              <a:t>Capacitance	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7610" y="5356452"/>
            <a:ext cx="3391535" cy="120967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800"/>
              </a:spcBef>
            </a:pPr>
            <a:r>
              <a:rPr dirty="0" baseline="-33496" sz="5100" spc="-225">
                <a:latin typeface="Symbol"/>
                <a:cs typeface="Symbol"/>
              </a:rPr>
              <a:t></a:t>
            </a:r>
            <a:r>
              <a:rPr dirty="0" baseline="-59941" sz="2850" spc="22" i="1">
                <a:latin typeface="Times New Roman"/>
                <a:cs typeface="Times New Roman"/>
              </a:rPr>
              <a:t>B</a:t>
            </a:r>
            <a:r>
              <a:rPr dirty="0" baseline="-59941" sz="2850" i="1">
                <a:latin typeface="Times New Roman"/>
                <a:cs typeface="Times New Roman"/>
              </a:rPr>
              <a:t> </a:t>
            </a:r>
            <a:r>
              <a:rPr dirty="0" baseline="-59941" sz="2850" spc="-217" i="1">
                <a:latin typeface="Times New Roman"/>
                <a:cs typeface="Times New Roman"/>
              </a:rPr>
              <a:t> </a:t>
            </a:r>
            <a:r>
              <a:rPr dirty="0" baseline="-35042" sz="4875" spc="44">
                <a:latin typeface="Symbol"/>
                <a:cs typeface="Symbol"/>
              </a:rPr>
              <a:t></a:t>
            </a:r>
            <a:r>
              <a:rPr dirty="0" baseline="-35042" sz="4875" spc="262">
                <a:latin typeface="Times New Roman"/>
                <a:cs typeface="Times New Roman"/>
              </a:rPr>
              <a:t> </a:t>
            </a:r>
            <a:r>
              <a:rPr dirty="0" sz="3250" spc="20" i="1">
                <a:latin typeface="Times New Roman"/>
                <a:cs typeface="Times New Roman"/>
              </a:rPr>
              <a:t>k</a:t>
            </a:r>
            <a:r>
              <a:rPr dirty="0" sz="3250" spc="-254" i="1">
                <a:latin typeface="Times New Roman"/>
                <a:cs typeface="Times New Roman"/>
              </a:rPr>
              <a:t> </a:t>
            </a:r>
            <a:r>
              <a:rPr dirty="0" sz="3250" spc="145">
                <a:latin typeface="Times New Roman"/>
                <a:cs typeface="Times New Roman"/>
              </a:rPr>
              <a:t>*</a:t>
            </a:r>
            <a:r>
              <a:rPr dirty="0" sz="3250" spc="30" i="1">
                <a:latin typeface="Times New Roman"/>
                <a:cs typeface="Times New Roman"/>
              </a:rPr>
              <a:t>T</a:t>
            </a:r>
            <a:r>
              <a:rPr dirty="0" sz="3250" spc="204" i="1">
                <a:latin typeface="Times New Roman"/>
                <a:cs typeface="Times New Roman"/>
              </a:rPr>
              <a:t> </a:t>
            </a:r>
            <a:r>
              <a:rPr dirty="0" baseline="-35042" sz="4875" spc="-150">
                <a:latin typeface="Times New Roman"/>
                <a:cs typeface="Times New Roman"/>
              </a:rPr>
              <a:t>l</a:t>
            </a:r>
            <a:r>
              <a:rPr dirty="0" baseline="-35042" sz="4875" spc="37">
                <a:latin typeface="Times New Roman"/>
                <a:cs typeface="Times New Roman"/>
              </a:rPr>
              <a:t>n</a:t>
            </a:r>
            <a:r>
              <a:rPr dirty="0" baseline="-35042" sz="4875" spc="277">
                <a:latin typeface="Times New Roman"/>
                <a:cs typeface="Times New Roman"/>
              </a:rPr>
              <a:t> </a:t>
            </a:r>
            <a:r>
              <a:rPr dirty="0" sz="3250" spc="5" i="1">
                <a:latin typeface="Times New Roman"/>
                <a:cs typeface="Times New Roman"/>
              </a:rPr>
              <a:t>N</a:t>
            </a:r>
            <a:r>
              <a:rPr dirty="0" sz="1900" spc="15" i="1">
                <a:latin typeface="Times New Roman"/>
                <a:cs typeface="Times New Roman"/>
              </a:rPr>
              <a:t>A</a:t>
            </a:r>
            <a:r>
              <a:rPr dirty="0" sz="1900" spc="-170" i="1">
                <a:latin typeface="Times New Roman"/>
                <a:cs typeface="Times New Roman"/>
              </a:rPr>
              <a:t> </a:t>
            </a:r>
            <a:r>
              <a:rPr dirty="0" sz="3250" spc="25">
                <a:latin typeface="Times New Roman"/>
                <a:cs typeface="Times New Roman"/>
              </a:rPr>
              <a:t>*</a:t>
            </a:r>
            <a:r>
              <a:rPr dirty="0" sz="3250" spc="-335">
                <a:latin typeface="Times New Roman"/>
                <a:cs typeface="Times New Roman"/>
              </a:rPr>
              <a:t> </a:t>
            </a:r>
            <a:r>
              <a:rPr dirty="0" sz="3250" spc="5" i="1">
                <a:latin typeface="Times New Roman"/>
                <a:cs typeface="Times New Roman"/>
              </a:rPr>
              <a:t>N</a:t>
            </a:r>
            <a:r>
              <a:rPr dirty="0" sz="1900" spc="20" i="1">
                <a:latin typeface="Times New Roman"/>
                <a:cs typeface="Times New Roman"/>
              </a:rPr>
              <a:t>D</a:t>
            </a:r>
            <a:endParaRPr sz="1900">
              <a:latin typeface="Times New Roman"/>
              <a:cs typeface="Times New Roman"/>
            </a:endParaRPr>
          </a:p>
          <a:p>
            <a:pPr marL="1138555">
              <a:lnSpc>
                <a:spcPct val="100000"/>
              </a:lnSpc>
              <a:spcBef>
                <a:spcPts val="645"/>
              </a:spcBef>
              <a:tabLst>
                <a:tab pos="2596515" algn="l"/>
              </a:tabLst>
            </a:pPr>
            <a:r>
              <a:rPr dirty="0" sz="3250" spc="25" i="1">
                <a:latin typeface="Times New Roman"/>
                <a:cs typeface="Times New Roman"/>
              </a:rPr>
              <a:t>q	</a:t>
            </a:r>
            <a:r>
              <a:rPr dirty="0" sz="3250" i="1">
                <a:latin typeface="Times New Roman"/>
                <a:cs typeface="Times New Roman"/>
              </a:rPr>
              <a:t>n</a:t>
            </a:r>
            <a:r>
              <a:rPr dirty="0" sz="1900" i="1">
                <a:latin typeface="Times New Roman"/>
                <a:cs typeface="Times New Roman"/>
              </a:rPr>
              <a:t>i</a:t>
            </a:r>
            <a:r>
              <a:rPr dirty="0" sz="1900" spc="-100" i="1">
                <a:latin typeface="Times New Roman"/>
                <a:cs typeface="Times New Roman"/>
              </a:rPr>
              <a:t> </a:t>
            </a:r>
            <a:r>
              <a:rPr dirty="0" baseline="20833" sz="3000" spc="-7">
                <a:latin typeface="Calibri"/>
                <a:cs typeface="Calibri"/>
              </a:rPr>
              <a:t>2</a:t>
            </a:r>
            <a:endParaRPr baseline="20833" sz="3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79067" y="4076153"/>
            <a:ext cx="4643755" cy="968375"/>
            <a:chOff x="1079067" y="4076153"/>
            <a:chExt cx="4643755" cy="968375"/>
          </a:xfrm>
        </p:grpSpPr>
        <p:sp>
          <p:nvSpPr>
            <p:cNvPr id="12" name="object 12"/>
            <p:cNvSpPr/>
            <p:nvPr/>
          </p:nvSpPr>
          <p:spPr>
            <a:xfrm>
              <a:off x="1086687" y="4670069"/>
              <a:ext cx="45085" cy="26670"/>
            </a:xfrm>
            <a:custGeom>
              <a:avLst/>
              <a:gdLst/>
              <a:ahLst/>
              <a:cxnLst/>
              <a:rect l="l" t="t" r="r" b="b"/>
              <a:pathLst>
                <a:path w="45084" h="26670">
                  <a:moveTo>
                    <a:pt x="0" y="26369"/>
                  </a:moveTo>
                  <a:lnTo>
                    <a:pt x="44772" y="0"/>
                  </a:lnTo>
                </a:path>
              </a:pathLst>
            </a:custGeom>
            <a:ln w="149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31459" y="4677913"/>
              <a:ext cx="64135" cy="351790"/>
            </a:xfrm>
            <a:custGeom>
              <a:avLst/>
              <a:gdLst/>
              <a:ahLst/>
              <a:cxnLst/>
              <a:rect l="l" t="t" r="r" b="b"/>
              <a:pathLst>
                <a:path w="64134" h="351789">
                  <a:moveTo>
                    <a:pt x="0" y="0"/>
                  </a:moveTo>
                  <a:lnTo>
                    <a:pt x="63620" y="351628"/>
                  </a:lnTo>
                </a:path>
              </a:pathLst>
            </a:custGeom>
            <a:ln w="28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2097" y="4083773"/>
              <a:ext cx="4484370" cy="946150"/>
            </a:xfrm>
            <a:custGeom>
              <a:avLst/>
              <a:gdLst/>
              <a:ahLst/>
              <a:cxnLst/>
              <a:rect l="l" t="t" r="r" b="b"/>
              <a:pathLst>
                <a:path w="4484370" h="946150">
                  <a:moveTo>
                    <a:pt x="0" y="945768"/>
                  </a:moveTo>
                  <a:lnTo>
                    <a:pt x="85304" y="0"/>
                  </a:lnTo>
                </a:path>
                <a:path w="4484370" h="946150">
                  <a:moveTo>
                    <a:pt x="85304" y="0"/>
                  </a:moveTo>
                  <a:lnTo>
                    <a:pt x="1125229" y="0"/>
                  </a:lnTo>
                </a:path>
                <a:path w="4484370" h="946150">
                  <a:moveTo>
                    <a:pt x="1390280" y="480732"/>
                  </a:moveTo>
                  <a:lnTo>
                    <a:pt x="2516885" y="480732"/>
                  </a:lnTo>
                </a:path>
                <a:path w="4484370" h="946150">
                  <a:moveTo>
                    <a:pt x="3119001" y="480732"/>
                  </a:moveTo>
                  <a:lnTo>
                    <a:pt x="4484218" y="480732"/>
                  </a:lnTo>
                </a:path>
                <a:path w="4484370" h="946150">
                  <a:moveTo>
                    <a:pt x="2891847" y="609124"/>
                  </a:moveTo>
                  <a:lnTo>
                    <a:pt x="2935960" y="582726"/>
                  </a:lnTo>
                </a:path>
              </a:pathLst>
            </a:custGeom>
            <a:ln w="148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38057" y="4673640"/>
              <a:ext cx="64769" cy="350520"/>
            </a:xfrm>
            <a:custGeom>
              <a:avLst/>
              <a:gdLst/>
              <a:ahLst/>
              <a:cxnLst/>
              <a:rect l="l" t="t" r="r" b="b"/>
              <a:pathLst>
                <a:path w="64770" h="350520">
                  <a:moveTo>
                    <a:pt x="0" y="0"/>
                  </a:moveTo>
                  <a:lnTo>
                    <a:pt x="64164" y="350194"/>
                  </a:lnTo>
                </a:path>
              </a:pathLst>
            </a:custGeom>
            <a:ln w="28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09383" y="4083773"/>
              <a:ext cx="1505585" cy="940435"/>
            </a:xfrm>
            <a:custGeom>
              <a:avLst/>
              <a:gdLst/>
              <a:ahLst/>
              <a:cxnLst/>
              <a:rect l="l" t="t" r="r" b="b"/>
              <a:pathLst>
                <a:path w="1505585" h="940435">
                  <a:moveTo>
                    <a:pt x="0" y="940061"/>
                  </a:moveTo>
                  <a:lnTo>
                    <a:pt x="84502" y="0"/>
                  </a:lnTo>
                </a:path>
                <a:path w="1505585" h="940435">
                  <a:moveTo>
                    <a:pt x="84502" y="0"/>
                  </a:moveTo>
                  <a:lnTo>
                    <a:pt x="1505576" y="0"/>
                  </a:lnTo>
                </a:path>
              </a:pathLst>
            </a:custGeom>
            <a:ln w="148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315560" y="3982951"/>
            <a:ext cx="1370330" cy="104140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2950" spc="-105">
                <a:latin typeface="Symbol"/>
                <a:cs typeface="Symbol"/>
              </a:rPr>
              <a:t></a:t>
            </a:r>
            <a:r>
              <a:rPr dirty="0" sz="1650" spc="35" i="1">
                <a:latin typeface="Times New Roman"/>
                <a:cs typeface="Times New Roman"/>
              </a:rPr>
              <a:t>s</a:t>
            </a:r>
            <a:r>
              <a:rPr dirty="0" sz="1650" spc="-10" i="1">
                <a:latin typeface="Times New Roman"/>
                <a:cs typeface="Times New Roman"/>
              </a:rPr>
              <a:t>i</a:t>
            </a:r>
            <a:r>
              <a:rPr dirty="0" sz="1650" spc="-130" i="1">
                <a:latin typeface="Times New Roman"/>
                <a:cs typeface="Times New Roman"/>
              </a:rPr>
              <a:t> </a:t>
            </a:r>
            <a:r>
              <a:rPr dirty="0" sz="2850" spc="-35">
                <a:latin typeface="Times New Roman"/>
                <a:cs typeface="Times New Roman"/>
              </a:rPr>
              <a:t>*</a:t>
            </a:r>
            <a:r>
              <a:rPr dirty="0" sz="2850" spc="-450">
                <a:latin typeface="Times New Roman"/>
                <a:cs typeface="Times New Roman"/>
              </a:rPr>
              <a:t> </a:t>
            </a:r>
            <a:r>
              <a:rPr dirty="0" sz="2850" spc="-35" i="1">
                <a:latin typeface="Times New Roman"/>
                <a:cs typeface="Times New Roman"/>
              </a:rPr>
              <a:t>q</a:t>
            </a:r>
            <a:r>
              <a:rPr dirty="0" sz="2850" spc="-400" i="1">
                <a:latin typeface="Times New Roman"/>
                <a:cs typeface="Times New Roman"/>
              </a:rPr>
              <a:t> </a:t>
            </a:r>
            <a:r>
              <a:rPr dirty="0" sz="2850" spc="-35">
                <a:latin typeface="Times New Roman"/>
                <a:cs typeface="Times New Roman"/>
              </a:rPr>
              <a:t>*</a:t>
            </a:r>
            <a:r>
              <a:rPr dirty="0" sz="2850" spc="-315">
                <a:latin typeface="Times New Roman"/>
                <a:cs typeface="Times New Roman"/>
              </a:rPr>
              <a:t> </a:t>
            </a:r>
            <a:r>
              <a:rPr dirty="0" sz="2850" spc="-80" i="1">
                <a:latin typeface="Times New Roman"/>
                <a:cs typeface="Times New Roman"/>
              </a:rPr>
              <a:t>N</a:t>
            </a:r>
            <a:r>
              <a:rPr dirty="0" sz="1650" spc="-20" i="1">
                <a:latin typeface="Times New Roman"/>
                <a:cs typeface="Times New Roman"/>
              </a:rPr>
              <a:t>A</a:t>
            </a:r>
            <a:endParaRPr sz="1650">
              <a:latin typeface="Times New Roman"/>
              <a:cs typeface="Times New Roman"/>
            </a:endParaRPr>
          </a:p>
          <a:p>
            <a:pPr algn="ctr" marL="6985">
              <a:lnSpc>
                <a:spcPct val="100000"/>
              </a:lnSpc>
              <a:spcBef>
                <a:spcPts val="459"/>
              </a:spcBef>
            </a:pPr>
            <a:r>
              <a:rPr dirty="0" sz="2850">
                <a:latin typeface="Times New Roman"/>
                <a:cs typeface="Times New Roman"/>
              </a:rPr>
              <a:t>2*</a:t>
            </a:r>
            <a:r>
              <a:rPr dirty="0" sz="2950">
                <a:latin typeface="Symbol"/>
                <a:cs typeface="Symbol"/>
              </a:rPr>
              <a:t></a:t>
            </a:r>
            <a:r>
              <a:rPr dirty="0" sz="1650" i="1">
                <a:latin typeface="Times New Roman"/>
                <a:cs typeface="Times New Roman"/>
              </a:rPr>
              <a:t>B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5747" y="4543149"/>
            <a:ext cx="966469" cy="4813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5">
                <a:latin typeface="Times New Roman"/>
                <a:cs typeface="Times New Roman"/>
              </a:rPr>
              <a:t>(</a:t>
            </a:r>
            <a:r>
              <a:rPr dirty="0" sz="2850" spc="190">
                <a:latin typeface="Times New Roman"/>
                <a:cs typeface="Times New Roman"/>
              </a:rPr>
              <a:t>2</a:t>
            </a:r>
            <a:r>
              <a:rPr dirty="0" sz="2850" spc="20">
                <a:latin typeface="Times New Roman"/>
                <a:cs typeface="Times New Roman"/>
              </a:rPr>
              <a:t>*</a:t>
            </a:r>
            <a:r>
              <a:rPr dirty="0" sz="2950" spc="-175">
                <a:latin typeface="Symbol"/>
                <a:cs typeface="Symbol"/>
              </a:rPr>
              <a:t></a:t>
            </a:r>
            <a:r>
              <a:rPr dirty="0" sz="1650" spc="55" i="1">
                <a:latin typeface="Times New Roman"/>
                <a:cs typeface="Times New Roman"/>
              </a:rPr>
              <a:t>B</a:t>
            </a:r>
            <a:r>
              <a:rPr dirty="0" sz="2850" spc="-25">
                <a:latin typeface="Times New Roman"/>
                <a:cs typeface="Times New Roman"/>
              </a:rPr>
              <a:t>)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94074" y="4035325"/>
            <a:ext cx="2409190" cy="4813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u="heavy" sz="2850" spc="-1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dirty="0" u="heavy" sz="2950" spc="-11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</a:t>
            </a:r>
            <a:r>
              <a:rPr dirty="0" u="heavy" sz="1650" spc="3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dirty="0" u="heavy" sz="165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u="heavy" sz="1650" spc="-13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50" spc="-3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*</a:t>
            </a:r>
            <a:r>
              <a:rPr dirty="0" u="heavy" sz="2850" spc="-4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50" spc="2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</a:t>
            </a:r>
            <a:r>
              <a:rPr dirty="0" u="heavy" sz="2850" spc="-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r>
              <a:rPr dirty="0" sz="2850" spc="5">
                <a:latin typeface="Times New Roman"/>
                <a:cs typeface="Times New Roman"/>
              </a:rPr>
              <a:t> </a:t>
            </a:r>
            <a:r>
              <a:rPr dirty="0" baseline="-35087" sz="4275" spc="-52">
                <a:latin typeface="Times New Roman"/>
                <a:cs typeface="Times New Roman"/>
              </a:rPr>
              <a:t>*</a:t>
            </a:r>
            <a:r>
              <a:rPr dirty="0" baseline="-35087" sz="4275" spc="254">
                <a:latin typeface="Times New Roman"/>
                <a:cs typeface="Times New Roman"/>
              </a:rPr>
              <a:t> </a:t>
            </a:r>
            <a:r>
              <a:rPr dirty="0" sz="2850" spc="-80" i="1">
                <a:latin typeface="Times New Roman"/>
                <a:cs typeface="Times New Roman"/>
              </a:rPr>
              <a:t>N</a:t>
            </a:r>
            <a:r>
              <a:rPr dirty="0" sz="1650" spc="-20" i="1">
                <a:latin typeface="Times New Roman"/>
                <a:cs typeface="Times New Roman"/>
              </a:rPr>
              <a:t>A</a:t>
            </a:r>
            <a:r>
              <a:rPr dirty="0" sz="1650" spc="-155" i="1">
                <a:latin typeface="Times New Roman"/>
                <a:cs typeface="Times New Roman"/>
              </a:rPr>
              <a:t> </a:t>
            </a:r>
            <a:r>
              <a:rPr dirty="0" sz="2850" spc="-35">
                <a:latin typeface="Times New Roman"/>
                <a:cs typeface="Times New Roman"/>
              </a:rPr>
              <a:t>*</a:t>
            </a:r>
            <a:r>
              <a:rPr dirty="0" sz="2850" spc="-315">
                <a:latin typeface="Times New Roman"/>
                <a:cs typeface="Times New Roman"/>
              </a:rPr>
              <a:t> </a:t>
            </a:r>
            <a:r>
              <a:rPr dirty="0" sz="2850" spc="-75" i="1">
                <a:latin typeface="Times New Roman"/>
                <a:cs typeface="Times New Roman"/>
              </a:rPr>
              <a:t>N</a:t>
            </a:r>
            <a:r>
              <a:rPr dirty="0" sz="1650" spc="-20" i="1">
                <a:latin typeface="Times New Roman"/>
                <a:cs typeface="Times New Roman"/>
              </a:rPr>
              <a:t>D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97946" y="4280855"/>
            <a:ext cx="219710" cy="458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850" spc="-40">
                <a:latin typeface="Symbol"/>
                <a:cs typeface="Symbol"/>
              </a:rPr>
              <a:t>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19552" y="4561864"/>
            <a:ext cx="1090930" cy="458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850" spc="-75" i="1">
                <a:latin typeface="Times New Roman"/>
                <a:cs typeface="Times New Roman"/>
              </a:rPr>
              <a:t>N</a:t>
            </a:r>
            <a:r>
              <a:rPr dirty="0" sz="1650" spc="-20" i="1">
                <a:latin typeface="Times New Roman"/>
                <a:cs typeface="Times New Roman"/>
              </a:rPr>
              <a:t>A</a:t>
            </a:r>
            <a:r>
              <a:rPr dirty="0" sz="1650" spc="15" i="1">
                <a:latin typeface="Times New Roman"/>
                <a:cs typeface="Times New Roman"/>
              </a:rPr>
              <a:t> </a:t>
            </a:r>
            <a:r>
              <a:rPr dirty="0" sz="2850" spc="-40">
                <a:latin typeface="Symbol"/>
                <a:cs typeface="Symbol"/>
              </a:rPr>
              <a:t></a:t>
            </a:r>
            <a:r>
              <a:rPr dirty="0" sz="2850" spc="-114">
                <a:latin typeface="Times New Roman"/>
                <a:cs typeface="Times New Roman"/>
              </a:rPr>
              <a:t> </a:t>
            </a:r>
            <a:r>
              <a:rPr dirty="0" sz="2850" spc="-75" i="1">
                <a:latin typeface="Times New Roman"/>
                <a:cs typeface="Times New Roman"/>
              </a:rPr>
              <a:t>N</a:t>
            </a:r>
            <a:r>
              <a:rPr dirty="0" sz="1650" spc="-20" i="1">
                <a:latin typeface="Times New Roman"/>
                <a:cs typeface="Times New Roman"/>
              </a:rPr>
              <a:t>D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7160" y="4280855"/>
            <a:ext cx="753745" cy="458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850" spc="15" i="1">
                <a:latin typeface="Times New Roman"/>
                <a:cs typeface="Times New Roman"/>
              </a:rPr>
              <a:t>Cj</a:t>
            </a:r>
            <a:r>
              <a:rPr dirty="0" sz="1650" spc="15">
                <a:latin typeface="Times New Roman"/>
                <a:cs typeface="Times New Roman"/>
              </a:rPr>
              <a:t>0</a:t>
            </a:r>
            <a:r>
              <a:rPr dirty="0" sz="1650" spc="135">
                <a:latin typeface="Times New Roman"/>
                <a:cs typeface="Times New Roman"/>
              </a:rPr>
              <a:t> </a:t>
            </a:r>
            <a:r>
              <a:rPr dirty="0" sz="2850" spc="-40">
                <a:latin typeface="Symbol"/>
                <a:cs typeface="Symbol"/>
              </a:rPr>
              <a:t>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87142" y="4095622"/>
            <a:ext cx="1389380" cy="0"/>
          </a:xfrm>
          <a:custGeom>
            <a:avLst/>
            <a:gdLst/>
            <a:ahLst/>
            <a:cxnLst/>
            <a:rect l="l" t="t" r="r" b="b"/>
            <a:pathLst>
              <a:path w="1389379" h="0">
                <a:moveTo>
                  <a:pt x="0" y="0"/>
                </a:moveTo>
                <a:lnTo>
                  <a:pt x="138912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7303" y="1890887"/>
            <a:ext cx="911225" cy="0"/>
          </a:xfrm>
          <a:custGeom>
            <a:avLst/>
            <a:gdLst/>
            <a:ahLst/>
            <a:cxnLst/>
            <a:rect l="l" t="t" r="r" b="b"/>
            <a:pathLst>
              <a:path w="911225" h="0">
                <a:moveTo>
                  <a:pt x="0" y="0"/>
                </a:moveTo>
                <a:lnTo>
                  <a:pt x="910629" y="0"/>
                </a:lnTo>
              </a:path>
            </a:pathLst>
          </a:custGeom>
          <a:ln w="157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10950" y="1357844"/>
            <a:ext cx="809625" cy="4781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50" spc="-375" i="1">
                <a:latin typeface="Times New Roman"/>
                <a:cs typeface="Times New Roman"/>
              </a:rPr>
              <a:t>C</a:t>
            </a:r>
            <a:r>
              <a:rPr dirty="0" sz="1700" spc="55" i="1">
                <a:latin typeface="Times New Roman"/>
                <a:cs typeface="Times New Roman"/>
              </a:rPr>
              <a:t>j</a:t>
            </a:r>
            <a:r>
              <a:rPr dirty="0" sz="1700" spc="-155">
                <a:latin typeface="Times New Roman"/>
                <a:cs typeface="Times New Roman"/>
              </a:rPr>
              <a:t>0</a:t>
            </a:r>
            <a:r>
              <a:rPr dirty="0" sz="1700" spc="-170">
                <a:latin typeface="Times New Roman"/>
                <a:cs typeface="Times New Roman"/>
              </a:rPr>
              <a:t> </a:t>
            </a:r>
            <a:r>
              <a:rPr dirty="0" sz="2950" spc="-285">
                <a:latin typeface="Times New Roman"/>
                <a:cs typeface="Times New Roman"/>
              </a:rPr>
              <a:t>*</a:t>
            </a:r>
            <a:r>
              <a:rPr dirty="0" sz="2950" spc="-300">
                <a:latin typeface="Times New Roman"/>
                <a:cs typeface="Times New Roman"/>
              </a:rPr>
              <a:t> </a:t>
            </a:r>
            <a:r>
              <a:rPr dirty="0" sz="2950" spc="-350" i="1">
                <a:latin typeface="Times New Roman"/>
                <a:cs typeface="Times New Roman"/>
              </a:rPr>
              <a:t>A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0288" y="2067973"/>
            <a:ext cx="441325" cy="4781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50" spc="-395">
                <a:latin typeface="Times New Roman"/>
                <a:cs typeface="Times New Roman"/>
              </a:rPr>
              <a:t>(</a:t>
            </a:r>
            <a:r>
              <a:rPr dirty="0" sz="2950" spc="-105">
                <a:latin typeface="Times New Roman"/>
                <a:cs typeface="Times New Roman"/>
              </a:rPr>
              <a:t>1</a:t>
            </a:r>
            <a:r>
              <a:rPr dirty="0" sz="2950" spc="-315">
                <a:latin typeface="Symbol"/>
                <a:cs typeface="Symbol"/>
              </a:rPr>
              <a:t>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8284" y="1595569"/>
            <a:ext cx="568325" cy="4781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50" spc="-254" i="1">
                <a:latin typeface="Times New Roman"/>
                <a:cs typeface="Times New Roman"/>
              </a:rPr>
              <a:t>C</a:t>
            </a:r>
            <a:r>
              <a:rPr dirty="0" sz="1700" spc="-254" i="1">
                <a:latin typeface="Times New Roman"/>
                <a:cs typeface="Times New Roman"/>
              </a:rPr>
              <a:t>J</a:t>
            </a:r>
            <a:r>
              <a:rPr dirty="0" sz="1700" spc="240" i="1">
                <a:latin typeface="Times New Roman"/>
                <a:cs typeface="Times New Roman"/>
              </a:rPr>
              <a:t> </a:t>
            </a:r>
            <a:r>
              <a:rPr dirty="0" sz="2950" spc="-315">
                <a:latin typeface="Symbol"/>
                <a:cs typeface="Symbol"/>
              </a:rPr>
              <a:t>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40229" y="1110690"/>
            <a:ext cx="4918075" cy="2620645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algn="just" marL="63500">
              <a:lnSpc>
                <a:spcPct val="100000"/>
              </a:lnSpc>
              <a:spcBef>
                <a:spcPts val="1025"/>
              </a:spcBef>
            </a:pPr>
            <a:r>
              <a:rPr dirty="0" sz="2200" spc="10" b="1">
                <a:latin typeface="Calibri"/>
                <a:cs typeface="Calibri"/>
              </a:rPr>
              <a:t>C</a:t>
            </a:r>
            <a:r>
              <a:rPr dirty="0" baseline="-21072" sz="2175" spc="15" b="1">
                <a:latin typeface="Calibri"/>
                <a:cs typeface="Calibri"/>
              </a:rPr>
              <a:t>J</a:t>
            </a:r>
            <a:r>
              <a:rPr dirty="0" sz="2200" spc="10">
                <a:latin typeface="Calibri"/>
                <a:cs typeface="Calibri"/>
              </a:rPr>
              <a:t>: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junction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capacitance</a:t>
            </a:r>
            <a:endParaRPr sz="22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925"/>
              </a:spcBef>
            </a:pPr>
            <a:r>
              <a:rPr dirty="0" sz="2200" spc="5" b="1">
                <a:latin typeface="Calibri"/>
                <a:cs typeface="Calibri"/>
              </a:rPr>
              <a:t>C</a:t>
            </a:r>
            <a:r>
              <a:rPr dirty="0" baseline="-21072" sz="2175" spc="7" b="1">
                <a:latin typeface="Calibri"/>
                <a:cs typeface="Calibri"/>
              </a:rPr>
              <a:t>j0</a:t>
            </a:r>
            <a:r>
              <a:rPr dirty="0" sz="2200" spc="5">
                <a:latin typeface="Calibri"/>
                <a:cs typeface="Calibri"/>
              </a:rPr>
              <a:t>: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zero-bias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junction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capacitance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(</a:t>
            </a:r>
            <a:r>
              <a:rPr dirty="0" sz="2200" spc="-10" b="1">
                <a:latin typeface="Calibri"/>
                <a:cs typeface="Calibri"/>
              </a:rPr>
              <a:t>fF/cm</a:t>
            </a:r>
            <a:r>
              <a:rPr dirty="0" baseline="24904" sz="2175" spc="-15" b="1">
                <a:latin typeface="Calibri"/>
                <a:cs typeface="Calibri"/>
              </a:rPr>
              <a:t>2</a:t>
            </a:r>
            <a:r>
              <a:rPr dirty="0" sz="2200" spc="-1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algn="just" marL="92710" marR="919480" indent="38735">
              <a:lnSpc>
                <a:spcPct val="107500"/>
              </a:lnSpc>
              <a:spcBef>
                <a:spcPts val="765"/>
              </a:spcBef>
            </a:pPr>
            <a:r>
              <a:rPr dirty="0" sz="2200" spc="5" b="1">
                <a:latin typeface="Calibri"/>
                <a:cs typeface="Calibri"/>
              </a:rPr>
              <a:t>A</a:t>
            </a:r>
            <a:r>
              <a:rPr dirty="0" sz="2200" spc="5">
                <a:latin typeface="Calibri"/>
                <a:cs typeface="Calibri"/>
              </a:rPr>
              <a:t>: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area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of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junction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=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W*(x</a:t>
            </a:r>
            <a:r>
              <a:rPr dirty="0" sz="1800" b="1">
                <a:latin typeface="Calibri"/>
                <a:cs typeface="Calibri"/>
              </a:rPr>
              <a:t>j</a:t>
            </a:r>
            <a:r>
              <a:rPr dirty="0" sz="2200" b="1">
                <a:latin typeface="Calibri"/>
                <a:cs typeface="Calibri"/>
              </a:rPr>
              <a:t>+Y) </a:t>
            </a:r>
            <a:r>
              <a:rPr dirty="0" sz="2200" spc="-484" b="1">
                <a:latin typeface="Calibri"/>
                <a:cs typeface="Calibri"/>
              </a:rPr>
              <a:t> </a:t>
            </a:r>
            <a:r>
              <a:rPr dirty="0" sz="2200" spc="5" b="1">
                <a:latin typeface="Calibri"/>
                <a:cs typeface="Calibri"/>
              </a:rPr>
              <a:t>m</a:t>
            </a:r>
            <a:r>
              <a:rPr dirty="0" sz="2200" spc="5">
                <a:latin typeface="Calibri"/>
                <a:cs typeface="Calibri"/>
              </a:rPr>
              <a:t>: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junction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grading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coefficient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(approx.</a:t>
            </a:r>
            <a:r>
              <a:rPr dirty="0" sz="2200" spc="-95">
                <a:latin typeface="Calibri"/>
                <a:cs typeface="Calibri"/>
              </a:rPr>
              <a:t> </a:t>
            </a:r>
            <a:r>
              <a:rPr dirty="0" sz="2200" spc="5" b="1">
                <a:latin typeface="Calibri"/>
                <a:cs typeface="Calibri"/>
              </a:rPr>
              <a:t>1/2</a:t>
            </a:r>
            <a:r>
              <a:rPr dirty="0" sz="2200" spc="-10" b="1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for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abrupt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junctions)</a:t>
            </a:r>
            <a:endParaRPr sz="2200">
              <a:latin typeface="Calibri"/>
              <a:cs typeface="Calibri"/>
            </a:endParaRPr>
          </a:p>
          <a:p>
            <a:pPr algn="just" marL="137795">
              <a:lnSpc>
                <a:spcPct val="100000"/>
              </a:lnSpc>
              <a:spcBef>
                <a:spcPts val="1380"/>
              </a:spcBef>
            </a:pPr>
            <a:r>
              <a:rPr dirty="0" sz="2200" b="1">
                <a:latin typeface="Calibri"/>
                <a:cs typeface="Calibri"/>
              </a:rPr>
              <a:t>Φ</a:t>
            </a:r>
            <a:r>
              <a:rPr dirty="0" baseline="-21072" sz="2175" b="1">
                <a:latin typeface="Calibri"/>
                <a:cs typeface="Calibri"/>
              </a:rPr>
              <a:t>B</a:t>
            </a:r>
            <a:r>
              <a:rPr dirty="0" sz="2200">
                <a:latin typeface="Calibri"/>
                <a:cs typeface="Calibri"/>
              </a:rPr>
              <a:t>: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built-in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junction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potential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85951" y="1784248"/>
            <a:ext cx="730250" cy="105283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530"/>
              </a:spcBef>
            </a:pPr>
            <a:r>
              <a:rPr dirty="0" u="sng" sz="2950" spc="-36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</a:t>
            </a:r>
            <a:r>
              <a:rPr dirty="0" sz="1700" spc="-140" i="1">
                <a:latin typeface="Times New Roman"/>
                <a:cs typeface="Times New Roman"/>
              </a:rPr>
              <a:t>J</a:t>
            </a:r>
            <a:r>
              <a:rPr dirty="0" sz="1700" i="1">
                <a:latin typeface="Times New Roman"/>
                <a:cs typeface="Times New Roman"/>
              </a:rPr>
              <a:t> </a:t>
            </a:r>
            <a:r>
              <a:rPr dirty="0" baseline="-33898" sz="4425" spc="-322">
                <a:latin typeface="Times New Roman"/>
                <a:cs typeface="Times New Roman"/>
              </a:rPr>
              <a:t>)</a:t>
            </a:r>
            <a:r>
              <a:rPr dirty="0" baseline="-8333" sz="3000" spc="-15">
                <a:latin typeface="Calibri"/>
                <a:cs typeface="Calibri"/>
              </a:rPr>
              <a:t>m</a:t>
            </a:r>
            <a:endParaRPr baseline="-8333" sz="30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450"/>
              </a:spcBef>
            </a:pPr>
            <a:r>
              <a:rPr dirty="0" sz="3050" spc="-300">
                <a:latin typeface="Symbol"/>
                <a:cs typeface="Symbol"/>
              </a:rPr>
              <a:t></a:t>
            </a:r>
            <a:r>
              <a:rPr dirty="0" sz="1700" spc="-300" i="1">
                <a:latin typeface="Times New Roman"/>
                <a:cs typeface="Times New Roman"/>
              </a:rPr>
              <a:t>B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1236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5"/>
              <a:t>Junction</a:t>
            </a:r>
            <a:r>
              <a:rPr dirty="0" spc="-125"/>
              <a:t> </a:t>
            </a:r>
            <a:r>
              <a:rPr dirty="0"/>
              <a:t>Capacitance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244" y="1426921"/>
            <a:ext cx="8199755" cy="325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marR="58039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5">
                <a:latin typeface="Calibri"/>
                <a:cs typeface="Calibri"/>
              </a:rPr>
              <a:t>Since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terminal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voltages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change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during 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dynamic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operation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we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need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to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calculate</a:t>
            </a:r>
            <a:r>
              <a:rPr dirty="0" sz="3200" spc="-5">
                <a:latin typeface="Calibri"/>
                <a:cs typeface="Calibri"/>
              </a:rPr>
              <a:t> the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under</a:t>
            </a:r>
            <a:r>
              <a:rPr dirty="0" sz="3200" spc="-10">
                <a:latin typeface="Calibri"/>
                <a:cs typeface="Calibri"/>
              </a:rPr>
              <a:t> such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transient</a:t>
            </a:r>
            <a:r>
              <a:rPr dirty="0" sz="3200" spc="-10">
                <a:latin typeface="Calibri"/>
                <a:cs typeface="Calibri"/>
              </a:rPr>
              <a:t> conditions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70">
                <a:latin typeface="Calibri"/>
                <a:cs typeface="Calibri"/>
              </a:rPr>
              <a:t>We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approximate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this </a:t>
            </a:r>
            <a:r>
              <a:rPr dirty="0" sz="3200" spc="-10">
                <a:latin typeface="Calibri"/>
                <a:cs typeface="Calibri"/>
              </a:rPr>
              <a:t>capacitance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by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finding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endParaRPr sz="32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3200" spc="-10" b="1">
                <a:latin typeface="Calibri"/>
                <a:cs typeface="Calibri"/>
              </a:rPr>
              <a:t>large-signal</a:t>
            </a:r>
            <a:r>
              <a:rPr dirty="0" sz="3200" spc="-25" b="1">
                <a:latin typeface="Calibri"/>
                <a:cs typeface="Calibri"/>
              </a:rPr>
              <a:t> </a:t>
            </a:r>
            <a:r>
              <a:rPr dirty="0" sz="3200" spc="-30" b="1">
                <a:latin typeface="Calibri"/>
                <a:cs typeface="Calibri"/>
              </a:rPr>
              <a:t>average </a:t>
            </a:r>
            <a:r>
              <a:rPr dirty="0" sz="3200" spc="-10" b="1">
                <a:latin typeface="Calibri"/>
                <a:cs typeface="Calibri"/>
              </a:rPr>
              <a:t>junction</a:t>
            </a:r>
            <a:r>
              <a:rPr dirty="0" sz="3200" spc="15" b="1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capacitance*:</a:t>
            </a:r>
            <a:endParaRPr sz="3200">
              <a:latin typeface="Calibri"/>
              <a:cs typeface="Calibri"/>
            </a:endParaRPr>
          </a:p>
          <a:p>
            <a:pPr marL="356235">
              <a:lnSpc>
                <a:spcPct val="100000"/>
              </a:lnSpc>
              <a:spcBef>
                <a:spcPts val="1165"/>
              </a:spcBef>
              <a:tabLst>
                <a:tab pos="920115" algn="l"/>
              </a:tabLst>
            </a:pPr>
            <a:r>
              <a:rPr dirty="0" sz="3550" spc="20" i="1">
                <a:latin typeface="Times New Roman"/>
                <a:cs typeface="Times New Roman"/>
              </a:rPr>
              <a:t>C</a:t>
            </a:r>
            <a:r>
              <a:rPr dirty="0" sz="2050" spc="60" i="1">
                <a:latin typeface="Times New Roman"/>
                <a:cs typeface="Times New Roman"/>
              </a:rPr>
              <a:t>J</a:t>
            </a:r>
            <a:r>
              <a:rPr dirty="0" sz="2050" i="1">
                <a:latin typeface="Times New Roman"/>
                <a:cs typeface="Times New Roman"/>
              </a:rPr>
              <a:t>	</a:t>
            </a:r>
            <a:r>
              <a:rPr dirty="0" sz="3550" spc="110">
                <a:latin typeface="Symbol"/>
                <a:cs typeface="Symbol"/>
              </a:rPr>
              <a:t></a:t>
            </a:r>
            <a:r>
              <a:rPr dirty="0" sz="3550" spc="-60">
                <a:latin typeface="Times New Roman"/>
                <a:cs typeface="Times New Roman"/>
              </a:rPr>
              <a:t> </a:t>
            </a:r>
            <a:r>
              <a:rPr dirty="0" sz="3550" spc="20" i="1">
                <a:latin typeface="Times New Roman"/>
                <a:cs typeface="Times New Roman"/>
              </a:rPr>
              <a:t>K</a:t>
            </a:r>
            <a:r>
              <a:rPr dirty="0" sz="2050" spc="-25" i="1">
                <a:latin typeface="Times New Roman"/>
                <a:cs typeface="Times New Roman"/>
              </a:rPr>
              <a:t>e</a:t>
            </a:r>
            <a:r>
              <a:rPr dirty="0" sz="2050" spc="70" i="1">
                <a:latin typeface="Times New Roman"/>
                <a:cs typeface="Times New Roman"/>
              </a:rPr>
              <a:t>q</a:t>
            </a:r>
            <a:r>
              <a:rPr dirty="0" sz="2050" spc="-90" i="1">
                <a:latin typeface="Times New Roman"/>
                <a:cs typeface="Times New Roman"/>
              </a:rPr>
              <a:t> </a:t>
            </a:r>
            <a:r>
              <a:rPr dirty="0" sz="3550" spc="275">
                <a:latin typeface="Times New Roman"/>
                <a:cs typeface="Times New Roman"/>
              </a:rPr>
              <a:t>*</a:t>
            </a:r>
            <a:r>
              <a:rPr dirty="0" sz="3550" spc="25" i="1">
                <a:latin typeface="Times New Roman"/>
                <a:cs typeface="Times New Roman"/>
              </a:rPr>
              <a:t>C</a:t>
            </a:r>
            <a:r>
              <a:rPr dirty="0" sz="2050" spc="215" i="1">
                <a:latin typeface="Times New Roman"/>
                <a:cs typeface="Times New Roman"/>
              </a:rPr>
              <a:t>j</a:t>
            </a:r>
            <a:r>
              <a:rPr dirty="0" sz="2050" spc="70">
                <a:latin typeface="Times New Roman"/>
                <a:cs typeface="Times New Roman"/>
              </a:rPr>
              <a:t>0</a:t>
            </a:r>
            <a:r>
              <a:rPr dirty="0" sz="2050" spc="-170">
                <a:latin typeface="Times New Roman"/>
                <a:cs typeface="Times New Roman"/>
              </a:rPr>
              <a:t> </a:t>
            </a:r>
            <a:r>
              <a:rPr dirty="0" sz="3550" spc="100">
                <a:latin typeface="Times New Roman"/>
                <a:cs typeface="Times New Roman"/>
              </a:rPr>
              <a:t>*</a:t>
            </a:r>
            <a:r>
              <a:rPr dirty="0" sz="3550" spc="-320">
                <a:latin typeface="Times New Roman"/>
                <a:cs typeface="Times New Roman"/>
              </a:rPr>
              <a:t> </a:t>
            </a:r>
            <a:r>
              <a:rPr dirty="0" sz="3550" spc="125" i="1">
                <a:latin typeface="Times New Roman"/>
                <a:cs typeface="Times New Roman"/>
              </a:rPr>
              <a:t>A</a:t>
            </a:r>
            <a:endParaRPr sz="35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91317" y="4747224"/>
            <a:ext cx="1282065" cy="500380"/>
            <a:chOff x="2191317" y="4747224"/>
            <a:chExt cx="1282065" cy="500380"/>
          </a:xfrm>
        </p:grpSpPr>
        <p:sp>
          <p:nvSpPr>
            <p:cNvPr id="8" name="object 8"/>
            <p:cNvSpPr/>
            <p:nvPr/>
          </p:nvSpPr>
          <p:spPr>
            <a:xfrm>
              <a:off x="2912505" y="5025916"/>
              <a:ext cx="46355" cy="26034"/>
            </a:xfrm>
            <a:custGeom>
              <a:avLst/>
              <a:gdLst/>
              <a:ahLst/>
              <a:cxnLst/>
              <a:rect l="l" t="t" r="r" b="b"/>
              <a:pathLst>
                <a:path w="46355" h="26035">
                  <a:moveTo>
                    <a:pt x="0" y="25999"/>
                  </a:moveTo>
                  <a:lnTo>
                    <a:pt x="46001" y="0"/>
                  </a:lnTo>
                </a:path>
              </a:pathLst>
            </a:custGeom>
            <a:ln w="14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58507" y="5033641"/>
              <a:ext cx="66040" cy="147320"/>
            </a:xfrm>
            <a:custGeom>
              <a:avLst/>
              <a:gdLst/>
              <a:ahLst/>
              <a:cxnLst/>
              <a:rect l="l" t="t" r="r" b="b"/>
              <a:pathLst>
                <a:path w="66039" h="147320">
                  <a:moveTo>
                    <a:pt x="0" y="0"/>
                  </a:moveTo>
                  <a:lnTo>
                    <a:pt x="65439" y="146830"/>
                  </a:lnTo>
                </a:path>
              </a:pathLst>
            </a:custGeom>
            <a:ln w="293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1317" y="4754767"/>
              <a:ext cx="1282065" cy="485775"/>
            </a:xfrm>
            <a:custGeom>
              <a:avLst/>
              <a:gdLst/>
              <a:ahLst/>
              <a:cxnLst/>
              <a:rect l="l" t="t" r="r" b="b"/>
              <a:pathLst>
                <a:path w="1282064" h="485775">
                  <a:moveTo>
                    <a:pt x="839815" y="425704"/>
                  </a:moveTo>
                  <a:lnTo>
                    <a:pt x="927519" y="0"/>
                  </a:lnTo>
                </a:path>
                <a:path w="1282064" h="485775">
                  <a:moveTo>
                    <a:pt x="927519" y="0"/>
                  </a:moveTo>
                  <a:lnTo>
                    <a:pt x="1252537" y="0"/>
                  </a:lnTo>
                </a:path>
                <a:path w="1282064" h="485775">
                  <a:moveTo>
                    <a:pt x="0" y="485399"/>
                  </a:moveTo>
                  <a:lnTo>
                    <a:pt x="1282017" y="485399"/>
                  </a:lnTo>
                </a:path>
              </a:pathLst>
            </a:custGeom>
            <a:ln w="149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3868554" y="4982544"/>
            <a:ext cx="1273175" cy="448309"/>
            <a:chOff x="3868554" y="4982544"/>
            <a:chExt cx="1273175" cy="448309"/>
          </a:xfrm>
        </p:grpSpPr>
        <p:sp>
          <p:nvSpPr>
            <p:cNvPr id="12" name="object 12"/>
            <p:cNvSpPr/>
            <p:nvPr/>
          </p:nvSpPr>
          <p:spPr>
            <a:xfrm>
              <a:off x="3875985" y="5261237"/>
              <a:ext cx="45720" cy="26034"/>
            </a:xfrm>
            <a:custGeom>
              <a:avLst/>
              <a:gdLst/>
              <a:ahLst/>
              <a:cxnLst/>
              <a:rect l="l" t="t" r="r" b="b"/>
              <a:pathLst>
                <a:path w="45720" h="26035">
                  <a:moveTo>
                    <a:pt x="0" y="25999"/>
                  </a:moveTo>
                  <a:lnTo>
                    <a:pt x="45295" y="0"/>
                  </a:lnTo>
                </a:path>
              </a:pathLst>
            </a:custGeom>
            <a:ln w="14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21280" y="5268270"/>
              <a:ext cx="66675" cy="147955"/>
            </a:xfrm>
            <a:custGeom>
              <a:avLst/>
              <a:gdLst/>
              <a:ahLst/>
              <a:cxnLst/>
              <a:rect l="l" t="t" r="r" b="b"/>
              <a:pathLst>
                <a:path w="66675" h="147954">
                  <a:moveTo>
                    <a:pt x="0" y="0"/>
                  </a:moveTo>
                  <a:lnTo>
                    <a:pt x="66146" y="147519"/>
                  </a:lnTo>
                </a:path>
              </a:pathLst>
            </a:custGeom>
            <a:ln w="29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94612" y="4990088"/>
              <a:ext cx="1146810" cy="426084"/>
            </a:xfrm>
            <a:custGeom>
              <a:avLst/>
              <a:gdLst/>
              <a:ahLst/>
              <a:cxnLst/>
              <a:rect l="l" t="t" r="r" b="b"/>
              <a:pathLst>
                <a:path w="1146810" h="426085">
                  <a:moveTo>
                    <a:pt x="0" y="425701"/>
                  </a:moveTo>
                  <a:lnTo>
                    <a:pt x="86997" y="0"/>
                  </a:lnTo>
                </a:path>
                <a:path w="1146810" h="426085">
                  <a:moveTo>
                    <a:pt x="86997" y="0"/>
                  </a:moveTo>
                  <a:lnTo>
                    <a:pt x="1146721" y="0"/>
                  </a:lnTo>
                </a:path>
              </a:pathLst>
            </a:custGeom>
            <a:ln w="149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474942" y="4982544"/>
            <a:ext cx="1205865" cy="448309"/>
            <a:chOff x="5474942" y="4982544"/>
            <a:chExt cx="1205865" cy="448309"/>
          </a:xfrm>
        </p:grpSpPr>
        <p:sp>
          <p:nvSpPr>
            <p:cNvPr id="16" name="object 16"/>
            <p:cNvSpPr/>
            <p:nvPr/>
          </p:nvSpPr>
          <p:spPr>
            <a:xfrm>
              <a:off x="5482372" y="5261237"/>
              <a:ext cx="45085" cy="26034"/>
            </a:xfrm>
            <a:custGeom>
              <a:avLst/>
              <a:gdLst/>
              <a:ahLst/>
              <a:cxnLst/>
              <a:rect l="l" t="t" r="r" b="b"/>
              <a:pathLst>
                <a:path w="45085" h="26035">
                  <a:moveTo>
                    <a:pt x="0" y="25999"/>
                  </a:moveTo>
                  <a:lnTo>
                    <a:pt x="45059" y="0"/>
                  </a:lnTo>
                </a:path>
              </a:pathLst>
            </a:custGeom>
            <a:ln w="148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27432" y="5268270"/>
              <a:ext cx="66675" cy="147955"/>
            </a:xfrm>
            <a:custGeom>
              <a:avLst/>
              <a:gdLst/>
              <a:ahLst/>
              <a:cxnLst/>
              <a:rect l="l" t="t" r="r" b="b"/>
              <a:pathLst>
                <a:path w="66675" h="147954">
                  <a:moveTo>
                    <a:pt x="0" y="0"/>
                  </a:moveTo>
                  <a:lnTo>
                    <a:pt x="66264" y="147519"/>
                  </a:lnTo>
                </a:path>
              </a:pathLst>
            </a:custGeom>
            <a:ln w="293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600764" y="4990088"/>
              <a:ext cx="1080135" cy="426084"/>
            </a:xfrm>
            <a:custGeom>
              <a:avLst/>
              <a:gdLst/>
              <a:ahLst/>
              <a:cxnLst/>
              <a:rect l="l" t="t" r="r" b="b"/>
              <a:pathLst>
                <a:path w="1080134" h="426085">
                  <a:moveTo>
                    <a:pt x="0" y="425701"/>
                  </a:moveTo>
                  <a:lnTo>
                    <a:pt x="87174" y="0"/>
                  </a:lnTo>
                </a:path>
                <a:path w="1080134" h="426085">
                  <a:moveTo>
                    <a:pt x="87174" y="0"/>
                  </a:moveTo>
                  <a:lnTo>
                    <a:pt x="1079956" y="0"/>
                  </a:lnTo>
                </a:path>
              </a:pathLst>
            </a:custGeom>
            <a:ln w="149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510966" y="4939809"/>
            <a:ext cx="3320415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64515" algn="l"/>
                <a:tab pos="2171700" algn="l"/>
              </a:tabLst>
            </a:pPr>
            <a:r>
              <a:rPr dirty="0" sz="2800" spc="140">
                <a:latin typeface="Times New Roman"/>
                <a:cs typeface="Times New Roman"/>
              </a:rPr>
              <a:t>*(	</a:t>
            </a:r>
            <a:r>
              <a:rPr dirty="0" sz="2950" spc="-50">
                <a:latin typeface="Symbol"/>
                <a:cs typeface="Symbol"/>
              </a:rPr>
              <a:t></a:t>
            </a:r>
            <a:r>
              <a:rPr dirty="0" sz="1600" spc="-50" i="1">
                <a:latin typeface="Times New Roman"/>
                <a:cs typeface="Times New Roman"/>
              </a:rPr>
              <a:t>B</a:t>
            </a:r>
            <a:r>
              <a:rPr dirty="0" sz="1600" spc="114" i="1">
                <a:latin typeface="Times New Roman"/>
                <a:cs typeface="Times New Roman"/>
              </a:rPr>
              <a:t> </a:t>
            </a:r>
            <a:r>
              <a:rPr dirty="0" sz="2800" spc="125">
                <a:latin typeface="Symbol"/>
                <a:cs typeface="Symbol"/>
              </a:rPr>
              <a:t></a:t>
            </a:r>
            <a:r>
              <a:rPr dirty="0" sz="2800" spc="125" i="1">
                <a:latin typeface="Times New Roman"/>
                <a:cs typeface="Times New Roman"/>
              </a:rPr>
              <a:t>V</a:t>
            </a:r>
            <a:r>
              <a:rPr dirty="0" sz="2800" spc="-260" i="1">
                <a:latin typeface="Times New Roman"/>
                <a:cs typeface="Times New Roman"/>
              </a:rPr>
              <a:t> </a:t>
            </a:r>
            <a:r>
              <a:rPr dirty="0" sz="2800" spc="30">
                <a:latin typeface="Times New Roman"/>
                <a:cs typeface="Times New Roman"/>
              </a:rPr>
              <a:t>2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 spc="35">
                <a:latin typeface="Symbol"/>
                <a:cs typeface="Symbol"/>
              </a:rPr>
              <a:t></a:t>
            </a:r>
            <a:r>
              <a:rPr dirty="0" sz="2800" spc="35">
                <a:latin typeface="Times New Roman"/>
                <a:cs typeface="Times New Roman"/>
              </a:rPr>
              <a:t>	</a:t>
            </a:r>
            <a:r>
              <a:rPr dirty="0" sz="2950" spc="-50">
                <a:latin typeface="Symbol"/>
                <a:cs typeface="Symbol"/>
              </a:rPr>
              <a:t></a:t>
            </a:r>
            <a:r>
              <a:rPr dirty="0" sz="1600" spc="-50" i="1">
                <a:latin typeface="Times New Roman"/>
                <a:cs typeface="Times New Roman"/>
              </a:rPr>
              <a:t>B</a:t>
            </a:r>
            <a:r>
              <a:rPr dirty="0" sz="1600" spc="45" i="1">
                <a:latin typeface="Times New Roman"/>
                <a:cs typeface="Times New Roman"/>
              </a:rPr>
              <a:t> </a:t>
            </a:r>
            <a:r>
              <a:rPr dirty="0" sz="2800" spc="100">
                <a:latin typeface="Symbol"/>
                <a:cs typeface="Symbol"/>
              </a:rPr>
              <a:t></a:t>
            </a:r>
            <a:r>
              <a:rPr dirty="0" sz="2800" spc="100" i="1">
                <a:latin typeface="Times New Roman"/>
                <a:cs typeface="Times New Roman"/>
              </a:rPr>
              <a:t>V</a:t>
            </a:r>
            <a:r>
              <a:rPr dirty="0" sz="2800" spc="100">
                <a:latin typeface="Times New Roman"/>
                <a:cs typeface="Times New Roman"/>
              </a:rPr>
              <a:t>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46206" y="5238068"/>
            <a:ext cx="118110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5" i="1">
                <a:latin typeface="Times New Roman"/>
                <a:cs typeface="Times New Roman"/>
              </a:rPr>
              <a:t>V</a:t>
            </a:r>
            <a:r>
              <a:rPr dirty="0" sz="2800" spc="-260" i="1">
                <a:latin typeface="Times New Roman"/>
                <a:cs typeface="Times New Roman"/>
              </a:rPr>
              <a:t> </a:t>
            </a:r>
            <a:r>
              <a:rPr dirty="0" sz="2800" spc="30">
                <a:latin typeface="Times New Roman"/>
                <a:cs typeface="Times New Roman"/>
              </a:rPr>
              <a:t>2</a:t>
            </a:r>
            <a:r>
              <a:rPr dirty="0" sz="2800" spc="-295">
                <a:latin typeface="Times New Roman"/>
                <a:cs typeface="Times New Roman"/>
              </a:rPr>
              <a:t> </a:t>
            </a:r>
            <a:r>
              <a:rPr dirty="0" sz="2800" spc="210">
                <a:latin typeface="Symbol"/>
                <a:cs typeface="Symbol"/>
              </a:rPr>
              <a:t></a:t>
            </a:r>
            <a:r>
              <a:rPr dirty="0" sz="2800" spc="170" i="1">
                <a:latin typeface="Times New Roman"/>
                <a:cs typeface="Times New Roman"/>
              </a:rPr>
              <a:t>V</a:t>
            </a:r>
            <a:r>
              <a:rPr dirty="0" sz="2800" spc="3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7712" y="4959891"/>
            <a:ext cx="16954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spc="-5" i="1">
                <a:latin typeface="Times New Roman"/>
                <a:cs typeface="Times New Roman"/>
              </a:rPr>
              <a:t>K</a:t>
            </a:r>
            <a:r>
              <a:rPr dirty="0" sz="2800" spc="-85" i="1">
                <a:latin typeface="Times New Roman"/>
                <a:cs typeface="Times New Roman"/>
              </a:rPr>
              <a:t>e</a:t>
            </a:r>
            <a:r>
              <a:rPr dirty="0" sz="2800" spc="30" i="1">
                <a:latin typeface="Times New Roman"/>
                <a:cs typeface="Times New Roman"/>
              </a:rPr>
              <a:t>q</a:t>
            </a:r>
            <a:r>
              <a:rPr dirty="0" sz="2800" spc="45" i="1">
                <a:latin typeface="Times New Roman"/>
                <a:cs typeface="Times New Roman"/>
              </a:rPr>
              <a:t> </a:t>
            </a:r>
            <a:r>
              <a:rPr dirty="0" sz="2800" spc="35">
                <a:latin typeface="Symbol"/>
                <a:cs typeface="Symbol"/>
              </a:rPr>
              <a:t></a:t>
            </a:r>
            <a:r>
              <a:rPr dirty="0" sz="2800" spc="150">
                <a:latin typeface="Times New Roman"/>
                <a:cs typeface="Times New Roman"/>
              </a:rPr>
              <a:t> </a:t>
            </a:r>
            <a:r>
              <a:rPr dirty="0" baseline="36706" sz="4200" spc="52">
                <a:latin typeface="Symbol"/>
                <a:cs typeface="Symbol"/>
              </a:rPr>
              <a:t></a:t>
            </a:r>
            <a:r>
              <a:rPr dirty="0" baseline="36706" sz="4200" spc="-390">
                <a:latin typeface="Times New Roman"/>
                <a:cs typeface="Times New Roman"/>
              </a:rPr>
              <a:t> </a:t>
            </a:r>
            <a:r>
              <a:rPr dirty="0" baseline="36706" sz="4200" spc="390">
                <a:latin typeface="Times New Roman"/>
                <a:cs typeface="Times New Roman"/>
              </a:rPr>
              <a:t>2</a:t>
            </a:r>
            <a:r>
              <a:rPr dirty="0" baseline="36706" sz="4200" spc="44">
                <a:latin typeface="Times New Roman"/>
                <a:cs typeface="Times New Roman"/>
              </a:rPr>
              <a:t>*</a:t>
            </a:r>
            <a:endParaRPr baseline="36706" sz="4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00394" y="4704489"/>
            <a:ext cx="332740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50" spc="-140">
                <a:latin typeface="Symbol"/>
                <a:cs typeface="Symbol"/>
              </a:rPr>
              <a:t></a:t>
            </a:r>
            <a:r>
              <a:rPr dirty="0" sz="1600" spc="40" i="1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4500" y="5732475"/>
            <a:ext cx="8255000" cy="951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740">
              <a:lnSpc>
                <a:spcPct val="100000"/>
              </a:lnSpc>
              <a:spcBef>
                <a:spcPts val="105"/>
              </a:spcBef>
            </a:pPr>
            <a:r>
              <a:rPr dirty="0" sz="2200" spc="-15" b="1">
                <a:latin typeface="Calibri"/>
                <a:cs typeface="Calibri"/>
              </a:rPr>
              <a:t>Keq</a:t>
            </a:r>
            <a:r>
              <a:rPr dirty="0" sz="2200" spc="-15">
                <a:latin typeface="Calibri"/>
                <a:cs typeface="Calibri"/>
              </a:rPr>
              <a:t>: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dimensionless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coefficient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56540" algn="l"/>
                <a:tab pos="8241665" algn="l"/>
              </a:tabLst>
            </a:pPr>
            <a:r>
              <a:rPr dirty="0" u="sng" sz="22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2200" spc="-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*</a:t>
            </a:r>
            <a:r>
              <a:rPr dirty="0" u="sng" sz="22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calculated</a:t>
            </a:r>
            <a:r>
              <a:rPr dirty="0" u="sng" sz="2200" spc="-7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dirty="0" u="sng" sz="2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 </a:t>
            </a:r>
            <a:r>
              <a:rPr dirty="0" u="sng" sz="22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transition</a:t>
            </a:r>
            <a:r>
              <a:rPr dirty="0" u="sng" sz="2200" spc="-7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between</a:t>
            </a:r>
            <a:r>
              <a:rPr dirty="0" u="sng" sz="2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two</a:t>
            </a:r>
            <a:r>
              <a:rPr dirty="0" u="sng" sz="22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known</a:t>
            </a:r>
            <a:r>
              <a:rPr dirty="0" u="sng" sz="22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voltages,</a:t>
            </a:r>
            <a:r>
              <a:rPr dirty="0" u="sng" sz="22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V1</a:t>
            </a:r>
            <a:r>
              <a:rPr dirty="0" u="sng" sz="2200" spc="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and</a:t>
            </a:r>
            <a:r>
              <a:rPr dirty="0" u="sng" sz="22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V2	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63"/>
            <a:ext cx="990600" cy="5403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-12700" y="256997"/>
            <a:ext cx="9169400" cy="51911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210945" algn="l"/>
                <a:tab pos="9156065" algn="l"/>
              </a:tabLst>
            </a:pPr>
            <a:r>
              <a:rPr dirty="0" u="heavy" sz="280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-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The</a:t>
            </a:r>
            <a:r>
              <a:rPr dirty="0" u="heavy" sz="2800" spc="-2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Standard</a:t>
            </a:r>
            <a:r>
              <a:rPr dirty="0" u="heavy" sz="2800" spc="-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TTL</a:t>
            </a:r>
            <a:r>
              <a:rPr dirty="0" u="heavy" sz="2800" spc="-5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series</a:t>
            </a:r>
            <a:r>
              <a:rPr dirty="0" u="heavy" sz="2800" spc="-4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Characteristics	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Arial"/>
              <a:cs typeface="Arial"/>
            </a:endParaRPr>
          </a:p>
          <a:p>
            <a:pPr marL="829310" marR="942975" indent="-344805">
              <a:lnSpc>
                <a:spcPct val="100000"/>
              </a:lnSpc>
              <a:buFont typeface="Microsoft Sans Serif"/>
              <a:buChar char="•"/>
              <a:tabLst>
                <a:tab pos="829310" algn="l"/>
                <a:tab pos="829944" algn="l"/>
              </a:tabLst>
            </a:pPr>
            <a:r>
              <a:rPr dirty="0" sz="2800" spc="-15">
                <a:latin typeface="Calibri"/>
                <a:cs typeface="Calibri"/>
              </a:rPr>
              <a:t>Several </a:t>
            </a:r>
            <a:r>
              <a:rPr dirty="0" sz="2800" spc="-5">
                <a:latin typeface="Calibri"/>
                <a:cs typeface="Calibri"/>
              </a:rPr>
              <a:t>other </a:t>
            </a:r>
            <a:r>
              <a:rPr dirty="0" sz="2800" spc="10">
                <a:latin typeface="Calibri"/>
                <a:cs typeface="Calibri"/>
              </a:rPr>
              <a:t>TTL </a:t>
            </a:r>
            <a:r>
              <a:rPr dirty="0" sz="2800" spc="-5">
                <a:latin typeface="Calibri"/>
                <a:cs typeface="Calibri"/>
              </a:rPr>
              <a:t>series </a:t>
            </a:r>
            <a:r>
              <a:rPr dirty="0" sz="2800" spc="-20">
                <a:latin typeface="Calibri"/>
                <a:cs typeface="Calibri"/>
              </a:rPr>
              <a:t>have </a:t>
            </a:r>
            <a:r>
              <a:rPr dirty="0" sz="2800" spc="-5">
                <a:latin typeface="Calibri"/>
                <a:cs typeface="Calibri"/>
              </a:rPr>
              <a:t>been </a:t>
            </a:r>
            <a:r>
              <a:rPr dirty="0" sz="2800" spc="-10">
                <a:latin typeface="Calibri"/>
                <a:cs typeface="Calibri"/>
              </a:rPr>
              <a:t>developed </a:t>
            </a:r>
            <a:r>
              <a:rPr dirty="0" sz="2800" spc="-5">
                <a:latin typeface="Calibri"/>
                <a:cs typeface="Calibri"/>
              </a:rPr>
              <a:t>since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introduction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of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74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standard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series.</a:t>
            </a:r>
            <a:endParaRPr sz="2800">
              <a:latin typeface="Calibri"/>
              <a:cs typeface="Calibri"/>
            </a:endParaRPr>
          </a:p>
          <a:p>
            <a:pPr lvl="1" marL="1228725" indent="-287020">
              <a:lnSpc>
                <a:spcPct val="100000"/>
              </a:lnSpc>
              <a:spcBef>
                <a:spcPts val="680"/>
              </a:spcBef>
              <a:buChar char="•"/>
              <a:tabLst>
                <a:tab pos="1229360" algn="l"/>
              </a:tabLst>
            </a:pPr>
            <a:r>
              <a:rPr dirty="0" sz="2800" spc="-5">
                <a:latin typeface="Calibri"/>
                <a:cs typeface="Calibri"/>
              </a:rPr>
              <a:t>74LS,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74S </a:t>
            </a:r>
            <a:r>
              <a:rPr dirty="0" sz="2800" spc="-15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Calibri"/>
              <a:buChar char="•"/>
            </a:pPr>
            <a:endParaRPr sz="3850">
              <a:latin typeface="Calibri"/>
              <a:cs typeface="Calibri"/>
            </a:endParaRPr>
          </a:p>
          <a:p>
            <a:pPr marL="829310" marR="2239010" indent="-344805">
              <a:lnSpc>
                <a:spcPct val="100000"/>
              </a:lnSpc>
              <a:buFont typeface="Microsoft Sans Serif"/>
              <a:buChar char="•"/>
              <a:tabLst>
                <a:tab pos="829310" algn="l"/>
                <a:tab pos="829944" algn="l"/>
              </a:tabLst>
            </a:pPr>
            <a:r>
              <a:rPr dirty="0" sz="2800" spc="-10">
                <a:latin typeface="Calibri"/>
                <a:cs typeface="Calibri"/>
              </a:rPr>
              <a:t>Provide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wide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choice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of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speed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and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power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characteristics</a:t>
            </a:r>
            <a:endParaRPr sz="2800">
              <a:latin typeface="Calibri"/>
              <a:cs typeface="Calibri"/>
            </a:endParaRPr>
          </a:p>
          <a:p>
            <a:pPr marL="829310" indent="-344805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829310" algn="l"/>
                <a:tab pos="829944" algn="l"/>
              </a:tabLst>
            </a:pPr>
            <a:r>
              <a:rPr dirty="0" sz="2800" b="1">
                <a:latin typeface="Calibri"/>
                <a:cs typeface="Calibri"/>
              </a:rPr>
              <a:t>Speed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Power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(picoJoules):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u="heavy" sz="28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 </a:t>
            </a:r>
            <a:r>
              <a:rPr dirty="0" u="heavy" sz="28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lower</a:t>
            </a:r>
            <a:r>
              <a:rPr dirty="0" u="heavy" sz="2800" spc="-6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dirty="0" u="heavy" sz="28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better</a:t>
            </a:r>
            <a:endParaRPr sz="2800">
              <a:latin typeface="Calibri"/>
              <a:cs typeface="Calibri"/>
            </a:endParaRPr>
          </a:p>
          <a:p>
            <a:pPr marL="829310" marR="558165" indent="-344805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829310" algn="l"/>
                <a:tab pos="829944" algn="l"/>
              </a:tabLst>
            </a:pPr>
            <a:r>
              <a:rPr dirty="0" sz="2800" spc="-15">
                <a:latin typeface="Calibri"/>
                <a:cs typeface="Calibri"/>
              </a:rPr>
              <a:t>Differences </a:t>
            </a:r>
            <a:r>
              <a:rPr dirty="0" sz="2800">
                <a:latin typeface="Calibri"/>
                <a:cs typeface="Calibri"/>
              </a:rPr>
              <a:t>in </a:t>
            </a:r>
            <a:r>
              <a:rPr dirty="0" sz="2800" spc="15">
                <a:latin typeface="Calibri"/>
                <a:cs typeface="Calibri"/>
              </a:rPr>
              <a:t>TTL </a:t>
            </a:r>
            <a:r>
              <a:rPr dirty="0" sz="2800" spc="-10">
                <a:latin typeface="Calibri"/>
                <a:cs typeface="Calibri"/>
              </a:rPr>
              <a:t>family </a:t>
            </a:r>
            <a:r>
              <a:rPr dirty="0" sz="2800" spc="-15">
                <a:latin typeface="Calibri"/>
                <a:cs typeface="Calibri"/>
              </a:rPr>
              <a:t>are </a:t>
            </a:r>
            <a:r>
              <a:rPr dirty="0" sz="2800" spc="-5">
                <a:latin typeface="Calibri"/>
                <a:cs typeface="Calibri"/>
              </a:rPr>
              <a:t>not </a:t>
            </a:r>
            <a:r>
              <a:rPr dirty="0" sz="2800">
                <a:latin typeface="Calibri"/>
                <a:cs typeface="Calibri"/>
              </a:rPr>
              <a:t>in </a:t>
            </a:r>
            <a:r>
              <a:rPr dirty="0" sz="2800" spc="-5">
                <a:latin typeface="Calibri"/>
                <a:cs typeface="Calibri"/>
              </a:rPr>
              <a:t>Logic </a:t>
            </a:r>
            <a:r>
              <a:rPr dirty="0" sz="2800" spc="-10">
                <a:latin typeface="Calibri"/>
                <a:cs typeface="Calibri"/>
              </a:rPr>
              <a:t>Levels, but </a:t>
            </a:r>
            <a:r>
              <a:rPr dirty="0" sz="2800">
                <a:latin typeface="Calibri"/>
                <a:cs typeface="Calibri"/>
              </a:rPr>
              <a:t>in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internal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construction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basic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10">
                <a:latin typeface="Calibri"/>
                <a:cs typeface="Calibri"/>
              </a:rPr>
              <a:t>NAND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gate.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0044" y="6667296"/>
            <a:ext cx="25349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6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1379" y="6690968"/>
            <a:ext cx="247015" cy="12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b="1">
                <a:latin typeface="Arial"/>
                <a:cs typeface="Arial"/>
              </a:rPr>
              <a:t>r</a:t>
            </a: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5" b="1">
                <a:latin typeface="Arial"/>
                <a:cs typeface="Arial"/>
              </a:rPr>
              <a:t>it</a:t>
            </a:r>
            <a:r>
              <a:rPr dirty="0" sz="900" spc="5" b="1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2667000"/>
            <a:ext cx="8686800" cy="4191000"/>
            <a:chOff x="457200" y="2667000"/>
            <a:chExt cx="8686800" cy="4191000"/>
          </a:xfrm>
        </p:grpSpPr>
        <p:sp>
          <p:nvSpPr>
            <p:cNvPr id="8" name="object 8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5516" y="2667000"/>
              <a:ext cx="6158483" cy="419099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6761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Overlap</a:t>
            </a:r>
            <a:r>
              <a:rPr dirty="0" spc="-65"/>
              <a:t> </a:t>
            </a:r>
            <a:r>
              <a:rPr dirty="0"/>
              <a:t>Capacitance	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6244" y="1554861"/>
            <a:ext cx="8249920" cy="44176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200" spc="-10">
                <a:latin typeface="Calibri"/>
                <a:cs typeface="Calibri"/>
              </a:rPr>
              <a:t>Voltage-independent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capacitance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that</a:t>
            </a:r>
            <a:r>
              <a:rPr dirty="0" sz="2200" spc="-10">
                <a:latin typeface="Calibri"/>
                <a:cs typeface="Calibri"/>
              </a:rPr>
              <a:t> exists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on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both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sides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of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gate</a:t>
            </a:r>
            <a:endParaRPr sz="2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200">
                <a:latin typeface="Calibri"/>
                <a:cs typeface="Calibri"/>
              </a:rPr>
              <a:t>Composed</a:t>
            </a:r>
            <a:r>
              <a:rPr dirty="0" sz="2200" spc="-75">
                <a:latin typeface="Calibri"/>
                <a:cs typeface="Calibri"/>
              </a:rPr>
              <a:t> </a:t>
            </a:r>
            <a:r>
              <a:rPr dirty="0" sz="2200" spc="5">
                <a:latin typeface="Calibri"/>
                <a:cs typeface="Calibri"/>
              </a:rPr>
              <a:t>of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two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components:</a:t>
            </a:r>
            <a:endParaRPr sz="2200">
              <a:latin typeface="Calibri"/>
              <a:cs typeface="Calibri"/>
            </a:endParaRPr>
          </a:p>
          <a:p>
            <a:pPr lvl="1" marL="695325" marR="5086350" indent="-226060">
              <a:lnSpc>
                <a:spcPct val="100000"/>
              </a:lnSpc>
              <a:spcBef>
                <a:spcPts val="15"/>
              </a:spcBef>
              <a:buFont typeface="Microsoft Sans Serif"/>
              <a:buChar char="–"/>
              <a:tabLst>
                <a:tab pos="756285" algn="l"/>
                <a:tab pos="756920" algn="l"/>
              </a:tabLst>
            </a:pPr>
            <a:r>
              <a:rPr dirty="0"/>
              <a:t>	</a:t>
            </a:r>
            <a:r>
              <a:rPr dirty="0" sz="2000" spc="-10" b="1">
                <a:latin typeface="Calibri"/>
                <a:cs typeface="Calibri"/>
              </a:rPr>
              <a:t>diffusion </a:t>
            </a:r>
            <a:r>
              <a:rPr dirty="0" sz="2000" spc="-5" b="1">
                <a:latin typeface="Calibri"/>
                <a:cs typeface="Calibri"/>
              </a:rPr>
              <a:t>capacitance 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between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gate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and </a:t>
            </a:r>
            <a:r>
              <a:rPr dirty="0" sz="2000">
                <a:latin typeface="Calibri"/>
                <a:cs typeface="Calibri"/>
              </a:rPr>
              <a:t> the </a:t>
            </a:r>
            <a:r>
              <a:rPr dirty="0" sz="2000" spc="-10">
                <a:latin typeface="Calibri"/>
                <a:cs typeface="Calibri"/>
              </a:rPr>
              <a:t>diffusion extensions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source</a:t>
            </a:r>
            <a:endParaRPr sz="2000">
              <a:latin typeface="Calibri"/>
              <a:cs typeface="Calibri"/>
            </a:endParaRPr>
          </a:p>
          <a:p>
            <a:pPr marL="695325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drain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-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</a:t>
            </a:r>
            <a:r>
              <a:rPr dirty="0" sz="1500" b="1">
                <a:latin typeface="Calibri"/>
                <a:cs typeface="Calibri"/>
              </a:rPr>
              <a:t>ov</a:t>
            </a:r>
            <a:endParaRPr sz="1500">
              <a:latin typeface="Calibri"/>
              <a:cs typeface="Calibri"/>
            </a:endParaRPr>
          </a:p>
          <a:p>
            <a:pPr algn="just" lvl="1" marL="811530" marR="5323205" indent="-342265">
              <a:lnSpc>
                <a:spcPct val="100000"/>
              </a:lnSpc>
              <a:buFont typeface="Microsoft Sans Serif"/>
              <a:buChar char="–"/>
              <a:tabLst>
                <a:tab pos="812165" algn="l"/>
              </a:tabLst>
            </a:pPr>
            <a:r>
              <a:rPr dirty="0" sz="2000" spc="-10" b="1">
                <a:latin typeface="Calibri"/>
                <a:cs typeface="Calibri"/>
              </a:rPr>
              <a:t>fringing </a:t>
            </a:r>
            <a:r>
              <a:rPr dirty="0" sz="2000" spc="-5" b="1">
                <a:latin typeface="Calibri"/>
                <a:cs typeface="Calibri"/>
              </a:rPr>
              <a:t>capacitance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between </a:t>
            </a:r>
            <a:r>
              <a:rPr dirty="0" sz="2000" spc="-10">
                <a:latin typeface="Calibri"/>
                <a:cs typeface="Calibri"/>
              </a:rPr>
              <a:t>sidewall of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poly-silicon</a:t>
            </a:r>
            <a:endParaRPr sz="2000">
              <a:latin typeface="Calibri"/>
              <a:cs typeface="Calibri"/>
            </a:endParaRPr>
          </a:p>
          <a:p>
            <a:pPr algn="just" marL="811530" marR="5381625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Calibri"/>
                <a:cs typeface="Calibri"/>
              </a:rPr>
              <a:t>and </a:t>
            </a:r>
            <a:r>
              <a:rPr dirty="0" sz="2000" spc="-15">
                <a:latin typeface="Calibri"/>
                <a:cs typeface="Calibri"/>
              </a:rPr>
              <a:t>surface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 spc="-15">
                <a:latin typeface="Calibri"/>
                <a:cs typeface="Calibri"/>
              </a:rPr>
              <a:t>drain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and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source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-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</a:t>
            </a:r>
            <a:r>
              <a:rPr dirty="0" sz="1500" spc="-5" b="1">
                <a:latin typeface="Calibri"/>
                <a:cs typeface="Calibri"/>
              </a:rPr>
              <a:t>f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2200" spc="-5" b="1">
                <a:latin typeface="Calibri"/>
                <a:cs typeface="Calibri"/>
              </a:rPr>
              <a:t>C</a:t>
            </a:r>
            <a:r>
              <a:rPr dirty="0" sz="1800" spc="-5" b="1">
                <a:latin typeface="Calibri"/>
                <a:cs typeface="Calibri"/>
              </a:rPr>
              <a:t>ol</a:t>
            </a:r>
            <a:r>
              <a:rPr dirty="0" sz="1800" spc="5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=</a:t>
            </a:r>
            <a:r>
              <a:rPr dirty="0" sz="2200" spc="-25" b="1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C</a:t>
            </a:r>
            <a:r>
              <a:rPr dirty="0" sz="1800" spc="-5" b="1">
                <a:latin typeface="Calibri"/>
                <a:cs typeface="Calibri"/>
              </a:rPr>
              <a:t>ov</a:t>
            </a:r>
            <a:r>
              <a:rPr dirty="0" sz="1800" spc="7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+ C</a:t>
            </a:r>
            <a:r>
              <a:rPr dirty="0" sz="1800" b="1"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-12700" y="0"/>
            <a:ext cx="9169400" cy="636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67610" algn="l"/>
                <a:tab pos="9156065" algn="l"/>
              </a:tabLst>
            </a:pPr>
            <a:r>
              <a:rPr dirty="0" u="heavy" sz="4000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4000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	</a:t>
            </a:r>
            <a:r>
              <a:rPr dirty="0" u="heavy" sz="4000" spc="-10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Overlap</a:t>
            </a:r>
            <a:r>
              <a:rPr dirty="0" u="heavy" sz="4000" spc="-65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4000">
                <a:uFill>
                  <a:solidFill>
                    <a:srgbClr val="F1F1F1"/>
                  </a:solidFill>
                </a:uFill>
                <a:latin typeface="Calibri"/>
                <a:cs typeface="Calibri"/>
              </a:rPr>
              <a:t>Capacitance	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26418" y="4274431"/>
            <a:ext cx="956310" cy="0"/>
          </a:xfrm>
          <a:custGeom>
            <a:avLst/>
            <a:gdLst/>
            <a:ahLst/>
            <a:cxnLst/>
            <a:rect l="l" t="t" r="r" b="b"/>
            <a:pathLst>
              <a:path w="956309" h="0">
                <a:moveTo>
                  <a:pt x="0" y="0"/>
                </a:moveTo>
                <a:lnTo>
                  <a:pt x="955684" y="0"/>
                </a:lnTo>
              </a:path>
            </a:pathLst>
          </a:custGeom>
          <a:ln w="239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165175" y="3431779"/>
            <a:ext cx="4778375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736600" algn="l"/>
              </a:tabLst>
            </a:pPr>
            <a:r>
              <a:rPr dirty="0" baseline="-34798" sz="6825" spc="22" i="1">
                <a:latin typeface="Times New Roman"/>
                <a:cs typeface="Times New Roman"/>
              </a:rPr>
              <a:t>C</a:t>
            </a:r>
            <a:r>
              <a:rPr dirty="0" baseline="-59748" sz="3975" spc="22" i="1">
                <a:latin typeface="Times New Roman"/>
                <a:cs typeface="Times New Roman"/>
              </a:rPr>
              <a:t>f	</a:t>
            </a:r>
            <a:r>
              <a:rPr dirty="0" baseline="-34798" sz="6825" spc="75">
                <a:latin typeface="Symbol"/>
                <a:cs typeface="Symbol"/>
              </a:rPr>
              <a:t></a:t>
            </a:r>
            <a:r>
              <a:rPr dirty="0" baseline="-34798" sz="6825" spc="315">
                <a:latin typeface="Times New Roman"/>
                <a:cs typeface="Times New Roman"/>
              </a:rPr>
              <a:t> </a:t>
            </a:r>
            <a:r>
              <a:rPr dirty="0" u="heavy" sz="455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dirty="0" u="heavy" sz="4800" spc="-1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</a:t>
            </a:r>
            <a:r>
              <a:rPr dirty="0" u="heavy" sz="2650" spc="-1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ox</a:t>
            </a:r>
            <a:r>
              <a:rPr dirty="0" sz="2650" spc="-35" i="1">
                <a:latin typeface="Times New Roman"/>
                <a:cs typeface="Times New Roman"/>
              </a:rPr>
              <a:t> </a:t>
            </a:r>
            <a:r>
              <a:rPr dirty="0" baseline="-34798" sz="6825" spc="-15">
                <a:latin typeface="Times New Roman"/>
                <a:cs typeface="Times New Roman"/>
              </a:rPr>
              <a:t>ln(1</a:t>
            </a:r>
            <a:r>
              <a:rPr dirty="0" baseline="-34798" sz="6825" spc="-15">
                <a:latin typeface="Symbol"/>
                <a:cs typeface="Symbol"/>
              </a:rPr>
              <a:t></a:t>
            </a:r>
            <a:r>
              <a:rPr dirty="0" baseline="-34798" sz="6825" spc="-405">
                <a:latin typeface="Times New Roman"/>
                <a:cs typeface="Times New Roman"/>
              </a:rPr>
              <a:t> </a:t>
            </a:r>
            <a:r>
              <a:rPr dirty="0" sz="4550" spc="105" i="1">
                <a:latin typeface="Times New Roman"/>
                <a:cs typeface="Times New Roman"/>
              </a:rPr>
              <a:t>T</a:t>
            </a:r>
            <a:r>
              <a:rPr dirty="0" sz="2650" spc="105" i="1">
                <a:latin typeface="Times New Roman"/>
                <a:cs typeface="Times New Roman"/>
              </a:rPr>
              <a:t>poly</a:t>
            </a:r>
            <a:r>
              <a:rPr dirty="0" baseline="-34798" sz="6825" spc="157">
                <a:latin typeface="Times New Roman"/>
                <a:cs typeface="Times New Roman"/>
              </a:rPr>
              <a:t>)</a:t>
            </a:r>
            <a:endParaRPr baseline="-34798" sz="682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41307" y="4278924"/>
            <a:ext cx="554355" cy="719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50" spc="10" i="1">
                <a:latin typeface="Times New Roman"/>
                <a:cs typeface="Times New Roman"/>
              </a:rPr>
              <a:t>t</a:t>
            </a:r>
            <a:r>
              <a:rPr dirty="0" sz="2650" spc="185" i="1">
                <a:latin typeface="Times New Roman"/>
                <a:cs typeface="Times New Roman"/>
              </a:rPr>
              <a:t>ox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97971" y="4246412"/>
            <a:ext cx="349250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800" spc="-90">
                <a:latin typeface="Symbol"/>
                <a:cs typeface="Symbol"/>
              </a:rPr>
              <a:t></a:t>
            </a:r>
            <a:endParaRPr sz="48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34401" y="5493050"/>
            <a:ext cx="3512185" cy="8286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250" spc="25" i="1">
                <a:latin typeface="Times New Roman"/>
                <a:cs typeface="Times New Roman"/>
              </a:rPr>
              <a:t>C</a:t>
            </a:r>
            <a:r>
              <a:rPr dirty="0" sz="3050" spc="225" i="1">
                <a:latin typeface="Times New Roman"/>
                <a:cs typeface="Times New Roman"/>
              </a:rPr>
              <a:t>o</a:t>
            </a:r>
            <a:r>
              <a:rPr dirty="0" sz="3050" spc="80" i="1">
                <a:latin typeface="Times New Roman"/>
                <a:cs typeface="Times New Roman"/>
              </a:rPr>
              <a:t>v</a:t>
            </a:r>
            <a:r>
              <a:rPr dirty="0" sz="3050" spc="260" i="1">
                <a:latin typeface="Times New Roman"/>
                <a:cs typeface="Times New Roman"/>
              </a:rPr>
              <a:t> </a:t>
            </a:r>
            <a:r>
              <a:rPr dirty="0" sz="5250" spc="160">
                <a:latin typeface="Symbol"/>
                <a:cs typeface="Symbol"/>
              </a:rPr>
              <a:t></a:t>
            </a:r>
            <a:r>
              <a:rPr dirty="0" sz="5250" spc="-420">
                <a:latin typeface="Times New Roman"/>
                <a:cs typeface="Times New Roman"/>
              </a:rPr>
              <a:t> </a:t>
            </a:r>
            <a:r>
              <a:rPr dirty="0" sz="5250" spc="40" i="1">
                <a:latin typeface="Times New Roman"/>
                <a:cs typeface="Times New Roman"/>
              </a:rPr>
              <a:t>C</a:t>
            </a:r>
            <a:r>
              <a:rPr dirty="0" sz="3050" spc="225" i="1">
                <a:latin typeface="Times New Roman"/>
                <a:cs typeface="Times New Roman"/>
              </a:rPr>
              <a:t>o</a:t>
            </a:r>
            <a:r>
              <a:rPr dirty="0" sz="3050" spc="80" i="1">
                <a:latin typeface="Times New Roman"/>
                <a:cs typeface="Times New Roman"/>
              </a:rPr>
              <a:t>x</a:t>
            </a:r>
            <a:r>
              <a:rPr dirty="0" sz="3050" spc="-405" i="1">
                <a:latin typeface="Times New Roman"/>
                <a:cs typeface="Times New Roman"/>
              </a:rPr>
              <a:t> </a:t>
            </a:r>
            <a:r>
              <a:rPr dirty="0" sz="5250" spc="150">
                <a:latin typeface="Times New Roman"/>
                <a:cs typeface="Times New Roman"/>
              </a:rPr>
              <a:t>*</a:t>
            </a:r>
            <a:r>
              <a:rPr dirty="0" sz="5250" spc="-715">
                <a:latin typeface="Times New Roman"/>
                <a:cs typeface="Times New Roman"/>
              </a:rPr>
              <a:t> </a:t>
            </a:r>
            <a:r>
              <a:rPr dirty="0" sz="5250" spc="30" i="1">
                <a:latin typeface="Times New Roman"/>
                <a:cs typeface="Times New Roman"/>
              </a:rPr>
              <a:t>L</a:t>
            </a:r>
            <a:r>
              <a:rPr dirty="0" sz="3050" spc="135" i="1">
                <a:latin typeface="Times New Roman"/>
                <a:cs typeface="Times New Roman"/>
              </a:rPr>
              <a:t>D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704302" y="1835313"/>
            <a:ext cx="3435350" cy="8274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46785" algn="l"/>
              </a:tabLst>
            </a:pPr>
            <a:r>
              <a:rPr dirty="0" u="none" sz="5250" spc="25" i="1">
                <a:latin typeface="Times New Roman"/>
                <a:cs typeface="Times New Roman"/>
              </a:rPr>
              <a:t>C</a:t>
            </a:r>
            <a:r>
              <a:rPr dirty="0" u="none" sz="3050" spc="225" i="1">
                <a:latin typeface="Times New Roman"/>
                <a:cs typeface="Times New Roman"/>
              </a:rPr>
              <a:t>o</a:t>
            </a:r>
            <a:r>
              <a:rPr dirty="0" u="none" sz="3050" spc="45" i="1">
                <a:latin typeface="Times New Roman"/>
                <a:cs typeface="Times New Roman"/>
              </a:rPr>
              <a:t>l</a:t>
            </a:r>
            <a:r>
              <a:rPr dirty="0" u="none" sz="3050" i="1">
                <a:latin typeface="Times New Roman"/>
                <a:cs typeface="Times New Roman"/>
              </a:rPr>
              <a:t>	</a:t>
            </a:r>
            <a:r>
              <a:rPr dirty="0" u="none" sz="5250" spc="145">
                <a:latin typeface="Symbol"/>
                <a:cs typeface="Symbol"/>
              </a:rPr>
              <a:t></a:t>
            </a:r>
            <a:r>
              <a:rPr dirty="0" u="none" sz="5250" spc="-400">
                <a:latin typeface="Times New Roman"/>
                <a:cs typeface="Times New Roman"/>
              </a:rPr>
              <a:t> </a:t>
            </a:r>
            <a:r>
              <a:rPr dirty="0" u="none" sz="5250" spc="25" i="1">
                <a:latin typeface="Times New Roman"/>
                <a:cs typeface="Times New Roman"/>
              </a:rPr>
              <a:t>C</a:t>
            </a:r>
            <a:r>
              <a:rPr dirty="0" u="none" sz="3050" spc="225" i="1">
                <a:latin typeface="Times New Roman"/>
                <a:cs typeface="Times New Roman"/>
              </a:rPr>
              <a:t>o</a:t>
            </a:r>
            <a:r>
              <a:rPr dirty="0" u="none" sz="3050" spc="70" i="1">
                <a:latin typeface="Times New Roman"/>
                <a:cs typeface="Times New Roman"/>
              </a:rPr>
              <a:t>v</a:t>
            </a:r>
            <a:r>
              <a:rPr dirty="0" u="none" sz="3050" spc="-60" i="1">
                <a:latin typeface="Times New Roman"/>
                <a:cs typeface="Times New Roman"/>
              </a:rPr>
              <a:t> </a:t>
            </a:r>
            <a:r>
              <a:rPr dirty="0" u="none" sz="5250" spc="145">
                <a:latin typeface="Symbol"/>
                <a:cs typeface="Symbol"/>
              </a:rPr>
              <a:t></a:t>
            </a:r>
            <a:r>
              <a:rPr dirty="0" u="none" sz="5250" spc="-645">
                <a:latin typeface="Times New Roman"/>
                <a:cs typeface="Times New Roman"/>
              </a:rPr>
              <a:t> </a:t>
            </a:r>
            <a:r>
              <a:rPr dirty="0" u="none" sz="5250" spc="25" i="1">
                <a:latin typeface="Times New Roman"/>
                <a:cs typeface="Times New Roman"/>
              </a:rPr>
              <a:t>C</a:t>
            </a:r>
            <a:r>
              <a:rPr dirty="0" u="none" sz="3050" spc="45" i="1">
                <a:latin typeface="Times New Roman"/>
                <a:cs typeface="Times New Roman"/>
              </a:rPr>
              <a:t>f</a:t>
            </a:r>
            <a:endParaRPr sz="3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0272" y="2736291"/>
            <a:ext cx="4287520" cy="12465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 marR="5080" indent="755650">
              <a:lnSpc>
                <a:spcPct val="100000"/>
              </a:lnSpc>
              <a:spcBef>
                <a:spcPts val="110"/>
              </a:spcBef>
            </a:pPr>
            <a:r>
              <a:rPr dirty="0" u="none" spc="5"/>
              <a:t>MOS </a:t>
            </a:r>
            <a:r>
              <a:rPr dirty="0" u="none" spc="-25"/>
              <a:t>Inverter </a:t>
            </a:r>
            <a:r>
              <a:rPr dirty="0" u="none" spc="-20"/>
              <a:t> </a:t>
            </a:r>
            <a:r>
              <a:rPr dirty="0" u="none" spc="-15"/>
              <a:t>Static</a:t>
            </a:r>
            <a:r>
              <a:rPr dirty="0" u="none" spc="-95"/>
              <a:t> </a:t>
            </a:r>
            <a:r>
              <a:rPr dirty="0" u="none" spc="-15"/>
              <a:t>Characteristics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3352850"/>
            <a:ext cx="8229600" cy="3327400"/>
            <a:chOff x="457200" y="3352850"/>
            <a:chExt cx="8229600" cy="3327400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600" y="3352850"/>
              <a:ext cx="4507230" cy="33268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10867" y="5950108"/>
              <a:ext cx="781685" cy="0"/>
            </a:xfrm>
            <a:custGeom>
              <a:avLst/>
              <a:gdLst/>
              <a:ahLst/>
              <a:cxnLst/>
              <a:rect l="l" t="t" r="r" b="b"/>
              <a:pathLst>
                <a:path w="781684" h="0">
                  <a:moveTo>
                    <a:pt x="0" y="0"/>
                  </a:moveTo>
                  <a:lnTo>
                    <a:pt x="781139" y="0"/>
                  </a:lnTo>
                </a:path>
              </a:pathLst>
            </a:custGeom>
            <a:ln w="191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6080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35"/>
              <a:t>Voltage</a:t>
            </a:r>
            <a:r>
              <a:rPr dirty="0" spc="-70"/>
              <a:t> </a:t>
            </a:r>
            <a:r>
              <a:rPr dirty="0" spc="-60"/>
              <a:t>Transfer</a:t>
            </a:r>
            <a:r>
              <a:rPr dirty="0" spc="-25"/>
              <a:t> </a:t>
            </a:r>
            <a:r>
              <a:rPr dirty="0" spc="-15"/>
              <a:t>Characteristics	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24600" y="3733800"/>
            <a:ext cx="2163445" cy="12928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93345" marR="103505">
              <a:lnSpc>
                <a:spcPct val="100000"/>
              </a:lnSpc>
              <a:spcBef>
                <a:spcPts val="195"/>
              </a:spcBef>
            </a:pPr>
            <a:r>
              <a:rPr dirty="0" sz="2600" spc="-15">
                <a:latin typeface="Calibri"/>
                <a:cs typeface="Calibri"/>
              </a:rPr>
              <a:t>DC </a:t>
            </a:r>
            <a:r>
              <a:rPr dirty="0" sz="2600" spc="-30">
                <a:latin typeface="Calibri"/>
                <a:cs typeface="Calibri"/>
              </a:rPr>
              <a:t>Voltage 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45">
                <a:latin typeface="Calibri"/>
                <a:cs typeface="Calibri"/>
              </a:rPr>
              <a:t>Transfer 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C</a:t>
            </a:r>
            <a:r>
              <a:rPr dirty="0" sz="2600" spc="-10">
                <a:latin typeface="Calibri"/>
                <a:cs typeface="Calibri"/>
              </a:rPr>
              <a:t>h</a:t>
            </a:r>
            <a:r>
              <a:rPr dirty="0" sz="2600">
                <a:latin typeface="Calibri"/>
                <a:cs typeface="Calibri"/>
              </a:rPr>
              <a:t>a</a:t>
            </a:r>
            <a:r>
              <a:rPr dirty="0" sz="2600" spc="-50">
                <a:latin typeface="Calibri"/>
                <a:cs typeface="Calibri"/>
              </a:rPr>
              <a:t>r</a:t>
            </a:r>
            <a:r>
              <a:rPr dirty="0" sz="2600" spc="-5">
                <a:latin typeface="Calibri"/>
                <a:cs typeface="Calibri"/>
              </a:rPr>
              <a:t>a</a:t>
            </a:r>
            <a:r>
              <a:rPr dirty="0" sz="2600" spc="5">
                <a:latin typeface="Calibri"/>
                <a:cs typeface="Calibri"/>
              </a:rPr>
              <a:t>c</a:t>
            </a:r>
            <a:r>
              <a:rPr dirty="0" sz="2600" spc="-35">
                <a:latin typeface="Calibri"/>
                <a:cs typeface="Calibri"/>
              </a:rPr>
              <a:t>t</a:t>
            </a:r>
            <a:r>
              <a:rPr dirty="0" sz="2600" spc="-5">
                <a:latin typeface="Calibri"/>
                <a:cs typeface="Calibri"/>
              </a:rPr>
              <a:t>e</a:t>
            </a:r>
            <a:r>
              <a:rPr dirty="0" sz="2600" spc="5">
                <a:latin typeface="Calibri"/>
                <a:cs typeface="Calibri"/>
              </a:rPr>
              <a:t>r</a:t>
            </a:r>
            <a:r>
              <a:rPr dirty="0" sz="2600" spc="-5">
                <a:latin typeface="Calibri"/>
                <a:cs typeface="Calibri"/>
              </a:rPr>
              <a:t>i</a:t>
            </a:r>
            <a:r>
              <a:rPr dirty="0" sz="2600" spc="-30">
                <a:latin typeface="Calibri"/>
                <a:cs typeface="Calibri"/>
              </a:rPr>
              <a:t>s</a:t>
            </a:r>
            <a:r>
              <a:rPr dirty="0" sz="2600" spc="-5">
                <a:latin typeface="Calibri"/>
                <a:cs typeface="Calibri"/>
              </a:rPr>
              <a:t>tics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05534" y="6144106"/>
            <a:ext cx="211454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-90" i="1">
                <a:latin typeface="Times New Roman"/>
                <a:cs typeface="Times New Roman"/>
              </a:rPr>
              <a:t>in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00536" y="5279790"/>
            <a:ext cx="817244" cy="6032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800" spc="-345">
                <a:latin typeface="Symbol"/>
                <a:cs typeface="Symbol"/>
              </a:rPr>
              <a:t></a:t>
            </a:r>
            <a:r>
              <a:rPr dirty="0" sz="3650" spc="-295" i="1">
                <a:latin typeface="Times New Roman"/>
                <a:cs typeface="Times New Roman"/>
              </a:rPr>
              <a:t>V</a:t>
            </a:r>
            <a:r>
              <a:rPr dirty="0" sz="2100" spc="20" i="1">
                <a:latin typeface="Times New Roman"/>
                <a:cs typeface="Times New Roman"/>
              </a:rPr>
              <a:t>out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8953" y="5566307"/>
            <a:ext cx="1546860" cy="6032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2800">
                <a:latin typeface="Calibri"/>
                <a:cs typeface="Calibri"/>
              </a:rPr>
              <a:t>Gain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=</a:t>
            </a:r>
            <a:r>
              <a:rPr dirty="0" sz="2800" spc="200">
                <a:latin typeface="Calibri"/>
                <a:cs typeface="Calibri"/>
              </a:rPr>
              <a:t> </a:t>
            </a:r>
            <a:r>
              <a:rPr dirty="0" baseline="-42397" sz="5700" spc="-480">
                <a:latin typeface="Symbol"/>
                <a:cs typeface="Symbol"/>
              </a:rPr>
              <a:t></a:t>
            </a:r>
            <a:r>
              <a:rPr dirty="0" baseline="-44140" sz="5475" spc="-480" i="1">
                <a:latin typeface="Times New Roman"/>
                <a:cs typeface="Times New Roman"/>
              </a:rPr>
              <a:t>V</a:t>
            </a:r>
            <a:endParaRPr baseline="-44140" sz="547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8144" y="923366"/>
            <a:ext cx="7632700" cy="18199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94970" marR="55880" indent="-344805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394970" algn="l"/>
                <a:tab pos="395605" algn="l"/>
              </a:tabLst>
            </a:pPr>
            <a:r>
              <a:rPr dirty="0" sz="2800" spc="-5">
                <a:latin typeface="Calibri"/>
                <a:cs typeface="Calibri"/>
              </a:rPr>
              <a:t>In </a:t>
            </a:r>
            <a:r>
              <a:rPr dirty="0" sz="2800" spc="5">
                <a:latin typeface="Calibri"/>
                <a:cs typeface="Calibri"/>
              </a:rPr>
              <a:t>an </a:t>
            </a:r>
            <a:r>
              <a:rPr dirty="0" sz="2800">
                <a:latin typeface="Calibri"/>
                <a:cs typeface="Calibri"/>
              </a:rPr>
              <a:t>ideal </a:t>
            </a:r>
            <a:r>
              <a:rPr dirty="0" sz="2800" spc="-10">
                <a:latin typeface="Calibri"/>
                <a:cs typeface="Calibri"/>
              </a:rPr>
              <a:t>implementation </a:t>
            </a:r>
            <a:r>
              <a:rPr dirty="0" sz="2800">
                <a:latin typeface="Calibri"/>
                <a:cs typeface="Calibri"/>
              </a:rPr>
              <a:t>of </a:t>
            </a:r>
            <a:r>
              <a:rPr dirty="0" sz="2800" spc="5">
                <a:latin typeface="Calibri"/>
                <a:cs typeface="Calibri"/>
              </a:rPr>
              <a:t>an </a:t>
            </a:r>
            <a:r>
              <a:rPr dirty="0" sz="2800" spc="-40">
                <a:latin typeface="Calibri"/>
                <a:cs typeface="Calibri"/>
              </a:rPr>
              <a:t>inverter, </a:t>
            </a:r>
            <a:r>
              <a:rPr dirty="0" sz="2800" spc="-5">
                <a:latin typeface="Calibri"/>
                <a:cs typeface="Calibri"/>
              </a:rPr>
              <a:t>the two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binary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levels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are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ground</a:t>
            </a:r>
            <a:r>
              <a:rPr dirty="0" sz="2800" spc="-50" b="1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and </a:t>
            </a:r>
            <a:r>
              <a:rPr dirty="0" sz="2800" b="1">
                <a:latin typeface="Calibri"/>
                <a:cs typeface="Calibri"/>
              </a:rPr>
              <a:t>V</a:t>
            </a:r>
            <a:r>
              <a:rPr dirty="0" baseline="-19519" sz="2775" b="1">
                <a:latin typeface="Calibri"/>
                <a:cs typeface="Calibri"/>
              </a:rPr>
              <a:t>DD</a:t>
            </a:r>
            <a:r>
              <a:rPr dirty="0" sz="280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394970" marR="154940" indent="-344805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394970" algn="l"/>
                <a:tab pos="395605" algn="l"/>
              </a:tabLst>
            </a:pP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output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transition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between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and</a:t>
            </a:r>
            <a:r>
              <a:rPr dirty="0" sz="2800">
                <a:latin typeface="Calibri"/>
                <a:cs typeface="Calibri"/>
              </a:rPr>
              <a:t> 0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states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occurs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when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input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sz="2800" spc="-15">
                <a:latin typeface="Calibri"/>
                <a:cs typeface="Calibri"/>
              </a:rPr>
              <a:t>exactly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V</a:t>
            </a:r>
            <a:r>
              <a:rPr dirty="0" baseline="-19519" sz="2775" b="1">
                <a:latin typeface="Calibri"/>
                <a:cs typeface="Calibri"/>
              </a:rPr>
              <a:t>DD</a:t>
            </a:r>
            <a:r>
              <a:rPr dirty="0" sz="2800">
                <a:latin typeface="Calibri"/>
                <a:cs typeface="Calibri"/>
              </a:rPr>
              <a:t>/2.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600"/>
                </a:lnTo>
                <a:lnTo>
                  <a:pt x="9144000" y="609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744" y="6690968"/>
            <a:ext cx="2755900" cy="12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63"/>
            <a:ext cx="990600" cy="5403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6080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35"/>
              <a:t>Voltage</a:t>
            </a:r>
            <a:r>
              <a:rPr dirty="0" spc="-70"/>
              <a:t> </a:t>
            </a:r>
            <a:r>
              <a:rPr dirty="0" spc="-60"/>
              <a:t>Transfer</a:t>
            </a:r>
            <a:r>
              <a:rPr dirty="0" spc="-25"/>
              <a:t> </a:t>
            </a:r>
            <a:r>
              <a:rPr dirty="0" spc="-15"/>
              <a:t>Characteristics	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4245676"/>
            <a:ext cx="8686800" cy="25986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044" y="1463116"/>
            <a:ext cx="7849870" cy="2953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183515" algn="l"/>
              </a:tabLst>
            </a:pPr>
            <a:r>
              <a:rPr dirty="0" sz="2400" spc="-10" b="1">
                <a:latin typeface="Calibri"/>
                <a:cs typeface="Calibri"/>
              </a:rPr>
              <a:t>Range:</a:t>
            </a:r>
            <a:r>
              <a:rPr dirty="0" sz="2400" spc="45" b="1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voltage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interval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over</a:t>
            </a:r>
            <a:r>
              <a:rPr dirty="0" sz="2400" spc="-5">
                <a:latin typeface="Calibri"/>
                <a:cs typeface="Calibri"/>
              </a:rPr>
              <a:t> which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signal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considered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to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endParaRPr sz="2400">
              <a:latin typeface="Calibri"/>
              <a:cs typeface="Calibri"/>
            </a:endParaRPr>
          </a:p>
          <a:p>
            <a:pPr marL="146685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logic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0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or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logic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1.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For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ideal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inverter: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libri"/>
                <a:cs typeface="Calibri"/>
              </a:rPr>
              <a:t>-The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input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range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very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large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-The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output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range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83515" marR="53340" indent="-183515">
              <a:lnSpc>
                <a:spcPct val="100000"/>
              </a:lnSpc>
              <a:buFont typeface="Microsoft Sans Serif"/>
              <a:buChar char="•"/>
              <a:tabLst>
                <a:tab pos="183515" algn="l"/>
              </a:tabLst>
            </a:pPr>
            <a:r>
              <a:rPr dirty="0" sz="2400">
                <a:latin typeface="Calibri"/>
                <a:cs typeface="Calibri"/>
              </a:rPr>
              <a:t>This is </a:t>
            </a:r>
            <a:r>
              <a:rPr dirty="0" sz="2400" spc="-5">
                <a:latin typeface="Calibri"/>
                <a:cs typeface="Calibri"/>
              </a:rPr>
              <a:t>desirable </a:t>
            </a:r>
            <a:r>
              <a:rPr dirty="0" sz="2400">
                <a:latin typeface="Calibri"/>
                <a:cs typeface="Calibri"/>
              </a:rPr>
              <a:t>as it implies: the input </a:t>
            </a:r>
            <a:r>
              <a:rPr dirty="0" sz="2400" spc="-15">
                <a:latin typeface="Calibri"/>
                <a:cs typeface="Calibri"/>
              </a:rPr>
              <a:t>can </a:t>
            </a:r>
            <a:r>
              <a:rPr dirty="0" sz="2400" spc="-10">
                <a:latin typeface="Calibri"/>
                <a:cs typeface="Calibri"/>
              </a:rPr>
              <a:t>vary </a:t>
            </a:r>
            <a:r>
              <a:rPr dirty="0" sz="2400" spc="-5">
                <a:latin typeface="Calibri"/>
                <a:cs typeface="Calibri"/>
              </a:rPr>
              <a:t>significantly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little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effect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output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(the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gate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rejects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noise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input)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1447749"/>
            <a:ext cx="8610600" cy="5219700"/>
            <a:chOff x="457200" y="1447749"/>
            <a:chExt cx="8610600" cy="5219700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00" y="1447749"/>
              <a:ext cx="5715000" cy="52191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6009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Practical</a:t>
            </a:r>
            <a:r>
              <a:rPr dirty="0" spc="-130"/>
              <a:t> </a:t>
            </a:r>
            <a:r>
              <a:rPr dirty="0" spc="-20"/>
              <a:t>VTC	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" y="2090673"/>
            <a:ext cx="3352800" cy="28625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34315" indent="-144145">
              <a:lnSpc>
                <a:spcPct val="100000"/>
              </a:lnSpc>
              <a:spcBef>
                <a:spcPts val="240"/>
              </a:spcBef>
              <a:buFont typeface="Microsoft Sans Serif"/>
              <a:buChar char="•"/>
              <a:tabLst>
                <a:tab pos="234950" algn="l"/>
              </a:tabLst>
            </a:pPr>
            <a:r>
              <a:rPr dirty="0" sz="2000" spc="-25" b="1">
                <a:latin typeface="Calibri"/>
                <a:cs typeface="Calibri"/>
              </a:rPr>
              <a:t>VOL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may</a:t>
            </a:r>
            <a:r>
              <a:rPr dirty="0" sz="2000" spc="-5">
                <a:latin typeface="Calibri"/>
                <a:cs typeface="Calibri"/>
              </a:rPr>
              <a:t> not</a:t>
            </a:r>
            <a:r>
              <a:rPr dirty="0" sz="2000" spc="-10">
                <a:latin typeface="Calibri"/>
                <a:cs typeface="Calibri"/>
              </a:rPr>
              <a:t> reach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GND</a:t>
            </a:r>
            <a:endParaRPr sz="2000">
              <a:latin typeface="Calibri"/>
              <a:cs typeface="Calibri"/>
            </a:endParaRPr>
          </a:p>
          <a:p>
            <a:pPr marL="234315" indent="-144145">
              <a:lnSpc>
                <a:spcPct val="100000"/>
              </a:lnSpc>
              <a:buFont typeface="Microsoft Sans Serif"/>
              <a:buChar char="•"/>
              <a:tabLst>
                <a:tab pos="234950" algn="l"/>
              </a:tabLst>
            </a:pPr>
            <a:r>
              <a:rPr dirty="0" sz="2000" spc="-30" b="1">
                <a:latin typeface="Calibri"/>
                <a:cs typeface="Calibri"/>
              </a:rPr>
              <a:t>VOH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may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not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reach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VDD</a:t>
            </a:r>
            <a:endParaRPr sz="2000">
              <a:latin typeface="Calibri"/>
              <a:cs typeface="Calibri"/>
            </a:endParaRPr>
          </a:p>
          <a:p>
            <a:pPr marL="234315" indent="-144145">
              <a:lnSpc>
                <a:spcPct val="100000"/>
              </a:lnSpc>
              <a:buFont typeface="Microsoft Sans Serif"/>
              <a:buChar char="•"/>
              <a:tabLst>
                <a:tab pos="234950" algn="l"/>
              </a:tabLst>
            </a:pPr>
            <a:r>
              <a:rPr dirty="0" sz="2000" spc="-30" b="1">
                <a:latin typeface="Calibri"/>
                <a:cs typeface="Calibri"/>
              </a:rPr>
              <a:t>V</a:t>
            </a:r>
            <a:r>
              <a:rPr dirty="0" baseline="-20576" sz="2025" spc="-44" b="1">
                <a:latin typeface="Calibri"/>
                <a:cs typeface="Calibri"/>
              </a:rPr>
              <a:t>out</a:t>
            </a:r>
            <a:r>
              <a:rPr dirty="0" baseline="-20576" sz="2025" spc="187" b="1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doesn’t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switch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from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VDD</a:t>
            </a:r>
            <a:endParaRPr sz="2000">
              <a:latin typeface="Calibri"/>
              <a:cs typeface="Calibri"/>
            </a:endParaRPr>
          </a:p>
          <a:p>
            <a:pPr marL="259079">
              <a:lnSpc>
                <a:spcPct val="100000"/>
              </a:lnSpc>
            </a:pP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GND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at</a:t>
            </a:r>
            <a:r>
              <a:rPr dirty="0" sz="2000" spc="-10">
                <a:latin typeface="Calibri"/>
                <a:cs typeface="Calibri"/>
              </a:rPr>
              <a:t> VDD/2</a:t>
            </a:r>
            <a:endParaRPr sz="2000">
              <a:latin typeface="Calibri"/>
              <a:cs typeface="Calibri"/>
            </a:endParaRPr>
          </a:p>
          <a:p>
            <a:pPr marL="234315" indent="-144145"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  <a:tabLst>
                <a:tab pos="234950" algn="l"/>
              </a:tabLst>
            </a:pPr>
            <a:r>
              <a:rPr dirty="0" sz="2000" spc="-40" b="1">
                <a:latin typeface="Calibri"/>
                <a:cs typeface="Calibri"/>
              </a:rPr>
              <a:t>Vs</a:t>
            </a:r>
            <a:r>
              <a:rPr dirty="0" sz="2000" spc="-40">
                <a:latin typeface="Calibri"/>
                <a:cs typeface="Calibri"/>
              </a:rPr>
              <a:t>: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point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where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30" b="1">
                <a:latin typeface="Calibri"/>
                <a:cs typeface="Calibri"/>
              </a:rPr>
              <a:t>V</a:t>
            </a:r>
            <a:r>
              <a:rPr dirty="0" baseline="-20576" sz="2025" spc="-44" b="1">
                <a:latin typeface="Calibri"/>
                <a:cs typeface="Calibri"/>
              </a:rPr>
              <a:t>out</a:t>
            </a:r>
            <a:r>
              <a:rPr dirty="0" baseline="-20576" sz="2025" spc="195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=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V</a:t>
            </a:r>
            <a:r>
              <a:rPr dirty="0" baseline="-20576" sz="2025" spc="-7" b="1">
                <a:latin typeface="Calibri"/>
                <a:cs typeface="Calibri"/>
              </a:rPr>
              <a:t>in</a:t>
            </a:r>
            <a:endParaRPr baseline="-20576" sz="2025">
              <a:latin typeface="Calibri"/>
              <a:cs typeface="Calibri"/>
            </a:endParaRPr>
          </a:p>
          <a:p>
            <a:pPr marL="234315" indent="-144145">
              <a:lnSpc>
                <a:spcPct val="100000"/>
              </a:lnSpc>
              <a:buFont typeface="Microsoft Sans Serif"/>
              <a:buChar char="•"/>
              <a:tabLst>
                <a:tab pos="234950" algn="l"/>
              </a:tabLst>
            </a:pPr>
            <a:r>
              <a:rPr dirty="0" sz="2000" spc="-15">
                <a:latin typeface="Calibri"/>
                <a:cs typeface="Calibri"/>
              </a:rPr>
              <a:t>instead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3</a:t>
            </a:r>
            <a:r>
              <a:rPr dirty="0" sz="2000" spc="-10">
                <a:latin typeface="Calibri"/>
                <a:cs typeface="Calibri"/>
              </a:rPr>
              <a:t> regions</a:t>
            </a:r>
            <a:endParaRPr sz="20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(0 </a:t>
            </a:r>
            <a:r>
              <a:rPr dirty="0" sz="2000" spc="-15">
                <a:latin typeface="Calibri"/>
                <a:cs typeface="Calibri"/>
              </a:rPr>
              <a:t>gain,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infinite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gain,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0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gain)</a:t>
            </a:r>
            <a:endParaRPr sz="2000">
              <a:latin typeface="Calibri"/>
              <a:cs typeface="Calibri"/>
            </a:endParaRPr>
          </a:p>
          <a:p>
            <a:pPr marL="259079">
              <a:lnSpc>
                <a:spcPct val="100000"/>
              </a:lnSpc>
            </a:pPr>
            <a:r>
              <a:rPr dirty="0" sz="2000" spc="-25">
                <a:latin typeface="Calibri"/>
                <a:cs typeface="Calibri"/>
              </a:rPr>
              <a:t>we </a:t>
            </a:r>
            <a:r>
              <a:rPr dirty="0" sz="2000" spc="-20">
                <a:latin typeface="Calibri"/>
                <a:cs typeface="Calibri"/>
              </a:rPr>
              <a:t>have</a:t>
            </a:r>
            <a:endParaRPr sz="20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(low</a:t>
            </a:r>
            <a:r>
              <a:rPr dirty="0" sz="2000" spc="-15">
                <a:latin typeface="Calibri"/>
                <a:cs typeface="Calibri"/>
              </a:rPr>
              <a:t> gain,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high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gain,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low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gain)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088474" y="6690968"/>
            <a:ext cx="1140460" cy="12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" b="1">
                <a:latin typeface="Arial"/>
                <a:cs typeface="Arial"/>
              </a:rPr>
              <a:t>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N</a:t>
            </a:r>
            <a:r>
              <a:rPr dirty="0" sz="900" b="1">
                <a:latin typeface="Arial"/>
                <a:cs typeface="Arial"/>
              </a:rPr>
              <a:t>a</a:t>
            </a:r>
            <a:r>
              <a:rPr dirty="0" sz="900" spc="5" b="1">
                <a:latin typeface="Arial"/>
                <a:cs typeface="Arial"/>
              </a:rPr>
              <a:t>ti</a:t>
            </a:r>
            <a:r>
              <a:rPr dirty="0" sz="900" spc="-5" b="1">
                <a:latin typeface="Arial"/>
                <a:cs typeface="Arial"/>
              </a:rPr>
              <a:t>on</a:t>
            </a:r>
            <a:r>
              <a:rPr dirty="0" sz="900" b="1">
                <a:latin typeface="Arial"/>
                <a:cs typeface="Arial"/>
              </a:rPr>
              <a:t>a</a:t>
            </a:r>
            <a:r>
              <a:rPr dirty="0" sz="900" b="1">
                <a:latin typeface="Arial"/>
                <a:cs typeface="Arial"/>
              </a:rPr>
              <a:t>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U</a:t>
            </a:r>
            <a:r>
              <a:rPr dirty="0" sz="900" spc="-5" b="1">
                <a:latin typeface="Arial"/>
                <a:cs typeface="Arial"/>
              </a:rPr>
              <a:t>n</a:t>
            </a:r>
            <a:r>
              <a:rPr dirty="0" sz="900" spc="5" b="1">
                <a:latin typeface="Arial"/>
                <a:cs typeface="Arial"/>
              </a:rPr>
              <a:t>i</a:t>
            </a:r>
            <a:r>
              <a:rPr dirty="0" sz="900" b="1">
                <a:latin typeface="Arial"/>
                <a:cs typeface="Arial"/>
              </a:rPr>
              <a:t>ve</a:t>
            </a:r>
            <a:r>
              <a:rPr dirty="0" sz="900" b="1">
                <a:latin typeface="Arial"/>
                <a:cs typeface="Arial"/>
              </a:rPr>
              <a:t>r</a:t>
            </a: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5" b="1">
                <a:latin typeface="Arial"/>
                <a:cs typeface="Arial"/>
              </a:rPr>
              <a:t>it</a:t>
            </a:r>
            <a:r>
              <a:rPr dirty="0" sz="900" spc="5" b="1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200" y="4038649"/>
            <a:ext cx="8229600" cy="2792095"/>
            <a:chOff x="457200" y="4038649"/>
            <a:chExt cx="8229600" cy="2792095"/>
          </a:xfrm>
        </p:grpSpPr>
        <p:sp>
          <p:nvSpPr>
            <p:cNvPr id="7" name="object 7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600" y="4038649"/>
              <a:ext cx="5280786" cy="279171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6009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0"/>
              <a:t>Practical</a:t>
            </a:r>
            <a:r>
              <a:rPr dirty="0" spc="-130"/>
              <a:t> </a:t>
            </a:r>
            <a:r>
              <a:rPr dirty="0" spc="-20"/>
              <a:t>VTC	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0044" y="6678268"/>
            <a:ext cx="1641475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04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3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6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3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140" y="1386916"/>
            <a:ext cx="8576310" cy="2221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915" indent="-17145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09550" algn="l"/>
              </a:tabLst>
            </a:pPr>
            <a:r>
              <a:rPr dirty="0" sz="2400">
                <a:latin typeface="Calibri"/>
                <a:cs typeface="Calibri"/>
              </a:rPr>
              <a:t>The input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ranges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that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define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0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are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smaller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than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the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ideal</a:t>
            </a:r>
            <a:r>
              <a:rPr dirty="0" sz="2400" spc="-10">
                <a:latin typeface="Calibri"/>
                <a:cs typeface="Calibri"/>
              </a:rPr>
              <a:t> case</a:t>
            </a:r>
            <a:endParaRPr sz="2400">
              <a:latin typeface="Calibri"/>
              <a:cs typeface="Calibri"/>
            </a:endParaRPr>
          </a:p>
          <a:p>
            <a:pPr lvl="1" marL="608330" indent="-162560">
              <a:lnSpc>
                <a:spcPct val="100000"/>
              </a:lnSpc>
              <a:buFont typeface="Calibri"/>
              <a:buChar char="-"/>
              <a:tabLst>
                <a:tab pos="608965" algn="l"/>
              </a:tabLst>
            </a:pPr>
            <a:r>
              <a:rPr dirty="0" sz="2400" b="1">
                <a:latin typeface="Calibri"/>
                <a:cs typeface="Calibri"/>
              </a:rPr>
              <a:t>0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to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V</a:t>
            </a:r>
            <a:r>
              <a:rPr dirty="0" baseline="-20833" sz="2400" b="1">
                <a:latin typeface="Calibri"/>
                <a:cs typeface="Calibri"/>
              </a:rPr>
              <a:t>IL</a:t>
            </a:r>
            <a:endParaRPr baseline="-20833" sz="2400">
              <a:latin typeface="Calibri"/>
              <a:cs typeface="Calibri"/>
            </a:endParaRPr>
          </a:p>
          <a:p>
            <a:pPr lvl="1" marL="608330" indent="-16256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608965" algn="l"/>
              </a:tabLst>
            </a:pPr>
            <a:r>
              <a:rPr dirty="0" sz="2400" b="1">
                <a:latin typeface="Calibri"/>
                <a:cs typeface="Calibri"/>
              </a:rPr>
              <a:t>V</a:t>
            </a:r>
            <a:r>
              <a:rPr dirty="0" baseline="-20833" sz="2400" b="1">
                <a:latin typeface="Calibri"/>
                <a:cs typeface="Calibri"/>
              </a:rPr>
              <a:t>IH</a:t>
            </a:r>
            <a:r>
              <a:rPr dirty="0" baseline="-20833" sz="2400" spc="202" b="1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V</a:t>
            </a:r>
            <a:r>
              <a:rPr dirty="0" baseline="-20833" sz="2400" spc="-7" b="1">
                <a:latin typeface="Calibri"/>
                <a:cs typeface="Calibri"/>
              </a:rPr>
              <a:t>DD</a:t>
            </a:r>
            <a:endParaRPr baseline="-20833" sz="2400">
              <a:latin typeface="Calibri"/>
              <a:cs typeface="Calibri"/>
            </a:endParaRPr>
          </a:p>
          <a:p>
            <a:pPr marL="208915" indent="-171450">
              <a:lnSpc>
                <a:spcPct val="100000"/>
              </a:lnSpc>
              <a:buFont typeface="Microsoft Sans Serif"/>
              <a:buChar char="•"/>
              <a:tabLst>
                <a:tab pos="209550" algn="l"/>
              </a:tabLst>
            </a:pPr>
            <a:r>
              <a:rPr dirty="0" sz="2400" spc="5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two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output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ranges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are </a:t>
            </a:r>
            <a:r>
              <a:rPr dirty="0" sz="2400" spc="-10">
                <a:latin typeface="Calibri"/>
                <a:cs typeface="Calibri"/>
              </a:rPr>
              <a:t>larger </a:t>
            </a:r>
            <a:r>
              <a:rPr dirty="0" sz="2400" spc="5">
                <a:latin typeface="Calibri"/>
                <a:cs typeface="Calibri"/>
              </a:rPr>
              <a:t>than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ideal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case</a:t>
            </a:r>
            <a:endParaRPr sz="2400">
              <a:latin typeface="Calibri"/>
              <a:cs typeface="Calibri"/>
            </a:endParaRPr>
          </a:p>
          <a:p>
            <a:pPr lvl="1" marL="537845" indent="-161925">
              <a:lnSpc>
                <a:spcPct val="100000"/>
              </a:lnSpc>
              <a:buFont typeface="Calibri"/>
              <a:buChar char="-"/>
              <a:tabLst>
                <a:tab pos="538480" algn="l"/>
              </a:tabLst>
            </a:pPr>
            <a:r>
              <a:rPr dirty="0" sz="2400" spc="-20" b="1">
                <a:latin typeface="Calibri"/>
                <a:cs typeface="Calibri"/>
              </a:rPr>
              <a:t>V</a:t>
            </a:r>
            <a:r>
              <a:rPr dirty="0" baseline="-20833" sz="2400" spc="-30" b="1">
                <a:latin typeface="Calibri"/>
                <a:cs typeface="Calibri"/>
              </a:rPr>
              <a:t>OL</a:t>
            </a:r>
            <a:r>
              <a:rPr dirty="0" baseline="-20833" sz="2400" spc="232" b="1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V</a:t>
            </a:r>
            <a:r>
              <a:rPr dirty="0" baseline="-20833" sz="2400" spc="-22" b="1">
                <a:latin typeface="Calibri"/>
                <a:cs typeface="Calibri"/>
              </a:rPr>
              <a:t>OUL</a:t>
            </a:r>
            <a:endParaRPr baseline="-20833" sz="2400">
              <a:latin typeface="Calibri"/>
              <a:cs typeface="Calibri"/>
            </a:endParaRPr>
          </a:p>
          <a:p>
            <a:pPr lvl="1" marL="537845" indent="-161925">
              <a:lnSpc>
                <a:spcPct val="100000"/>
              </a:lnSpc>
              <a:buFont typeface="Calibri"/>
              <a:buChar char="-"/>
              <a:tabLst>
                <a:tab pos="538480" algn="l"/>
              </a:tabLst>
            </a:pPr>
            <a:r>
              <a:rPr dirty="0" sz="2400" spc="-15" b="1">
                <a:latin typeface="Calibri"/>
                <a:cs typeface="Calibri"/>
              </a:rPr>
              <a:t>V</a:t>
            </a:r>
            <a:r>
              <a:rPr dirty="0" baseline="-20833" sz="2400" spc="-22" b="1">
                <a:latin typeface="Calibri"/>
                <a:cs typeface="Calibri"/>
              </a:rPr>
              <a:t>OUH</a:t>
            </a:r>
            <a:r>
              <a:rPr dirty="0" baseline="-20833" sz="2400" spc="232" b="1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to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V</a:t>
            </a:r>
            <a:r>
              <a:rPr dirty="0" baseline="-20833" sz="2400" spc="-30" b="1">
                <a:latin typeface="Calibri"/>
                <a:cs typeface="Calibri"/>
              </a:rPr>
              <a:t>OH</a:t>
            </a:r>
            <a:endParaRPr baseline="-20833"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600"/>
                </a:lnTo>
                <a:lnTo>
                  <a:pt x="9144000" y="609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744" y="6690968"/>
            <a:ext cx="2755900" cy="12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63"/>
            <a:ext cx="990600" cy="5403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00431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Noise	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4343398"/>
            <a:ext cx="8854313" cy="2438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044" y="1508201"/>
            <a:ext cx="8108950" cy="3227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340" marR="5080" indent="-16764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29235" algn="l"/>
              </a:tabLst>
            </a:pPr>
            <a:r>
              <a:rPr dirty="0"/>
              <a:t>	</a:t>
            </a:r>
            <a:r>
              <a:rPr dirty="0" sz="3000">
                <a:latin typeface="Calibri"/>
                <a:cs typeface="Calibri"/>
              </a:rPr>
              <a:t>When the input </a:t>
            </a:r>
            <a:r>
              <a:rPr dirty="0" sz="3000" spc="-20">
                <a:latin typeface="Calibri"/>
                <a:cs typeface="Calibri"/>
              </a:rPr>
              <a:t>range </a:t>
            </a:r>
            <a:r>
              <a:rPr dirty="0" sz="3000">
                <a:latin typeface="Calibri"/>
                <a:cs typeface="Calibri"/>
              </a:rPr>
              <a:t>is </a:t>
            </a:r>
            <a:r>
              <a:rPr dirty="0" sz="3000" spc="-10">
                <a:latin typeface="Calibri"/>
                <a:cs typeface="Calibri"/>
              </a:rPr>
              <a:t>larger </a:t>
            </a:r>
            <a:r>
              <a:rPr dirty="0" sz="3000">
                <a:latin typeface="Calibri"/>
                <a:cs typeface="Calibri"/>
              </a:rPr>
              <a:t>than the output 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range,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 spc="-30">
                <a:latin typeface="Calibri"/>
                <a:cs typeface="Calibri"/>
              </a:rPr>
              <a:t>gate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retains</a:t>
            </a:r>
            <a:r>
              <a:rPr dirty="0" sz="3000">
                <a:latin typeface="Calibri"/>
                <a:cs typeface="Calibri"/>
              </a:rPr>
              <a:t> the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 spc="-5" b="1" i="1">
                <a:latin typeface="Calibri"/>
                <a:cs typeface="Calibri"/>
              </a:rPr>
              <a:t>noise</a:t>
            </a:r>
            <a:r>
              <a:rPr dirty="0" sz="3000" spc="20" b="1" i="1">
                <a:latin typeface="Calibri"/>
                <a:cs typeface="Calibri"/>
              </a:rPr>
              <a:t> </a:t>
            </a:r>
            <a:r>
              <a:rPr dirty="0" sz="3000" spc="-10" b="1" i="1">
                <a:latin typeface="Calibri"/>
                <a:cs typeface="Calibri"/>
              </a:rPr>
              <a:t>rejection</a:t>
            </a:r>
            <a:r>
              <a:rPr dirty="0" sz="3000" spc="20" b="1" i="1">
                <a:latin typeface="Calibri"/>
                <a:cs typeface="Calibri"/>
              </a:rPr>
              <a:t> </a:t>
            </a:r>
            <a:r>
              <a:rPr dirty="0" sz="3000" spc="-5" b="1" i="1">
                <a:latin typeface="Calibri"/>
                <a:cs typeface="Calibri"/>
              </a:rPr>
              <a:t>property</a:t>
            </a:r>
            <a:endParaRPr sz="3000">
              <a:latin typeface="Calibri"/>
              <a:cs typeface="Calibri"/>
            </a:endParaRPr>
          </a:p>
          <a:p>
            <a:pPr marL="180340" marR="603885">
              <a:lnSpc>
                <a:spcPct val="100000"/>
              </a:lnSpc>
              <a:spcBef>
                <a:spcPts val="5"/>
              </a:spcBef>
            </a:pPr>
            <a:r>
              <a:rPr dirty="0" sz="3000">
                <a:latin typeface="Calibri"/>
                <a:cs typeface="Calibri"/>
              </a:rPr>
              <a:t>i.e. output </a:t>
            </a:r>
            <a:r>
              <a:rPr dirty="0" sz="3000" spc="-5">
                <a:latin typeface="Calibri"/>
                <a:cs typeface="Calibri"/>
              </a:rPr>
              <a:t>fluctuation </a:t>
            </a:r>
            <a:r>
              <a:rPr dirty="0" sz="3000" spc="-15">
                <a:latin typeface="Calibri"/>
                <a:cs typeface="Calibri"/>
              </a:rPr>
              <a:t>are </a:t>
            </a:r>
            <a:r>
              <a:rPr dirty="0" sz="3000" spc="-5">
                <a:latin typeface="Calibri"/>
                <a:cs typeface="Calibri"/>
              </a:rPr>
              <a:t>small </a:t>
            </a:r>
            <a:r>
              <a:rPr dirty="0" sz="3000" spc="-20">
                <a:latin typeface="Calibri"/>
                <a:cs typeface="Calibri"/>
              </a:rPr>
              <a:t>even </a:t>
            </a:r>
            <a:r>
              <a:rPr dirty="0" sz="3000" spc="-5">
                <a:latin typeface="Calibri"/>
                <a:cs typeface="Calibri"/>
              </a:rPr>
              <a:t>with </a:t>
            </a:r>
            <a:r>
              <a:rPr dirty="0" sz="3000" spc="-15">
                <a:latin typeface="Calibri"/>
                <a:cs typeface="Calibri"/>
              </a:rPr>
              <a:t>large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input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fluctuation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50">
              <a:latin typeface="Calibri"/>
              <a:cs typeface="Calibri"/>
            </a:endParaRPr>
          </a:p>
          <a:p>
            <a:pPr marL="229235" marR="195580" indent="-229235"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  <a:tabLst>
                <a:tab pos="229235" algn="l"/>
              </a:tabLst>
            </a:pPr>
            <a:r>
              <a:rPr dirty="0" sz="3000">
                <a:latin typeface="Calibri"/>
                <a:cs typeface="Calibri"/>
              </a:rPr>
              <a:t>This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attenuates</a:t>
            </a:r>
            <a:r>
              <a:rPr dirty="0" sz="3000" spc="-6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noise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when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multiple</a:t>
            </a:r>
            <a:r>
              <a:rPr dirty="0" sz="3000" spc="-60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gates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are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connected</a:t>
            </a:r>
            <a:r>
              <a:rPr dirty="0" sz="3000" spc="-6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successively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034539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Noise</a:t>
            </a:r>
            <a:r>
              <a:rPr dirty="0" spc="-80"/>
              <a:t> </a:t>
            </a:r>
            <a:r>
              <a:rPr dirty="0" spc="-5"/>
              <a:t>Margin</a:t>
            </a:r>
            <a:r>
              <a:rPr dirty="0" spc="-50"/>
              <a:t> </a:t>
            </a:r>
            <a:r>
              <a:rPr dirty="0" spc="-5"/>
              <a:t>Definitions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1527428"/>
            <a:ext cx="8543925" cy="4717415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356870" marR="5080" indent="-344805">
              <a:lnSpc>
                <a:spcPct val="80000"/>
              </a:lnSpc>
              <a:spcBef>
                <a:spcPts val="82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000" spc="5">
                <a:latin typeface="Calibri"/>
                <a:cs typeface="Calibri"/>
              </a:rPr>
              <a:t>If</a:t>
            </a:r>
            <a:r>
              <a:rPr dirty="0" sz="3000" spc="-65">
                <a:latin typeface="Calibri"/>
                <a:cs typeface="Calibri"/>
              </a:rPr>
              <a:t> </a:t>
            </a:r>
            <a:r>
              <a:rPr dirty="0" sz="3000" spc="5">
                <a:latin typeface="Calibri"/>
                <a:cs typeface="Calibri"/>
              </a:rPr>
              <a:t>the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noise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5">
                <a:latin typeface="Calibri"/>
                <a:cs typeface="Calibri"/>
              </a:rPr>
              <a:t>amplitude</a:t>
            </a:r>
            <a:r>
              <a:rPr dirty="0" sz="3000" spc="-6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at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 spc="5">
                <a:latin typeface="Calibri"/>
                <a:cs typeface="Calibri"/>
              </a:rPr>
              <a:t>the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5">
                <a:latin typeface="Calibri"/>
                <a:cs typeface="Calibri"/>
              </a:rPr>
              <a:t>input</a:t>
            </a:r>
            <a:r>
              <a:rPr dirty="0" sz="3000" spc="-5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of</a:t>
            </a:r>
            <a:r>
              <a:rPr dirty="0" sz="3000" spc="1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any</a:t>
            </a:r>
            <a:r>
              <a:rPr dirty="0" sz="3000" spc="-2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logic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circuit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is smaller than the </a:t>
            </a:r>
            <a:r>
              <a:rPr dirty="0" sz="3000" b="1" i="1">
                <a:latin typeface="Calibri"/>
                <a:cs typeface="Calibri"/>
              </a:rPr>
              <a:t>noise </a:t>
            </a:r>
            <a:r>
              <a:rPr dirty="0" sz="3000" spc="-5" b="1" i="1">
                <a:latin typeface="Calibri"/>
                <a:cs typeface="Calibri"/>
              </a:rPr>
              <a:t>margin </a:t>
            </a:r>
            <a:r>
              <a:rPr dirty="0" sz="3000" spc="-5">
                <a:latin typeface="Calibri"/>
                <a:cs typeface="Calibri"/>
              </a:rPr>
              <a:t>of </a:t>
            </a:r>
            <a:r>
              <a:rPr dirty="0" sz="3000">
                <a:latin typeface="Calibri"/>
                <a:cs typeface="Calibri"/>
              </a:rPr>
              <a:t>the </a:t>
            </a:r>
            <a:r>
              <a:rPr dirty="0" sz="3000" spc="-5">
                <a:latin typeface="Calibri"/>
                <a:cs typeface="Calibri"/>
              </a:rPr>
              <a:t>circuit </a:t>
            </a:r>
            <a:r>
              <a:rPr dirty="0" sz="3000">
                <a:latin typeface="Calibri"/>
                <a:cs typeface="Calibri"/>
              </a:rPr>
              <a:t>the 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noise</a:t>
            </a:r>
            <a:r>
              <a:rPr dirty="0" sz="3000" spc="-6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will </a:t>
            </a:r>
            <a:r>
              <a:rPr dirty="0" sz="3000" spc="5">
                <a:latin typeface="Calibri"/>
                <a:cs typeface="Calibri"/>
              </a:rPr>
              <a:t>be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attenuated</a:t>
            </a:r>
            <a:endParaRPr sz="3000">
              <a:latin typeface="Calibri"/>
              <a:cs typeface="Calibri"/>
            </a:endParaRPr>
          </a:p>
          <a:p>
            <a:pPr marL="356870" marR="1611630" indent="-344805">
              <a:lnSpc>
                <a:spcPct val="80000"/>
              </a:lnSpc>
              <a:spcBef>
                <a:spcPts val="72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000" spc="5">
                <a:latin typeface="Calibri"/>
                <a:cs typeface="Calibri"/>
              </a:rPr>
              <a:t>Noise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may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be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transferred</a:t>
            </a:r>
            <a:r>
              <a:rPr dirty="0" sz="3000" spc="-5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to </a:t>
            </a:r>
            <a:r>
              <a:rPr dirty="0" sz="3000">
                <a:latin typeface="Calibri"/>
                <a:cs typeface="Calibri"/>
              </a:rPr>
              <a:t>logic</a:t>
            </a:r>
            <a:r>
              <a:rPr dirty="0" sz="3000" spc="-2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nodes</a:t>
            </a:r>
            <a:r>
              <a:rPr dirty="0" sz="3000" spc="-5">
                <a:latin typeface="Calibri"/>
                <a:cs typeface="Calibri"/>
              </a:rPr>
              <a:t> or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interconnecting</a:t>
            </a:r>
            <a:r>
              <a:rPr dirty="0" sz="3000" spc="-9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lines</a:t>
            </a:r>
            <a:r>
              <a:rPr dirty="0" sz="3000" spc="-2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by:</a:t>
            </a:r>
            <a:endParaRPr sz="3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2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600" spc="-15">
                <a:latin typeface="Calibri"/>
                <a:cs typeface="Calibri"/>
              </a:rPr>
              <a:t>Unwanted </a:t>
            </a:r>
            <a:r>
              <a:rPr dirty="0" sz="2600" spc="-5">
                <a:latin typeface="Calibri"/>
                <a:cs typeface="Calibri"/>
              </a:rPr>
              <a:t>capacitive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or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inductive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coupling</a:t>
            </a:r>
            <a:endParaRPr sz="2600">
              <a:latin typeface="Calibri"/>
              <a:cs typeface="Calibri"/>
            </a:endParaRPr>
          </a:p>
          <a:p>
            <a:pPr lvl="1" marL="756285" marR="554355" indent="-287020">
              <a:lnSpc>
                <a:spcPts val="2500"/>
              </a:lnSpc>
              <a:spcBef>
                <a:spcPts val="60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600">
                <a:latin typeface="Calibri"/>
                <a:cs typeface="Calibri"/>
              </a:rPr>
              <a:t>Series </a:t>
            </a:r>
            <a:r>
              <a:rPr dirty="0" sz="2600" spc="-5">
                <a:latin typeface="Calibri"/>
                <a:cs typeface="Calibri"/>
              </a:rPr>
              <a:t>inductance and </a:t>
            </a:r>
            <a:r>
              <a:rPr dirty="0" sz="2600" spc="-10">
                <a:latin typeface="Calibri"/>
                <a:cs typeface="Calibri"/>
              </a:rPr>
              <a:t>resistance </a:t>
            </a:r>
            <a:r>
              <a:rPr dirty="0" sz="2600" spc="-5">
                <a:latin typeface="Calibri"/>
                <a:cs typeface="Calibri"/>
              </a:rPr>
              <a:t>in </a:t>
            </a:r>
            <a:r>
              <a:rPr dirty="0" sz="2600" spc="-10">
                <a:latin typeface="Calibri"/>
                <a:cs typeface="Calibri"/>
              </a:rPr>
              <a:t>the shared ground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and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power</a:t>
            </a:r>
            <a:r>
              <a:rPr dirty="0" sz="2600" spc="2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supply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lines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robustness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of</a:t>
            </a:r>
            <a:r>
              <a:rPr dirty="0" sz="3000" spc="-1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 </a:t>
            </a:r>
            <a:r>
              <a:rPr dirty="0" sz="3000" spc="-25">
                <a:latin typeface="Calibri"/>
                <a:cs typeface="Calibri"/>
              </a:rPr>
              <a:t>gate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depends</a:t>
            </a:r>
            <a:r>
              <a:rPr dirty="0" sz="3000" spc="-5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on:</a:t>
            </a:r>
            <a:endParaRPr sz="3000">
              <a:latin typeface="Calibri"/>
              <a:cs typeface="Calibri"/>
            </a:endParaRPr>
          </a:p>
          <a:p>
            <a:pPr lvl="1" marL="756285" marR="32384" indent="-287020">
              <a:lnSpc>
                <a:spcPts val="2500"/>
              </a:lnSpc>
              <a:spcBef>
                <a:spcPts val="61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600" spc="-10">
                <a:latin typeface="Calibri"/>
                <a:cs typeface="Calibri"/>
              </a:rPr>
              <a:t>How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much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noise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can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be</a:t>
            </a:r>
            <a:r>
              <a:rPr dirty="0" sz="2600">
                <a:latin typeface="Calibri"/>
                <a:cs typeface="Calibri"/>
              </a:rPr>
              <a:t> applied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before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30">
                <a:latin typeface="Calibri"/>
                <a:cs typeface="Calibri"/>
              </a:rPr>
              <a:t>gate</a:t>
            </a:r>
            <a:r>
              <a:rPr dirty="0" sz="2600" spc="2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fails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(gate </a:t>
            </a:r>
            <a:r>
              <a:rPr dirty="0" sz="2600" spc="-57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properties)</a:t>
            </a:r>
            <a:endParaRPr sz="26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2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600" spc="-10">
                <a:latin typeface="Calibri"/>
                <a:cs typeface="Calibri"/>
              </a:rPr>
              <a:t>How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much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noise</a:t>
            </a:r>
            <a:r>
              <a:rPr dirty="0" sz="2600">
                <a:latin typeface="Calibri"/>
                <a:cs typeface="Calibri"/>
              </a:rPr>
              <a:t> actually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couples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into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30">
                <a:latin typeface="Calibri"/>
                <a:cs typeface="Calibri"/>
              </a:rPr>
              <a:t>gate</a:t>
            </a:r>
            <a:r>
              <a:rPr dirty="0" sz="2600" spc="2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(environ.)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11086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Noise</a:t>
            </a:r>
            <a:r>
              <a:rPr dirty="0" spc="-80"/>
              <a:t> </a:t>
            </a:r>
            <a:r>
              <a:rPr dirty="0" spc="-5"/>
              <a:t>Margins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923366"/>
            <a:ext cx="7812405" cy="4320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marR="561975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The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noise </a:t>
            </a:r>
            <a:r>
              <a:rPr dirty="0" sz="3200" spc="-20" b="1">
                <a:latin typeface="Calibri"/>
                <a:cs typeface="Calibri"/>
              </a:rPr>
              <a:t>margin</a:t>
            </a:r>
            <a:r>
              <a:rPr dirty="0" sz="3200" spc="50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specifies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25">
                <a:latin typeface="Calibri"/>
                <a:cs typeface="Calibri"/>
              </a:rPr>
              <a:t>range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over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which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circuit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will</a:t>
            </a:r>
            <a:r>
              <a:rPr dirty="0" sz="3200" spc="-5">
                <a:latin typeface="Calibri"/>
                <a:cs typeface="Calibri"/>
              </a:rPr>
              <a:t> function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40">
                <a:latin typeface="Calibri"/>
                <a:cs typeface="Calibri"/>
              </a:rPr>
              <a:t>properly.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5">
                <a:latin typeface="Calibri"/>
                <a:cs typeface="Calibri"/>
              </a:rPr>
              <a:t>Noise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margin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metrics:</a:t>
            </a:r>
            <a:endParaRPr sz="3200">
              <a:latin typeface="Calibri"/>
              <a:cs typeface="Calibri"/>
            </a:endParaRPr>
          </a:p>
          <a:p>
            <a:pPr lvl="1" marL="756285" marR="114300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b="1">
                <a:latin typeface="Calibri"/>
                <a:cs typeface="Calibri"/>
              </a:rPr>
              <a:t>single-source noise </a:t>
            </a:r>
            <a:r>
              <a:rPr dirty="0" sz="2800" spc="-5" b="1">
                <a:latin typeface="Calibri"/>
                <a:cs typeface="Calibri"/>
              </a:rPr>
              <a:t>margin (SSNM)</a:t>
            </a:r>
            <a:r>
              <a:rPr dirty="0" sz="2800" spc="-5">
                <a:latin typeface="Calibri"/>
                <a:cs typeface="Calibri"/>
              </a:rPr>
              <a:t>: </a:t>
            </a:r>
            <a:r>
              <a:rPr dirty="0" sz="2800">
                <a:latin typeface="Calibri"/>
                <a:cs typeface="Calibri"/>
              </a:rPr>
              <a:t>assumes a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single noise </a:t>
            </a:r>
            <a:r>
              <a:rPr dirty="0" sz="2800" spc="-10">
                <a:latin typeface="Calibri"/>
                <a:cs typeface="Calibri"/>
              </a:rPr>
              <a:t>source </a:t>
            </a:r>
            <a:r>
              <a:rPr dirty="0" sz="2800" spc="-15">
                <a:latin typeface="Calibri"/>
                <a:cs typeface="Calibri"/>
              </a:rPr>
              <a:t>affecting </a:t>
            </a:r>
            <a:r>
              <a:rPr dirty="0" sz="2800">
                <a:latin typeface="Calibri"/>
                <a:cs typeface="Calibri"/>
              </a:rPr>
              <a:t>one logic </a:t>
            </a:r>
            <a:r>
              <a:rPr dirty="0" sz="2800" spc="-5">
                <a:latin typeface="Calibri"/>
                <a:cs typeface="Calibri"/>
              </a:rPr>
              <a:t>node </a:t>
            </a:r>
            <a:r>
              <a:rPr dirty="0" sz="2800" spc="-10">
                <a:latin typeface="Calibri"/>
                <a:cs typeface="Calibri"/>
              </a:rPr>
              <a:t>(not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realistic)</a:t>
            </a:r>
            <a:endParaRPr sz="2800">
              <a:latin typeface="Calibri"/>
              <a:cs typeface="Calibri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68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b="1">
                <a:latin typeface="Calibri"/>
                <a:cs typeface="Calibri"/>
              </a:rPr>
              <a:t>multiple-source</a:t>
            </a:r>
            <a:r>
              <a:rPr dirty="0" sz="2800" spc="-9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noise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margin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(MSNM)</a:t>
            </a:r>
            <a:r>
              <a:rPr dirty="0" sz="2800" spc="-5">
                <a:latin typeface="Calibri"/>
                <a:cs typeface="Calibri"/>
              </a:rPr>
              <a:t>: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assumes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multiple noise </a:t>
            </a:r>
            <a:r>
              <a:rPr dirty="0" sz="2800" spc="-10">
                <a:latin typeface="Calibri"/>
                <a:cs typeface="Calibri"/>
              </a:rPr>
              <a:t>sources </a:t>
            </a:r>
            <a:r>
              <a:rPr dirty="0" sz="2800" spc="-5">
                <a:latin typeface="Calibri"/>
                <a:cs typeface="Calibri"/>
              </a:rPr>
              <a:t>potentially </a:t>
            </a:r>
            <a:r>
              <a:rPr dirty="0" sz="2800" spc="-15">
                <a:latin typeface="Calibri"/>
                <a:cs typeface="Calibri"/>
              </a:rPr>
              <a:t>affecting </a:t>
            </a:r>
            <a:r>
              <a:rPr dirty="0" sz="2800">
                <a:latin typeface="Calibri"/>
                <a:cs typeface="Calibri"/>
              </a:rPr>
              <a:t>all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nodes </a:t>
            </a:r>
            <a:r>
              <a:rPr dirty="0" sz="2800" spc="-15">
                <a:latin typeface="Calibri"/>
                <a:cs typeface="Calibri"/>
              </a:rPr>
              <a:t>(more </a:t>
            </a:r>
            <a:r>
              <a:rPr dirty="0" sz="2800" spc="-10">
                <a:latin typeface="Calibri"/>
                <a:cs typeface="Calibri"/>
              </a:rPr>
              <a:t>realistic)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63"/>
            <a:ext cx="990600" cy="5403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-12700" y="256997"/>
            <a:ext cx="9169400" cy="63195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210945" algn="l"/>
                <a:tab pos="9156065" algn="l"/>
              </a:tabLst>
            </a:pPr>
            <a:r>
              <a:rPr dirty="0" u="heavy" sz="280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-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The</a:t>
            </a:r>
            <a:r>
              <a:rPr dirty="0" u="heavy" sz="2800" spc="-2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Standard</a:t>
            </a:r>
            <a:r>
              <a:rPr dirty="0" u="heavy" sz="2800" spc="-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TTL</a:t>
            </a:r>
            <a:r>
              <a:rPr dirty="0" u="heavy" sz="2800" spc="-5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series</a:t>
            </a:r>
            <a:r>
              <a:rPr dirty="0" u="heavy" sz="2800" spc="-45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b="1">
                <a:uFill>
                  <a:solidFill>
                    <a:srgbClr val="F1F1F1"/>
                  </a:solidFill>
                </a:uFill>
                <a:latin typeface="Arial"/>
                <a:cs typeface="Arial"/>
              </a:rPr>
              <a:t>Characteristics	</a:t>
            </a:r>
            <a:endParaRPr sz="2800">
              <a:latin typeface="Arial"/>
              <a:cs typeface="Arial"/>
            </a:endParaRPr>
          </a:p>
          <a:p>
            <a:pPr marL="561340" marR="886460">
              <a:lnSpc>
                <a:spcPct val="120100"/>
              </a:lnSpc>
              <a:spcBef>
                <a:spcPts val="1810"/>
              </a:spcBef>
            </a:pP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propagation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delay</a:t>
            </a:r>
            <a:r>
              <a:rPr dirty="0" sz="2800" spc="-110" b="1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transistor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which </a:t>
            </a:r>
            <a:r>
              <a:rPr dirty="0" sz="2800" spc="-5">
                <a:latin typeface="Calibri"/>
                <a:cs typeface="Calibri"/>
              </a:rPr>
              <a:t>goes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into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saturation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depends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on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two </a:t>
            </a:r>
            <a:r>
              <a:rPr dirty="0" sz="2800" spc="-15">
                <a:latin typeface="Calibri"/>
                <a:cs typeface="Calibri"/>
              </a:rPr>
              <a:t>factors:</a:t>
            </a:r>
            <a:endParaRPr sz="2800">
              <a:latin typeface="Calibri"/>
              <a:cs typeface="Calibri"/>
            </a:endParaRPr>
          </a:p>
          <a:p>
            <a:pPr marL="905510" indent="-344805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905510" algn="l"/>
                <a:tab pos="906144" algn="l"/>
              </a:tabLst>
            </a:pPr>
            <a:r>
              <a:rPr dirty="0" sz="2800" spc="-10">
                <a:latin typeface="Calibri"/>
                <a:cs typeface="Calibri"/>
              </a:rPr>
              <a:t>Saturation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delay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(storage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time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delay)</a:t>
            </a:r>
            <a:endParaRPr sz="2800">
              <a:latin typeface="Calibri"/>
              <a:cs typeface="Calibri"/>
            </a:endParaRPr>
          </a:p>
          <a:p>
            <a:pPr marL="905510" indent="-344805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905510" algn="l"/>
                <a:tab pos="906144" algn="l"/>
              </a:tabLst>
            </a:pPr>
            <a:r>
              <a:rPr dirty="0" sz="2800" spc="-5">
                <a:latin typeface="Calibri"/>
                <a:cs typeface="Calibri"/>
              </a:rPr>
              <a:t>RC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time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constant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</a:pPr>
            <a:endParaRPr sz="385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dirty="0" sz="2800" spc="-5">
                <a:latin typeface="Calibri"/>
                <a:cs typeface="Calibri"/>
              </a:rPr>
              <a:t>By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reducing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resistor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905510" indent="-344805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905510" algn="l"/>
                <a:tab pos="906144" algn="l"/>
              </a:tabLst>
            </a:pPr>
            <a:r>
              <a:rPr dirty="0" sz="2800" spc="-10">
                <a:latin typeface="Calibri"/>
                <a:cs typeface="Calibri"/>
              </a:rPr>
              <a:t>reduces</a:t>
            </a:r>
            <a:r>
              <a:rPr dirty="0" sz="2800" spc="-5">
                <a:latin typeface="Calibri"/>
                <a:cs typeface="Calibri"/>
              </a:rPr>
              <a:t> RC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time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constant</a:t>
            </a:r>
            <a:endParaRPr sz="2800">
              <a:latin typeface="Calibri"/>
              <a:cs typeface="Calibri"/>
            </a:endParaRPr>
          </a:p>
          <a:p>
            <a:pPr marL="905510" indent="-344805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905510" algn="l"/>
                <a:tab pos="906144" algn="l"/>
              </a:tabLst>
            </a:pPr>
            <a:r>
              <a:rPr dirty="0" sz="2800" spc="-10">
                <a:latin typeface="Calibri"/>
                <a:cs typeface="Calibri"/>
              </a:rPr>
              <a:t>decreases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propagation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delay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</a:pPr>
            <a:endParaRPr sz="385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dirty="0" sz="2800" spc="-25">
                <a:latin typeface="Calibri"/>
                <a:cs typeface="Calibri"/>
              </a:rPr>
              <a:t>Trade-off</a:t>
            </a:r>
            <a:r>
              <a:rPr dirty="0" sz="2800" spc="-10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</a:t>
            </a:r>
            <a:r>
              <a:rPr dirty="0" u="heavy" sz="28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high</a:t>
            </a:r>
            <a:r>
              <a:rPr dirty="0" u="heavy" sz="28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power</a:t>
            </a:r>
            <a:r>
              <a:rPr dirty="0" u="heavy" sz="28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dissipation</a:t>
            </a:r>
            <a:endParaRPr sz="2800">
              <a:latin typeface="Calibri"/>
              <a:cs typeface="Calibri"/>
            </a:endParaRPr>
          </a:p>
          <a:p>
            <a:pPr marL="905510" indent="-344805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905510" algn="l"/>
                <a:tab pos="906144" algn="l"/>
              </a:tabLst>
            </a:pPr>
            <a:r>
              <a:rPr dirty="0" sz="2800">
                <a:latin typeface="Calibri"/>
                <a:cs typeface="Calibri"/>
              </a:rPr>
              <a:t>lower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resistance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draws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more current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from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power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supply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5181654"/>
            <a:ext cx="8534400" cy="1599565"/>
            <a:chOff x="457200" y="5181654"/>
            <a:chExt cx="8534400" cy="1599565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5181654"/>
              <a:ext cx="5410200" cy="159931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7934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Noise</a:t>
            </a:r>
            <a:r>
              <a:rPr dirty="0" spc="-60"/>
              <a:t> </a:t>
            </a:r>
            <a:r>
              <a:rPr dirty="0" spc="-5"/>
              <a:t>Margins</a:t>
            </a:r>
            <a:r>
              <a:rPr dirty="0" spc="-35"/>
              <a:t> </a:t>
            </a:r>
            <a:r>
              <a:rPr dirty="0" spc="-10"/>
              <a:t>(cont.)	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02542" y="1514899"/>
            <a:ext cx="6323099" cy="13806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1300" y="3352800"/>
            <a:ext cx="7186499" cy="156425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3708" y="3292855"/>
            <a:ext cx="3015615" cy="2887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700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System </a:t>
            </a:r>
            <a:r>
              <a:rPr dirty="0" sz="2400" spc="-5">
                <a:latin typeface="Calibri"/>
                <a:cs typeface="Calibri"/>
              </a:rPr>
              <a:t>with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 noise of </a:t>
            </a:r>
            <a:r>
              <a:rPr dirty="0" sz="2400">
                <a:latin typeface="Calibri"/>
                <a:cs typeface="Calibri"/>
              </a:rPr>
              <a:t> magnitude</a:t>
            </a:r>
            <a:r>
              <a:rPr dirty="0" sz="2400" spc="-140">
                <a:latin typeface="Calibri"/>
                <a:cs typeface="Calibri"/>
              </a:rPr>
              <a:t> </a:t>
            </a:r>
            <a:r>
              <a:rPr dirty="0" sz="2400" spc="-45">
                <a:latin typeface="Calibri"/>
                <a:cs typeface="Calibri"/>
              </a:rPr>
              <a:t>Vn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 marL="40005" marR="5080">
              <a:lnSpc>
                <a:spcPct val="100000"/>
              </a:lnSpc>
              <a:spcBef>
                <a:spcPts val="5"/>
              </a:spcBef>
            </a:pPr>
            <a:r>
              <a:rPr dirty="0" sz="2400" spc="-20">
                <a:latin typeface="Calibri"/>
                <a:cs typeface="Calibri"/>
              </a:rPr>
              <a:t>System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multi-stage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noise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939" y="1844421"/>
            <a:ext cx="2133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Noiseless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7934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Noise</a:t>
            </a:r>
            <a:r>
              <a:rPr dirty="0" spc="-60"/>
              <a:t> </a:t>
            </a:r>
            <a:r>
              <a:rPr dirty="0" spc="-5"/>
              <a:t>Margins</a:t>
            </a:r>
            <a:r>
              <a:rPr dirty="0" spc="-35"/>
              <a:t> </a:t>
            </a:r>
            <a:r>
              <a:rPr dirty="0" spc="-10"/>
              <a:t>(cont.)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1511019"/>
            <a:ext cx="7842884" cy="496189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25">
                <a:latin typeface="Calibri"/>
                <a:cs typeface="Calibri"/>
              </a:rPr>
              <a:t>For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noiseless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system: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35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35">
                <a:latin typeface="Calibri"/>
                <a:cs typeface="Calibri"/>
              </a:rPr>
              <a:t>Vout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=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f(Vin)</a:t>
            </a:r>
            <a:endParaRPr sz="28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7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10">
                <a:latin typeface="Calibri"/>
                <a:cs typeface="Calibri"/>
              </a:rPr>
              <a:t>When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adding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noise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0">
                <a:latin typeface="Calibri"/>
                <a:cs typeface="Calibri"/>
              </a:rPr>
              <a:t>Vn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output: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35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35">
                <a:latin typeface="Calibri"/>
                <a:cs typeface="Calibri"/>
              </a:rPr>
              <a:t>Vout </a:t>
            </a:r>
            <a:r>
              <a:rPr dirty="0" sz="2800">
                <a:latin typeface="Calibri"/>
                <a:cs typeface="Calibri"/>
              </a:rPr>
              <a:t>=</a:t>
            </a:r>
            <a:r>
              <a:rPr dirty="0" sz="2800" spc="-15">
                <a:latin typeface="Calibri"/>
                <a:cs typeface="Calibri"/>
              </a:rPr>
              <a:t> f(Vin+Vn)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34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>
                <a:latin typeface="Calibri"/>
                <a:cs typeface="Calibri"/>
              </a:rPr>
              <a:t>Can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be </a:t>
            </a:r>
            <a:r>
              <a:rPr dirty="0" sz="2800" spc="-10">
                <a:latin typeface="Calibri"/>
                <a:cs typeface="Calibri"/>
              </a:rPr>
              <a:t>eventually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simplified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into:</a:t>
            </a:r>
            <a:endParaRPr sz="2800">
              <a:latin typeface="Calibri"/>
              <a:cs typeface="Calibri"/>
            </a:endParaRPr>
          </a:p>
          <a:p>
            <a:pPr marL="1207770">
              <a:lnSpc>
                <a:spcPct val="100000"/>
              </a:lnSpc>
              <a:spcBef>
                <a:spcPts val="370"/>
              </a:spcBef>
            </a:pPr>
            <a:r>
              <a:rPr dirty="0" sz="3200" spc="-50">
                <a:latin typeface="Calibri"/>
                <a:cs typeface="Calibri"/>
              </a:rPr>
              <a:t>Vout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Noiseless_Output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+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noise*gain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ts val="3460"/>
              </a:lnSpc>
              <a:spcBef>
                <a:spcPts val="82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dirty="0" sz="3200" spc="-5">
                <a:latin typeface="Calibri"/>
                <a:cs typeface="Calibri"/>
              </a:rPr>
              <a:t>This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implies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that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if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inverter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is </a:t>
            </a:r>
            <a:r>
              <a:rPr dirty="0" sz="3200" spc="-20">
                <a:latin typeface="Calibri"/>
                <a:cs typeface="Calibri"/>
              </a:rPr>
              <a:t>operating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region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where: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295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gain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&gt; </a:t>
            </a:r>
            <a:r>
              <a:rPr dirty="0" sz="2800" spc="-5">
                <a:latin typeface="Calibri"/>
                <a:cs typeface="Calibri"/>
              </a:rPr>
              <a:t>1,</a:t>
            </a:r>
            <a:r>
              <a:rPr dirty="0" sz="2800">
                <a:latin typeface="Calibri"/>
                <a:cs typeface="Calibri"/>
              </a:rPr>
              <a:t> noise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 amplified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(undesired)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340"/>
              </a:spcBef>
              <a:buFont typeface="Microsoft Sans Serif"/>
              <a:buChar char="–"/>
              <a:tabLst>
                <a:tab pos="756920" algn="l"/>
              </a:tabLst>
            </a:pP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gain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&lt;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1,</a:t>
            </a:r>
            <a:r>
              <a:rPr dirty="0" sz="2800">
                <a:latin typeface="Calibri"/>
                <a:cs typeface="Calibri"/>
              </a:rPr>
              <a:t> noise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attenuated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(desired)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7934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Noise</a:t>
            </a:r>
            <a:r>
              <a:rPr dirty="0" spc="-60"/>
              <a:t> </a:t>
            </a:r>
            <a:r>
              <a:rPr dirty="0" spc="-5"/>
              <a:t>Margins</a:t>
            </a:r>
            <a:r>
              <a:rPr dirty="0" spc="-35"/>
              <a:t> </a:t>
            </a:r>
            <a:r>
              <a:rPr dirty="0" spc="-10"/>
              <a:t>(cont.)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1508836"/>
            <a:ext cx="7960995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6870" marR="508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7505" algn="l"/>
              </a:tabLst>
            </a:pPr>
            <a:r>
              <a:rPr dirty="0" sz="3200" spc="-70">
                <a:latin typeface="Calibri"/>
                <a:cs typeface="Calibri"/>
              </a:rPr>
              <a:t>We </a:t>
            </a:r>
            <a:r>
              <a:rPr dirty="0" sz="3200" spc="-20">
                <a:latin typeface="Calibri"/>
                <a:cs typeface="Calibri"/>
              </a:rPr>
              <a:t>can </a:t>
            </a:r>
            <a:r>
              <a:rPr dirty="0" sz="3200" spc="-10">
                <a:latin typeface="Calibri"/>
                <a:cs typeface="Calibri"/>
              </a:rPr>
              <a:t>define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noise </a:t>
            </a:r>
            <a:r>
              <a:rPr dirty="0" sz="3200" spc="-15">
                <a:latin typeface="Calibri"/>
                <a:cs typeface="Calibri"/>
              </a:rPr>
              <a:t>margins </a:t>
            </a:r>
            <a:r>
              <a:rPr dirty="0" sz="3200" spc="-20">
                <a:latin typeface="Calibri"/>
                <a:cs typeface="Calibri"/>
              </a:rPr>
              <a:t>by </a:t>
            </a:r>
            <a:r>
              <a:rPr dirty="0" sz="3200" spc="-5">
                <a:latin typeface="Calibri"/>
                <a:cs typeface="Calibri"/>
              </a:rPr>
              <a:t>using the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35">
                <a:latin typeface="Calibri"/>
                <a:cs typeface="Calibri"/>
              </a:rPr>
              <a:t>VTC </a:t>
            </a:r>
            <a:r>
              <a:rPr dirty="0" sz="3200" spc="-10">
                <a:latin typeface="Calibri"/>
                <a:cs typeface="Calibri"/>
              </a:rPr>
              <a:t>points </a:t>
            </a:r>
            <a:r>
              <a:rPr dirty="0" sz="3200" spc="-20">
                <a:latin typeface="Calibri"/>
                <a:cs typeface="Calibri"/>
              </a:rPr>
              <a:t>where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15">
                <a:latin typeface="Calibri"/>
                <a:cs typeface="Calibri"/>
              </a:rPr>
              <a:t>gain </a:t>
            </a:r>
            <a:r>
              <a:rPr dirty="0" sz="3200">
                <a:latin typeface="Calibri"/>
                <a:cs typeface="Calibri"/>
              </a:rPr>
              <a:t>is </a:t>
            </a:r>
            <a:r>
              <a:rPr dirty="0" sz="3200" spc="-5">
                <a:latin typeface="Calibri"/>
                <a:cs typeface="Calibri"/>
              </a:rPr>
              <a:t>1 </a:t>
            </a:r>
            <a:r>
              <a:rPr dirty="0" sz="3200" spc="-10">
                <a:latin typeface="Calibri"/>
                <a:cs typeface="Calibri"/>
              </a:rPr>
              <a:t>to </a:t>
            </a:r>
            <a:r>
              <a:rPr dirty="0" sz="3200" spc="-15">
                <a:latin typeface="Calibri"/>
                <a:cs typeface="Calibri"/>
              </a:rPr>
              <a:t>establish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transition</a:t>
            </a:r>
            <a:r>
              <a:rPr dirty="0" sz="3200" spc="-10">
                <a:latin typeface="Calibri"/>
                <a:cs typeface="Calibri"/>
              </a:rPr>
              <a:t> points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of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25">
                <a:latin typeface="Calibri"/>
                <a:cs typeface="Calibri"/>
              </a:rPr>
              <a:t>range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1295450"/>
            <a:ext cx="8686800" cy="5430520"/>
            <a:chOff x="457200" y="1295450"/>
            <a:chExt cx="8686800" cy="5430520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0" y="1295450"/>
              <a:ext cx="5333999" cy="543039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7934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Noise</a:t>
            </a:r>
            <a:r>
              <a:rPr dirty="0" spc="-60"/>
              <a:t> </a:t>
            </a:r>
            <a:r>
              <a:rPr dirty="0" spc="-5"/>
              <a:t>Margins</a:t>
            </a:r>
            <a:r>
              <a:rPr dirty="0" spc="-35"/>
              <a:t> </a:t>
            </a:r>
            <a:r>
              <a:rPr dirty="0" spc="-10"/>
              <a:t>(cont.)	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644" y="4506595"/>
            <a:ext cx="2280920" cy="88074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2800" spc="10">
                <a:latin typeface="Calibri"/>
                <a:cs typeface="Calibri"/>
              </a:rPr>
              <a:t>NM</a:t>
            </a:r>
            <a:r>
              <a:rPr dirty="0" baseline="-19519" sz="2775" spc="15">
                <a:latin typeface="Calibri"/>
                <a:cs typeface="Calibri"/>
              </a:rPr>
              <a:t>H</a:t>
            </a:r>
            <a:r>
              <a:rPr dirty="0" baseline="-19519" sz="2775" spc="25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=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V</a:t>
            </a:r>
            <a:r>
              <a:rPr dirty="0" baseline="-19519" sz="2775" spc="-15">
                <a:latin typeface="Calibri"/>
                <a:cs typeface="Calibri"/>
              </a:rPr>
              <a:t>OH</a:t>
            </a:r>
            <a:r>
              <a:rPr dirty="0" baseline="-19519" sz="2775" spc="3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-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V</a:t>
            </a:r>
            <a:r>
              <a:rPr dirty="0" baseline="-19519" sz="2775" spc="7">
                <a:latin typeface="Calibri"/>
                <a:cs typeface="Calibri"/>
              </a:rPr>
              <a:t>IH </a:t>
            </a:r>
            <a:r>
              <a:rPr dirty="0" baseline="-19519" sz="2775" spc="-607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NM</a:t>
            </a:r>
            <a:r>
              <a:rPr dirty="0" baseline="-19519" sz="2775" spc="7">
                <a:latin typeface="Calibri"/>
                <a:cs typeface="Calibri"/>
              </a:rPr>
              <a:t>L</a:t>
            </a:r>
            <a:r>
              <a:rPr dirty="0" baseline="-19519" sz="2775" spc="25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=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V</a:t>
            </a:r>
            <a:r>
              <a:rPr dirty="0" baseline="-19519" sz="2775" spc="7">
                <a:latin typeface="Calibri"/>
                <a:cs typeface="Calibri"/>
              </a:rPr>
              <a:t>IL</a:t>
            </a:r>
            <a:r>
              <a:rPr dirty="0" baseline="-19519" sz="2775" spc="30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- </a:t>
            </a:r>
            <a:r>
              <a:rPr dirty="0" sz="2800" spc="-10">
                <a:latin typeface="Calibri"/>
                <a:cs typeface="Calibri"/>
              </a:rPr>
              <a:t>V</a:t>
            </a:r>
            <a:r>
              <a:rPr dirty="0" baseline="-19519" sz="2775" spc="-15">
                <a:latin typeface="Calibri"/>
                <a:cs typeface="Calibri"/>
              </a:rPr>
              <a:t>OL</a:t>
            </a:r>
            <a:endParaRPr baseline="-19519" sz="2775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84816" y="2441384"/>
            <a:ext cx="680720" cy="558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00" spc="-130">
                <a:latin typeface="Symbol"/>
                <a:cs typeface="Symbol"/>
              </a:rPr>
              <a:t></a:t>
            </a:r>
            <a:r>
              <a:rPr dirty="0" sz="3300" spc="5" i="1">
                <a:latin typeface="Times New Roman"/>
                <a:cs typeface="Times New Roman"/>
              </a:rPr>
              <a:t>V</a:t>
            </a:r>
            <a:r>
              <a:rPr dirty="0" sz="1900" spc="20" i="1">
                <a:latin typeface="Times New Roman"/>
                <a:cs typeface="Times New Roman"/>
              </a:rPr>
              <a:t>in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4493" y="1848824"/>
            <a:ext cx="1241425" cy="558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35353" sz="4950" spc="15">
                <a:latin typeface="Symbol"/>
                <a:cs typeface="Symbol"/>
              </a:rPr>
              <a:t></a:t>
            </a:r>
            <a:r>
              <a:rPr dirty="0" baseline="-35353" sz="4950" spc="-67">
                <a:latin typeface="Times New Roman"/>
                <a:cs typeface="Times New Roman"/>
              </a:rPr>
              <a:t> </a:t>
            </a:r>
            <a:r>
              <a:rPr dirty="0" u="heavy" sz="3500" spc="6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</a:t>
            </a:r>
            <a:r>
              <a:rPr dirty="0" u="heavy" sz="3300" spc="6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</a:t>
            </a:r>
            <a:r>
              <a:rPr dirty="0" u="heavy" sz="1900" spc="6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out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0044" y="2210257"/>
            <a:ext cx="1821814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30">
                <a:latin typeface="Calibri"/>
                <a:cs typeface="Calibri"/>
              </a:rPr>
              <a:t>Inverter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200" y="1371587"/>
            <a:ext cx="8534400" cy="5348605"/>
            <a:chOff x="457200" y="1371587"/>
            <a:chExt cx="8534400" cy="5348605"/>
          </a:xfrm>
        </p:grpSpPr>
        <p:sp>
          <p:nvSpPr>
            <p:cNvPr id="6" name="object 6"/>
            <p:cNvSpPr/>
            <p:nvPr/>
          </p:nvSpPr>
          <p:spPr>
            <a:xfrm>
              <a:off x="457200" y="662940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0348" y="1371587"/>
              <a:ext cx="5691124" cy="534835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7934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/>
              <a:t>Noise</a:t>
            </a:r>
            <a:r>
              <a:rPr dirty="0" spc="-60"/>
              <a:t> </a:t>
            </a:r>
            <a:r>
              <a:rPr dirty="0" spc="-5"/>
              <a:t>Margins</a:t>
            </a:r>
            <a:r>
              <a:rPr dirty="0" spc="-35"/>
              <a:t> </a:t>
            </a:r>
            <a:r>
              <a:rPr dirty="0" spc="-10"/>
              <a:t>(cont.)	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644" y="4628515"/>
            <a:ext cx="2179955" cy="88074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baseline="12896" sz="4200" spc="22">
                <a:latin typeface="Calibri"/>
                <a:cs typeface="Calibri"/>
              </a:rPr>
              <a:t>N</a:t>
            </a:r>
            <a:r>
              <a:rPr dirty="0" sz="1850" spc="15">
                <a:latin typeface="Calibri"/>
                <a:cs typeface="Calibri"/>
              </a:rPr>
              <a:t>MH</a:t>
            </a:r>
            <a:r>
              <a:rPr dirty="0" sz="1850" spc="145">
                <a:latin typeface="Calibri"/>
                <a:cs typeface="Calibri"/>
              </a:rPr>
              <a:t> </a:t>
            </a:r>
            <a:r>
              <a:rPr dirty="0" baseline="12896" sz="4200">
                <a:latin typeface="Calibri"/>
                <a:cs typeface="Calibri"/>
              </a:rPr>
              <a:t>=</a:t>
            </a:r>
            <a:r>
              <a:rPr dirty="0" baseline="12896" sz="4200" spc="-30">
                <a:latin typeface="Calibri"/>
                <a:cs typeface="Calibri"/>
              </a:rPr>
              <a:t> </a:t>
            </a:r>
            <a:r>
              <a:rPr dirty="0" baseline="12896" sz="4200" spc="-7">
                <a:latin typeface="Calibri"/>
                <a:cs typeface="Calibri"/>
              </a:rPr>
              <a:t>V</a:t>
            </a:r>
            <a:r>
              <a:rPr dirty="0" sz="1850" spc="-5">
                <a:latin typeface="Calibri"/>
                <a:cs typeface="Calibri"/>
              </a:rPr>
              <a:t>OH</a:t>
            </a:r>
            <a:r>
              <a:rPr dirty="0" sz="1850" spc="195">
                <a:latin typeface="Calibri"/>
                <a:cs typeface="Calibri"/>
              </a:rPr>
              <a:t> </a:t>
            </a:r>
            <a:r>
              <a:rPr dirty="0" baseline="12896" sz="4200">
                <a:latin typeface="Calibri"/>
                <a:cs typeface="Calibri"/>
              </a:rPr>
              <a:t>- </a:t>
            </a:r>
            <a:r>
              <a:rPr dirty="0" baseline="12896" sz="4200" spc="7">
                <a:latin typeface="Calibri"/>
                <a:cs typeface="Calibri"/>
              </a:rPr>
              <a:t>V</a:t>
            </a:r>
            <a:r>
              <a:rPr dirty="0" sz="1850" spc="5">
                <a:latin typeface="Calibri"/>
                <a:cs typeface="Calibri"/>
              </a:rPr>
              <a:t>IH </a:t>
            </a:r>
            <a:r>
              <a:rPr dirty="0" sz="1850" spc="-405">
                <a:latin typeface="Calibri"/>
                <a:cs typeface="Calibri"/>
              </a:rPr>
              <a:t> </a:t>
            </a:r>
            <a:r>
              <a:rPr dirty="0" baseline="12896" sz="4200" spc="22">
                <a:latin typeface="Calibri"/>
                <a:cs typeface="Calibri"/>
              </a:rPr>
              <a:t>N</a:t>
            </a:r>
            <a:r>
              <a:rPr dirty="0" sz="1850" spc="15">
                <a:latin typeface="Calibri"/>
                <a:cs typeface="Calibri"/>
              </a:rPr>
              <a:t>ML</a:t>
            </a:r>
            <a:r>
              <a:rPr dirty="0" sz="1850" spc="170">
                <a:latin typeface="Calibri"/>
                <a:cs typeface="Calibri"/>
              </a:rPr>
              <a:t> </a:t>
            </a:r>
            <a:r>
              <a:rPr dirty="0" baseline="12896" sz="4200" spc="7">
                <a:latin typeface="Calibri"/>
                <a:cs typeface="Calibri"/>
              </a:rPr>
              <a:t>=</a:t>
            </a:r>
            <a:r>
              <a:rPr dirty="0" baseline="12896" sz="4200" spc="-52">
                <a:latin typeface="Calibri"/>
                <a:cs typeface="Calibri"/>
              </a:rPr>
              <a:t> </a:t>
            </a:r>
            <a:r>
              <a:rPr dirty="0" baseline="12896" sz="4200" spc="7">
                <a:latin typeface="Calibri"/>
                <a:cs typeface="Calibri"/>
              </a:rPr>
              <a:t>V</a:t>
            </a:r>
            <a:r>
              <a:rPr dirty="0" sz="1850" spc="5">
                <a:latin typeface="Calibri"/>
                <a:cs typeface="Calibri"/>
              </a:rPr>
              <a:t>IL</a:t>
            </a:r>
            <a:r>
              <a:rPr dirty="0" sz="1850" spc="220">
                <a:latin typeface="Calibri"/>
                <a:cs typeface="Calibri"/>
              </a:rPr>
              <a:t> </a:t>
            </a:r>
            <a:r>
              <a:rPr dirty="0" baseline="12896" sz="4200">
                <a:latin typeface="Calibri"/>
                <a:cs typeface="Calibri"/>
              </a:rPr>
              <a:t>-</a:t>
            </a:r>
            <a:r>
              <a:rPr dirty="0" baseline="12896" sz="4200" spc="-37">
                <a:latin typeface="Calibri"/>
                <a:cs typeface="Calibri"/>
              </a:rPr>
              <a:t> </a:t>
            </a:r>
            <a:r>
              <a:rPr dirty="0" baseline="12896" sz="4200" spc="-15">
                <a:latin typeface="Calibri"/>
                <a:cs typeface="Calibri"/>
              </a:rPr>
              <a:t>V</a:t>
            </a:r>
            <a:r>
              <a:rPr dirty="0" sz="1850" spc="-10">
                <a:latin typeface="Calibri"/>
                <a:cs typeface="Calibri"/>
              </a:rPr>
              <a:t>OL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044" y="2210257"/>
            <a:ext cx="1416050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Calibri"/>
                <a:cs typeface="Calibri"/>
              </a:rPr>
              <a:t>Bu</a:t>
            </a:r>
            <a:r>
              <a:rPr dirty="0" sz="4400" spc="-45">
                <a:latin typeface="Calibri"/>
                <a:cs typeface="Calibri"/>
              </a:rPr>
              <a:t>f</a:t>
            </a:r>
            <a:r>
              <a:rPr dirty="0" sz="4400" spc="-120">
                <a:latin typeface="Calibri"/>
                <a:cs typeface="Calibri"/>
              </a:rPr>
              <a:t>f</a:t>
            </a:r>
            <a:r>
              <a:rPr dirty="0" sz="4400" spc="-5">
                <a:latin typeface="Calibri"/>
                <a:cs typeface="Calibri"/>
              </a:rPr>
              <a:t>er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19555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15"/>
              <a:t>Resistive-Load</a:t>
            </a:r>
            <a:r>
              <a:rPr dirty="0" spc="-65"/>
              <a:t> </a:t>
            </a:r>
            <a:r>
              <a:rPr dirty="0" spc="10"/>
              <a:t>NMOS</a:t>
            </a:r>
            <a:r>
              <a:rPr dirty="0" spc="-50"/>
              <a:t> </a:t>
            </a:r>
            <a:r>
              <a:rPr dirty="0" spc="-25"/>
              <a:t>Inverter	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1145" y="1842389"/>
            <a:ext cx="3630041" cy="43611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0844" y="1635465"/>
            <a:ext cx="1570990" cy="2569845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1255"/>
              </a:spcBef>
            </a:pPr>
            <a:r>
              <a:rPr dirty="0" baseline="13020" sz="4800" spc="-7">
                <a:latin typeface="Calibri"/>
                <a:cs typeface="Calibri"/>
              </a:rPr>
              <a:t>V</a:t>
            </a:r>
            <a:r>
              <a:rPr dirty="0" sz="2100" spc="-5">
                <a:latin typeface="Calibri"/>
                <a:cs typeface="Calibri"/>
              </a:rPr>
              <a:t>in</a:t>
            </a:r>
            <a:r>
              <a:rPr dirty="0" sz="2100" spc="215">
                <a:latin typeface="Calibri"/>
                <a:cs typeface="Calibri"/>
              </a:rPr>
              <a:t> </a:t>
            </a:r>
            <a:r>
              <a:rPr dirty="0" baseline="13020" sz="4800" spc="-7">
                <a:latin typeface="Calibri"/>
                <a:cs typeface="Calibri"/>
              </a:rPr>
              <a:t>=</a:t>
            </a:r>
            <a:r>
              <a:rPr dirty="0" baseline="13020" sz="4800" spc="-30">
                <a:latin typeface="Calibri"/>
                <a:cs typeface="Calibri"/>
              </a:rPr>
              <a:t> </a:t>
            </a:r>
            <a:r>
              <a:rPr dirty="0" baseline="13020" sz="4800" spc="-22">
                <a:latin typeface="Calibri"/>
                <a:cs typeface="Calibri"/>
              </a:rPr>
              <a:t>V</a:t>
            </a:r>
            <a:r>
              <a:rPr dirty="0" sz="2100" spc="-15">
                <a:latin typeface="Calibri"/>
                <a:cs typeface="Calibri"/>
              </a:rPr>
              <a:t>GS</a:t>
            </a:r>
            <a:endParaRPr sz="2100">
              <a:latin typeface="Calibri"/>
              <a:cs typeface="Calibri"/>
            </a:endParaRPr>
          </a:p>
          <a:p>
            <a:pPr marL="114300" marR="30480" indent="-76200">
              <a:lnSpc>
                <a:spcPct val="120700"/>
              </a:lnSpc>
              <a:spcBef>
                <a:spcPts val="365"/>
              </a:spcBef>
            </a:pPr>
            <a:r>
              <a:rPr dirty="0" baseline="13020" sz="4800" spc="-44">
                <a:latin typeface="Calibri"/>
                <a:cs typeface="Calibri"/>
              </a:rPr>
              <a:t>V</a:t>
            </a:r>
            <a:r>
              <a:rPr dirty="0" sz="2100" spc="-30">
                <a:latin typeface="Calibri"/>
                <a:cs typeface="Calibri"/>
              </a:rPr>
              <a:t>out</a:t>
            </a:r>
            <a:r>
              <a:rPr dirty="0" sz="2100" spc="210">
                <a:latin typeface="Calibri"/>
                <a:cs typeface="Calibri"/>
              </a:rPr>
              <a:t> </a:t>
            </a:r>
            <a:r>
              <a:rPr dirty="0" baseline="13020" sz="4800" spc="-7">
                <a:latin typeface="Calibri"/>
                <a:cs typeface="Calibri"/>
              </a:rPr>
              <a:t>=</a:t>
            </a:r>
            <a:r>
              <a:rPr dirty="0" baseline="13020" sz="4800" spc="-67">
                <a:latin typeface="Calibri"/>
                <a:cs typeface="Calibri"/>
              </a:rPr>
              <a:t> </a:t>
            </a:r>
            <a:r>
              <a:rPr dirty="0" baseline="13020" sz="4800" spc="7">
                <a:latin typeface="Calibri"/>
                <a:cs typeface="Calibri"/>
              </a:rPr>
              <a:t>V</a:t>
            </a:r>
            <a:r>
              <a:rPr dirty="0" sz="2100" spc="5">
                <a:latin typeface="Calibri"/>
                <a:cs typeface="Calibri"/>
              </a:rPr>
              <a:t>DS </a:t>
            </a:r>
            <a:r>
              <a:rPr dirty="0" sz="2100" spc="-459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V</a:t>
            </a:r>
            <a:r>
              <a:rPr dirty="0" baseline="-19841" sz="3150" spc="-7">
                <a:latin typeface="Calibri"/>
                <a:cs typeface="Calibri"/>
              </a:rPr>
              <a:t>SB</a:t>
            </a:r>
            <a:r>
              <a:rPr dirty="0" baseline="-19841" sz="3150" spc="322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  <a:p>
            <a:pPr marL="266700">
              <a:lnSpc>
                <a:spcPct val="100000"/>
              </a:lnSpc>
              <a:spcBef>
                <a:spcPts val="1560"/>
              </a:spcBef>
            </a:pPr>
            <a:r>
              <a:rPr dirty="0" sz="3200" spc="-5">
                <a:latin typeface="Calibri"/>
                <a:cs typeface="Calibri"/>
              </a:rPr>
              <a:t>V</a:t>
            </a:r>
            <a:r>
              <a:rPr dirty="0" baseline="-19841" sz="3150" spc="-7">
                <a:latin typeface="Calibri"/>
                <a:cs typeface="Calibri"/>
              </a:rPr>
              <a:t>T</a:t>
            </a:r>
            <a:r>
              <a:rPr dirty="0" baseline="-19841" sz="3150" spc="307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V</a:t>
            </a:r>
            <a:r>
              <a:rPr dirty="0" baseline="-19841" sz="3150">
                <a:latin typeface="Calibri"/>
                <a:cs typeface="Calibri"/>
              </a:rPr>
              <a:t>T0</a:t>
            </a:r>
            <a:endParaRPr baseline="-19841" sz="31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400" y="4678679"/>
            <a:ext cx="2057400" cy="15697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algn="just" marL="91440" marR="368935">
              <a:lnSpc>
                <a:spcPct val="100000"/>
              </a:lnSpc>
              <a:spcBef>
                <a:spcPts val="180"/>
              </a:spcBef>
            </a:pPr>
            <a:r>
              <a:rPr dirty="0" sz="3200" spc="-5">
                <a:latin typeface="Calibri"/>
                <a:cs typeface="Calibri"/>
              </a:rPr>
              <a:t>Since </a:t>
            </a:r>
            <a:r>
              <a:rPr dirty="0" sz="3200" spc="15">
                <a:latin typeface="Calibri"/>
                <a:cs typeface="Calibri"/>
              </a:rPr>
              <a:t>I</a:t>
            </a:r>
            <a:r>
              <a:rPr dirty="0" baseline="-19841" sz="3150" spc="22">
                <a:latin typeface="Calibri"/>
                <a:cs typeface="Calibri"/>
              </a:rPr>
              <a:t>G </a:t>
            </a:r>
            <a:r>
              <a:rPr dirty="0" sz="3200" spc="-5">
                <a:latin typeface="Calibri"/>
                <a:cs typeface="Calibri"/>
              </a:rPr>
              <a:t>is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neg</a:t>
            </a:r>
            <a:r>
              <a:rPr dirty="0" sz="3200">
                <a:latin typeface="Calibri"/>
                <a:cs typeface="Calibri"/>
              </a:rPr>
              <a:t>l</a:t>
            </a:r>
            <a:r>
              <a:rPr dirty="0" sz="3200" spc="-5">
                <a:latin typeface="Calibri"/>
                <a:cs typeface="Calibri"/>
              </a:rPr>
              <a:t>i</a:t>
            </a:r>
            <a:r>
              <a:rPr dirty="0" sz="3200" spc="5">
                <a:latin typeface="Calibri"/>
                <a:cs typeface="Calibri"/>
              </a:rPr>
              <a:t>g</a:t>
            </a:r>
            <a:r>
              <a:rPr dirty="0" sz="3200" spc="-5">
                <a:latin typeface="Calibri"/>
                <a:cs typeface="Calibri"/>
              </a:rPr>
              <a:t>i</a:t>
            </a:r>
            <a:r>
              <a:rPr dirty="0" sz="3200" spc="5">
                <a:latin typeface="Calibri"/>
                <a:cs typeface="Calibri"/>
              </a:rPr>
              <a:t>b</a:t>
            </a:r>
            <a:r>
              <a:rPr dirty="0" sz="3200" spc="-5">
                <a:latin typeface="Calibri"/>
                <a:cs typeface="Calibri"/>
              </a:rPr>
              <a:t>le  </a:t>
            </a:r>
            <a:r>
              <a:rPr dirty="0" sz="3200" spc="10">
                <a:latin typeface="Calibri"/>
                <a:cs typeface="Calibri"/>
              </a:rPr>
              <a:t>I</a:t>
            </a:r>
            <a:r>
              <a:rPr dirty="0" baseline="-19841" sz="3150" spc="15">
                <a:latin typeface="Calibri"/>
                <a:cs typeface="Calibri"/>
              </a:rPr>
              <a:t>R</a:t>
            </a:r>
            <a:r>
              <a:rPr dirty="0" baseline="-19841" sz="3150" spc="337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=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10">
                <a:latin typeface="Calibri"/>
                <a:cs typeface="Calibri"/>
              </a:rPr>
              <a:t>I</a:t>
            </a:r>
            <a:r>
              <a:rPr dirty="0" baseline="-19841" sz="3150" spc="15">
                <a:latin typeface="Calibri"/>
                <a:cs typeface="Calibri"/>
              </a:rPr>
              <a:t>D</a:t>
            </a:r>
            <a:endParaRPr baseline="-19841" sz="3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486400"/>
            <a:chOff x="0" y="0"/>
            <a:chExt cx="9144000" cy="54864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5912" y="885952"/>
              <a:ext cx="6130033" cy="460044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34644" y="5802579"/>
            <a:ext cx="7758430" cy="88074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2800" spc="-120">
                <a:latin typeface="Calibri"/>
                <a:cs typeface="Calibri"/>
              </a:rPr>
              <a:t>To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calculate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noise </a:t>
            </a:r>
            <a:r>
              <a:rPr dirty="0" sz="2800" spc="-10">
                <a:latin typeface="Calibri"/>
                <a:cs typeface="Calibri"/>
              </a:rPr>
              <a:t>margins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we </a:t>
            </a:r>
            <a:r>
              <a:rPr dirty="0" sz="2800" spc="-5">
                <a:latin typeface="Calibri"/>
                <a:cs typeface="Calibri"/>
              </a:rPr>
              <a:t>find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five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critical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points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on the </a:t>
            </a:r>
            <a:r>
              <a:rPr dirty="0" sz="2800" spc="-15">
                <a:latin typeface="Calibri"/>
                <a:cs typeface="Calibri"/>
              </a:rPr>
              <a:t>VTC: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V</a:t>
            </a:r>
            <a:r>
              <a:rPr dirty="0" baseline="-19519" sz="2775" spc="-15" b="1">
                <a:latin typeface="Calibri"/>
                <a:cs typeface="Calibri"/>
              </a:rPr>
              <a:t>OH</a:t>
            </a:r>
            <a:r>
              <a:rPr dirty="0" sz="2800" spc="-10">
                <a:latin typeface="Calibri"/>
                <a:cs typeface="Calibri"/>
              </a:rPr>
              <a:t>,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V</a:t>
            </a:r>
            <a:r>
              <a:rPr dirty="0" baseline="-19519" sz="2775" spc="-15" b="1">
                <a:latin typeface="Calibri"/>
                <a:cs typeface="Calibri"/>
              </a:rPr>
              <a:t>OL</a:t>
            </a:r>
            <a:r>
              <a:rPr dirty="0" sz="2800" spc="-10">
                <a:latin typeface="Calibri"/>
                <a:cs typeface="Calibri"/>
              </a:rPr>
              <a:t>,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V</a:t>
            </a:r>
            <a:r>
              <a:rPr dirty="0" baseline="-19519" sz="2775" b="1">
                <a:latin typeface="Calibri"/>
                <a:cs typeface="Calibri"/>
              </a:rPr>
              <a:t>IH</a:t>
            </a:r>
            <a:r>
              <a:rPr dirty="0" sz="2800">
                <a:latin typeface="Calibri"/>
                <a:cs typeface="Calibri"/>
              </a:rPr>
              <a:t>,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V</a:t>
            </a:r>
            <a:r>
              <a:rPr dirty="0" baseline="-19519" sz="2775" b="1">
                <a:latin typeface="Calibri"/>
                <a:cs typeface="Calibri"/>
              </a:rPr>
              <a:t>IL</a:t>
            </a:r>
            <a:r>
              <a:rPr dirty="0" baseline="-19519" sz="2775" spc="307" b="1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and </a:t>
            </a:r>
            <a:r>
              <a:rPr dirty="0" sz="2800" spc="-60" b="1">
                <a:latin typeface="Calibri"/>
                <a:cs typeface="Calibri"/>
              </a:rPr>
              <a:t>V</a:t>
            </a:r>
            <a:r>
              <a:rPr dirty="0" baseline="-19519" sz="2775" spc="-89" b="1">
                <a:latin typeface="Calibri"/>
                <a:cs typeface="Calibri"/>
              </a:rPr>
              <a:t>s</a:t>
            </a:r>
            <a:endParaRPr baseline="-19519" sz="2775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187190" algn="l"/>
                <a:tab pos="9156065" algn="l"/>
              </a:tabLst>
            </a:pPr>
            <a:r>
              <a:rPr dirty="0"/>
              <a:t> </a:t>
            </a:r>
            <a:r>
              <a:rPr dirty="0"/>
              <a:t>	</a:t>
            </a:r>
            <a:r>
              <a:rPr dirty="0" spc="-20"/>
              <a:t>VTC	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57200" y="2214625"/>
            <a:ext cx="8420100" cy="4643755"/>
            <a:chOff x="457200" y="2214625"/>
            <a:chExt cx="8420100" cy="4643755"/>
          </a:xfrm>
        </p:grpSpPr>
        <p:sp>
          <p:nvSpPr>
            <p:cNvPr id="7" name="object 7"/>
            <p:cNvSpPr/>
            <p:nvPr/>
          </p:nvSpPr>
          <p:spPr>
            <a:xfrm>
              <a:off x="457200" y="6629399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200" y="2214625"/>
              <a:ext cx="3848100" cy="464337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0342" y="0"/>
            <a:ext cx="3167380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 spc="-5"/>
              <a:t>Calculating</a:t>
            </a:r>
            <a:r>
              <a:rPr dirty="0" u="none" spc="-135"/>
              <a:t> </a:t>
            </a:r>
            <a:r>
              <a:rPr dirty="0" u="none"/>
              <a:t>V</a:t>
            </a:r>
            <a:r>
              <a:rPr dirty="0" u="none" baseline="-20964" sz="3975"/>
              <a:t>OH</a:t>
            </a:r>
            <a:endParaRPr baseline="-20964" sz="3975"/>
          </a:p>
        </p:txBody>
      </p:sp>
      <p:sp>
        <p:nvSpPr>
          <p:cNvPr id="12" name="object 12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844" y="824722"/>
            <a:ext cx="4178935" cy="3538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3860" marR="30480" indent="-365760">
              <a:lnSpc>
                <a:spcPct val="120100"/>
              </a:lnSpc>
              <a:spcBef>
                <a:spcPts val="10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50">
                <a:latin typeface="Calibri"/>
                <a:cs typeface="Calibri"/>
              </a:rPr>
              <a:t>To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calculate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V</a:t>
            </a:r>
            <a:r>
              <a:rPr dirty="0" baseline="-19841" sz="3150" spc="-15">
                <a:latin typeface="Calibri"/>
                <a:cs typeface="Calibri"/>
              </a:rPr>
              <a:t>OH</a:t>
            </a:r>
            <a:r>
              <a:rPr dirty="0" baseline="-19841" sz="3150" spc="359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we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set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input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voltage 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below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V</a:t>
            </a:r>
            <a:r>
              <a:rPr dirty="0" baseline="-19841" sz="3150">
                <a:latin typeface="Calibri"/>
                <a:cs typeface="Calibri"/>
              </a:rPr>
              <a:t>T</a:t>
            </a:r>
            <a:endParaRPr baseline="-19841" sz="3150">
              <a:latin typeface="Calibri"/>
              <a:cs typeface="Calibri"/>
            </a:endParaRPr>
          </a:p>
          <a:p>
            <a:pPr marL="403860" marR="259079" indent="-365760">
              <a:lnSpc>
                <a:spcPts val="4610"/>
              </a:lnSpc>
              <a:spcBef>
                <a:spcPts val="28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30">
                <a:latin typeface="Calibri"/>
                <a:cs typeface="Calibri"/>
              </a:rPr>
              <a:t>Therefore,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no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current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flows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5">
                <a:latin typeface="Calibri"/>
                <a:cs typeface="Calibri"/>
              </a:rPr>
              <a:t>And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so: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5257800"/>
            <a:ext cx="1755775" cy="58483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120650" rIns="0" bIns="0" rtlCol="0" vert="horz">
            <a:spAutoFit/>
          </a:bodyPr>
          <a:lstStyle/>
          <a:p>
            <a:pPr marL="91440">
              <a:lnSpc>
                <a:spcPts val="3654"/>
              </a:lnSpc>
              <a:spcBef>
                <a:spcPts val="950"/>
              </a:spcBef>
            </a:pPr>
            <a:r>
              <a:rPr dirty="0" baseline="13020" sz="4800" spc="-15" b="1">
                <a:latin typeface="Calibri"/>
                <a:cs typeface="Calibri"/>
              </a:rPr>
              <a:t>V</a:t>
            </a:r>
            <a:r>
              <a:rPr dirty="0" sz="2100" spc="-10" b="1">
                <a:latin typeface="Calibri"/>
                <a:cs typeface="Calibri"/>
              </a:rPr>
              <a:t>OH</a:t>
            </a:r>
            <a:r>
              <a:rPr dirty="0" sz="2100" spc="190" b="1">
                <a:latin typeface="Calibri"/>
                <a:cs typeface="Calibri"/>
              </a:rPr>
              <a:t> </a:t>
            </a:r>
            <a:r>
              <a:rPr dirty="0" baseline="13020" sz="4800" spc="-7" b="1">
                <a:latin typeface="Calibri"/>
                <a:cs typeface="Calibri"/>
              </a:rPr>
              <a:t>=</a:t>
            </a:r>
            <a:r>
              <a:rPr dirty="0" baseline="13020" sz="4800" spc="-22" b="1">
                <a:latin typeface="Calibri"/>
                <a:cs typeface="Calibri"/>
              </a:rPr>
              <a:t> </a:t>
            </a:r>
            <a:r>
              <a:rPr dirty="0" baseline="13020" sz="4800" spc="15" b="1">
                <a:latin typeface="Calibri"/>
                <a:cs typeface="Calibri"/>
              </a:rPr>
              <a:t>V</a:t>
            </a:r>
            <a:r>
              <a:rPr dirty="0" sz="2100" spc="10" b="1">
                <a:latin typeface="Calibri"/>
                <a:cs typeface="Calibri"/>
              </a:rPr>
              <a:t>DD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572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23870" y="0"/>
            <a:ext cx="3099435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 spc="-5"/>
              <a:t>Calculating</a:t>
            </a:r>
            <a:r>
              <a:rPr dirty="0" u="none" spc="-130"/>
              <a:t> </a:t>
            </a:r>
            <a:r>
              <a:rPr dirty="0" u="none" spc="-5"/>
              <a:t>V</a:t>
            </a:r>
            <a:r>
              <a:rPr dirty="0" u="none" baseline="-20964" sz="3975" spc="-7"/>
              <a:t>OL</a:t>
            </a:r>
            <a:endParaRPr baseline="-20964" sz="3975"/>
          </a:p>
        </p:txBody>
      </p:sp>
      <p:sp>
        <p:nvSpPr>
          <p:cNvPr id="8" name="object 8"/>
          <p:cNvSpPr txBox="1"/>
          <p:nvPr/>
        </p:nvSpPr>
        <p:spPr>
          <a:xfrm>
            <a:off x="510844" y="923366"/>
            <a:ext cx="7499350" cy="2756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2270" marR="30480" indent="-34480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0">
                <a:latin typeface="Calibri"/>
                <a:cs typeface="Calibri"/>
              </a:rPr>
              <a:t>When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 logic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1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applied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gate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input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(represented by </a:t>
            </a:r>
            <a:r>
              <a:rPr dirty="0" sz="3200" spc="-5">
                <a:latin typeface="Calibri"/>
                <a:cs typeface="Calibri"/>
              </a:rPr>
              <a:t>V</a:t>
            </a:r>
            <a:r>
              <a:rPr dirty="0" baseline="-19841" sz="3150" spc="-7">
                <a:latin typeface="Calibri"/>
                <a:cs typeface="Calibri"/>
              </a:rPr>
              <a:t>OH</a:t>
            </a:r>
            <a:r>
              <a:rPr dirty="0" baseline="-19841" sz="315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a </a:t>
            </a:r>
            <a:r>
              <a:rPr dirty="0" sz="3200" spc="-15">
                <a:latin typeface="Calibri"/>
                <a:cs typeface="Calibri"/>
              </a:rPr>
              <a:t>previous </a:t>
            </a:r>
            <a:r>
              <a:rPr dirty="0" sz="3200" spc="-20">
                <a:latin typeface="Calibri"/>
                <a:cs typeface="Calibri"/>
              </a:rPr>
              <a:t>gate)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7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transistor</a:t>
            </a:r>
            <a:r>
              <a:rPr dirty="0" sz="3200" spc="-5">
                <a:latin typeface="Calibri"/>
                <a:cs typeface="Calibri"/>
              </a:rPr>
              <a:t> is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driven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into</a:t>
            </a:r>
            <a:r>
              <a:rPr dirty="0" sz="3200" spc="-5">
                <a:latin typeface="Calibri"/>
                <a:cs typeface="Calibri"/>
              </a:rPr>
              <a:t> the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linear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region.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5">
                <a:latin typeface="Calibri"/>
                <a:cs typeface="Calibri"/>
              </a:rPr>
              <a:t>This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implies:</a:t>
            </a:r>
            <a:endParaRPr sz="3200">
              <a:latin typeface="Calibri"/>
              <a:cs typeface="Calibri"/>
            </a:endParaRPr>
          </a:p>
          <a:p>
            <a:pPr marL="403860">
              <a:lnSpc>
                <a:spcPct val="100000"/>
              </a:lnSpc>
              <a:spcBef>
                <a:spcPts val="1540"/>
              </a:spcBef>
            </a:pPr>
            <a:r>
              <a:rPr dirty="0" baseline="13020" sz="4800" spc="15">
                <a:latin typeface="Calibri"/>
                <a:cs typeface="Calibri"/>
              </a:rPr>
              <a:t>I</a:t>
            </a:r>
            <a:r>
              <a:rPr dirty="0" sz="2100" spc="10">
                <a:latin typeface="Calibri"/>
                <a:cs typeface="Calibri"/>
              </a:rPr>
              <a:t>R</a:t>
            </a:r>
            <a:r>
              <a:rPr dirty="0" sz="2100" spc="220">
                <a:latin typeface="Calibri"/>
                <a:cs typeface="Calibri"/>
              </a:rPr>
              <a:t> </a:t>
            </a:r>
            <a:r>
              <a:rPr dirty="0" baseline="13020" sz="4800" spc="-7">
                <a:latin typeface="Calibri"/>
                <a:cs typeface="Calibri"/>
              </a:rPr>
              <a:t>=</a:t>
            </a:r>
            <a:r>
              <a:rPr dirty="0" baseline="13020" sz="4800">
                <a:latin typeface="Calibri"/>
                <a:cs typeface="Calibri"/>
              </a:rPr>
              <a:t> </a:t>
            </a:r>
            <a:r>
              <a:rPr dirty="0" baseline="13020" sz="4800" spc="22">
                <a:latin typeface="Calibri"/>
                <a:cs typeface="Calibri"/>
              </a:rPr>
              <a:t>I</a:t>
            </a:r>
            <a:r>
              <a:rPr dirty="0" sz="2100" spc="15">
                <a:latin typeface="Calibri"/>
                <a:cs typeface="Calibri"/>
              </a:rPr>
              <a:t>DS</a:t>
            </a:r>
            <a:r>
              <a:rPr dirty="0" sz="2100" spc="235">
                <a:latin typeface="Calibri"/>
                <a:cs typeface="Calibri"/>
              </a:rPr>
              <a:t> </a:t>
            </a:r>
            <a:r>
              <a:rPr dirty="0" sz="2100" spc="5">
                <a:latin typeface="Calibri"/>
                <a:cs typeface="Calibri"/>
              </a:rPr>
              <a:t>(linear)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258" y="5055289"/>
            <a:ext cx="1329690" cy="0"/>
          </a:xfrm>
          <a:custGeom>
            <a:avLst/>
            <a:gdLst/>
            <a:ahLst/>
            <a:cxnLst/>
            <a:rect l="l" t="t" r="r" b="b"/>
            <a:pathLst>
              <a:path w="1329689" h="0">
                <a:moveTo>
                  <a:pt x="0" y="0"/>
                </a:moveTo>
                <a:lnTo>
                  <a:pt x="1329465" y="0"/>
                </a:lnTo>
              </a:path>
            </a:pathLst>
          </a:custGeom>
          <a:ln w="150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52415" y="4541536"/>
            <a:ext cx="1337945" cy="461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50" spc="5" i="1">
                <a:latin typeface="Times New Roman"/>
                <a:cs typeface="Times New Roman"/>
              </a:rPr>
              <a:t>V</a:t>
            </a:r>
            <a:r>
              <a:rPr dirty="0" sz="1650" spc="5" i="1">
                <a:latin typeface="Times New Roman"/>
                <a:cs typeface="Times New Roman"/>
              </a:rPr>
              <a:t>DD</a:t>
            </a:r>
            <a:r>
              <a:rPr dirty="0" sz="1650" spc="65" i="1">
                <a:latin typeface="Times New Roman"/>
                <a:cs typeface="Times New Roman"/>
              </a:rPr>
              <a:t> </a:t>
            </a:r>
            <a:r>
              <a:rPr dirty="0" sz="2850" spc="50">
                <a:latin typeface="Symbol"/>
                <a:cs typeface="Symbol"/>
              </a:rPr>
              <a:t></a:t>
            </a:r>
            <a:r>
              <a:rPr dirty="0" sz="2850" spc="50" i="1">
                <a:latin typeface="Times New Roman"/>
                <a:cs typeface="Times New Roman"/>
              </a:rPr>
              <a:t>V</a:t>
            </a:r>
            <a:r>
              <a:rPr dirty="0" sz="1650" spc="50" i="1">
                <a:latin typeface="Times New Roman"/>
                <a:cs typeface="Times New Roman"/>
              </a:rPr>
              <a:t>OL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63189" y="5053393"/>
            <a:ext cx="366395" cy="461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50" i="1">
                <a:latin typeface="Times New Roman"/>
                <a:cs typeface="Times New Roman"/>
              </a:rPr>
              <a:t>R</a:t>
            </a:r>
            <a:r>
              <a:rPr dirty="0" sz="1650" spc="20" i="1">
                <a:latin typeface="Times New Roman"/>
                <a:cs typeface="Times New Roman"/>
              </a:rPr>
              <a:t>L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18749" y="5046241"/>
            <a:ext cx="379095" cy="0"/>
          </a:xfrm>
          <a:custGeom>
            <a:avLst/>
            <a:gdLst/>
            <a:ahLst/>
            <a:cxnLst/>
            <a:rect l="l" t="t" r="r" b="b"/>
            <a:pathLst>
              <a:path w="379094" h="0">
                <a:moveTo>
                  <a:pt x="0" y="0"/>
                </a:moveTo>
                <a:lnTo>
                  <a:pt x="379067" y="0"/>
                </a:lnTo>
              </a:path>
            </a:pathLst>
          </a:custGeom>
          <a:ln w="171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798525" y="5045846"/>
            <a:ext cx="237490" cy="521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40">
                <a:latin typeface="Times New Roman"/>
                <a:cs typeface="Times New Roman"/>
              </a:rPr>
              <a:t>2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88380" y="4723045"/>
            <a:ext cx="1485265" cy="521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48030" algn="l"/>
              </a:tabLst>
            </a:pPr>
            <a:r>
              <a:rPr dirty="0" sz="2850" spc="25">
                <a:latin typeface="Symbol"/>
                <a:cs typeface="Symbol"/>
              </a:rPr>
              <a:t></a:t>
            </a:r>
            <a:r>
              <a:rPr dirty="0" sz="2850" spc="25">
                <a:latin typeface="Times New Roman"/>
                <a:cs typeface="Times New Roman"/>
              </a:rPr>
              <a:t>	</a:t>
            </a:r>
            <a:r>
              <a:rPr dirty="0" sz="3250" spc="80">
                <a:latin typeface="Times New Roman"/>
                <a:cs typeface="Times New Roman"/>
              </a:rPr>
              <a:t>[</a:t>
            </a:r>
            <a:r>
              <a:rPr dirty="0" sz="3250">
                <a:latin typeface="Times New Roman"/>
                <a:cs typeface="Times New Roman"/>
              </a:rPr>
              <a:t>2</a:t>
            </a:r>
            <a:r>
              <a:rPr dirty="0" sz="3250" spc="-220">
                <a:latin typeface="Times New Roman"/>
                <a:cs typeface="Times New Roman"/>
              </a:rPr>
              <a:t>(</a:t>
            </a:r>
            <a:r>
              <a:rPr dirty="0" sz="3250" spc="50" i="1">
                <a:latin typeface="Times New Roman"/>
                <a:cs typeface="Times New Roman"/>
              </a:rPr>
              <a:t>V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46871" y="4462831"/>
            <a:ext cx="307975" cy="521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50" i="1">
                <a:latin typeface="Times New Roman"/>
                <a:cs typeface="Times New Roman"/>
              </a:rPr>
              <a:t>K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05469" y="4723045"/>
            <a:ext cx="1920239" cy="521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 spc="20" i="1">
                <a:latin typeface="Times New Roman"/>
                <a:cs typeface="Times New Roman"/>
              </a:rPr>
              <a:t>T</a:t>
            </a:r>
            <a:r>
              <a:rPr dirty="0" sz="1900" spc="-185" i="1">
                <a:latin typeface="Times New Roman"/>
                <a:cs typeface="Times New Roman"/>
              </a:rPr>
              <a:t> </a:t>
            </a:r>
            <a:r>
              <a:rPr dirty="0" sz="3250" spc="-220">
                <a:latin typeface="Times New Roman"/>
                <a:cs typeface="Times New Roman"/>
              </a:rPr>
              <a:t>)</a:t>
            </a:r>
            <a:r>
              <a:rPr dirty="0" sz="3250" spc="-5" i="1">
                <a:latin typeface="Times New Roman"/>
                <a:cs typeface="Times New Roman"/>
              </a:rPr>
              <a:t>V</a:t>
            </a:r>
            <a:r>
              <a:rPr dirty="0" sz="1900" spc="-20" i="1">
                <a:latin typeface="Times New Roman"/>
                <a:cs typeface="Times New Roman"/>
              </a:rPr>
              <a:t>O</a:t>
            </a:r>
            <a:r>
              <a:rPr dirty="0" sz="1900" spc="20" i="1">
                <a:latin typeface="Times New Roman"/>
                <a:cs typeface="Times New Roman"/>
              </a:rPr>
              <a:t>L</a:t>
            </a:r>
            <a:r>
              <a:rPr dirty="0" sz="1900" spc="120" i="1">
                <a:latin typeface="Times New Roman"/>
                <a:cs typeface="Times New Roman"/>
              </a:rPr>
              <a:t> </a:t>
            </a:r>
            <a:r>
              <a:rPr dirty="0" sz="3250" spc="254">
                <a:latin typeface="Symbol"/>
                <a:cs typeface="Symbol"/>
              </a:rPr>
              <a:t></a:t>
            </a:r>
            <a:r>
              <a:rPr dirty="0" sz="3250" spc="-5" i="1">
                <a:latin typeface="Times New Roman"/>
                <a:cs typeface="Times New Roman"/>
              </a:rPr>
              <a:t>V</a:t>
            </a:r>
            <a:r>
              <a:rPr dirty="0" sz="1900" spc="-20" i="1">
                <a:latin typeface="Times New Roman"/>
                <a:cs typeface="Times New Roman"/>
              </a:rPr>
              <a:t>O</a:t>
            </a:r>
            <a:r>
              <a:rPr dirty="0" sz="1900" spc="110" i="1">
                <a:latin typeface="Times New Roman"/>
                <a:cs typeface="Times New Roman"/>
              </a:rPr>
              <a:t>L</a:t>
            </a:r>
            <a:r>
              <a:rPr dirty="0" sz="3250" spc="25">
                <a:latin typeface="Times New Roman"/>
                <a:cs typeface="Times New Roman"/>
              </a:rPr>
              <a:t>]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1574" y="4723045"/>
            <a:ext cx="996315" cy="521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 spc="5" i="1">
                <a:latin typeface="Times New Roman"/>
                <a:cs typeface="Times New Roman"/>
              </a:rPr>
              <a:t>OH</a:t>
            </a:r>
            <a:r>
              <a:rPr dirty="0" sz="1900" spc="250" i="1">
                <a:latin typeface="Times New Roman"/>
                <a:cs typeface="Times New Roman"/>
              </a:rPr>
              <a:t> </a:t>
            </a:r>
            <a:r>
              <a:rPr dirty="0" sz="3250" spc="150">
                <a:latin typeface="Symbol"/>
                <a:cs typeface="Symbol"/>
              </a:rPr>
              <a:t></a:t>
            </a:r>
            <a:r>
              <a:rPr dirty="0" sz="3250" spc="150" i="1">
                <a:latin typeface="Times New Roman"/>
                <a:cs typeface="Times New Roman"/>
              </a:rPr>
              <a:t>V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32346" y="4679645"/>
            <a:ext cx="1416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21385"/>
            <a:chOff x="0" y="0"/>
            <a:chExt cx="9144000" cy="921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0" y="609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50495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9144000" y="4571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63"/>
              <a:ext cx="990600" cy="54032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23870" y="0"/>
            <a:ext cx="3099435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u="none" spc="-5"/>
              <a:t>Calculating</a:t>
            </a:r>
            <a:r>
              <a:rPr dirty="0" u="none" spc="-130"/>
              <a:t> </a:t>
            </a:r>
            <a:r>
              <a:rPr dirty="0" u="none" spc="-5"/>
              <a:t>V</a:t>
            </a:r>
            <a:r>
              <a:rPr dirty="0" u="none" baseline="-20964" sz="3975" spc="-7"/>
              <a:t>OL</a:t>
            </a:r>
            <a:endParaRPr baseline="-20964" sz="3975"/>
          </a:p>
        </p:txBody>
      </p:sp>
      <p:sp>
        <p:nvSpPr>
          <p:cNvPr id="7" name="object 7"/>
          <p:cNvSpPr txBox="1"/>
          <p:nvPr/>
        </p:nvSpPr>
        <p:spPr>
          <a:xfrm>
            <a:off x="510844" y="2623990"/>
            <a:ext cx="7418070" cy="313626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382270" indent="-344805">
              <a:lnSpc>
                <a:spcPct val="100000"/>
              </a:lnSpc>
              <a:spcBef>
                <a:spcPts val="869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50">
                <a:latin typeface="Calibri"/>
                <a:cs typeface="Calibri"/>
              </a:rPr>
              <a:t>To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35">
                <a:latin typeface="Calibri"/>
                <a:cs typeface="Calibri"/>
              </a:rPr>
              <a:t>make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V</a:t>
            </a:r>
            <a:r>
              <a:rPr dirty="0" baseline="-19841" sz="3150" spc="-15">
                <a:latin typeface="Calibri"/>
                <a:cs typeface="Calibri"/>
              </a:rPr>
              <a:t>OL</a:t>
            </a:r>
            <a:r>
              <a:rPr dirty="0" baseline="-19841" sz="3150" spc="359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small:</a:t>
            </a:r>
            <a:endParaRPr sz="3200">
              <a:latin typeface="Calibri"/>
              <a:cs typeface="Calibri"/>
            </a:endParaRPr>
          </a:p>
          <a:p>
            <a:pPr lvl="1" marL="781685" marR="30480" indent="-287020">
              <a:lnSpc>
                <a:spcPct val="100000"/>
              </a:lnSpc>
              <a:spcBef>
                <a:spcPts val="690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 spc="-5">
                <a:latin typeface="Calibri"/>
                <a:cs typeface="Calibri"/>
              </a:rPr>
              <a:t>increase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k</a:t>
            </a:r>
            <a:r>
              <a:rPr dirty="0" sz="2800" spc="5" b="1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(i.e. </a:t>
            </a:r>
            <a:r>
              <a:rPr dirty="0" sz="2800" spc="-5">
                <a:latin typeface="Calibri"/>
                <a:cs typeface="Calibri"/>
              </a:rPr>
              <a:t>W/L)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[increase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area,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faster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fall-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time]</a:t>
            </a:r>
            <a:endParaRPr sz="2800">
              <a:latin typeface="Calibri"/>
              <a:cs typeface="Calibri"/>
            </a:endParaRPr>
          </a:p>
          <a:p>
            <a:pPr lvl="1" marL="781685" indent="-287020">
              <a:lnSpc>
                <a:spcPct val="100000"/>
              </a:lnSpc>
              <a:spcBef>
                <a:spcPts val="675"/>
              </a:spcBef>
              <a:buFont typeface="Microsoft Sans Serif"/>
              <a:buChar char="–"/>
              <a:tabLst>
                <a:tab pos="782320" algn="l"/>
              </a:tabLst>
            </a:pPr>
            <a:r>
              <a:rPr dirty="0" sz="2800" spc="-10">
                <a:latin typeface="Calibri"/>
                <a:cs typeface="Calibri"/>
              </a:rPr>
              <a:t>increase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R</a:t>
            </a:r>
            <a:r>
              <a:rPr dirty="0" baseline="-19519" sz="2775" spc="-7" b="1">
                <a:latin typeface="Calibri"/>
                <a:cs typeface="Calibri"/>
              </a:rPr>
              <a:t>L</a:t>
            </a:r>
            <a:r>
              <a:rPr dirty="0" sz="2800" spc="-5">
                <a:latin typeface="Calibri"/>
                <a:cs typeface="Calibri"/>
              </a:rPr>
              <a:t>[increase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area,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slower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rise-time]</a:t>
            </a:r>
            <a:endParaRPr sz="2800">
              <a:latin typeface="Calibri"/>
              <a:cs typeface="Calibri"/>
            </a:endParaRPr>
          </a:p>
          <a:p>
            <a:pPr marL="382270" marR="127000" indent="-344805">
              <a:lnSpc>
                <a:spcPct val="100000"/>
              </a:lnSpc>
              <a:spcBef>
                <a:spcPts val="755"/>
              </a:spcBef>
              <a:buFont typeface="Microsoft Sans Serif"/>
              <a:buChar char="•"/>
              <a:tabLst>
                <a:tab pos="382270" algn="l"/>
                <a:tab pos="382905" algn="l"/>
              </a:tabLst>
            </a:pPr>
            <a:r>
              <a:rPr dirty="0" sz="3200" spc="-15">
                <a:latin typeface="Calibri"/>
                <a:cs typeface="Calibri"/>
              </a:rPr>
              <a:t>Decreasing </a:t>
            </a:r>
            <a:r>
              <a:rPr dirty="0" sz="3200" spc="-10">
                <a:latin typeface="Calibri"/>
                <a:cs typeface="Calibri"/>
              </a:rPr>
              <a:t>V</a:t>
            </a:r>
            <a:r>
              <a:rPr dirty="0" baseline="-19841" sz="3150" spc="-15">
                <a:latin typeface="Calibri"/>
                <a:cs typeface="Calibri"/>
              </a:rPr>
              <a:t>OL</a:t>
            </a:r>
            <a:r>
              <a:rPr dirty="0" baseline="-19841" sz="3150" spc="-7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increases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20">
                <a:latin typeface="Calibri"/>
                <a:cs typeface="Calibri"/>
              </a:rPr>
              <a:t>power 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marginally,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however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increasing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15">
                <a:latin typeface="Calibri"/>
                <a:cs typeface="Calibri"/>
              </a:rPr>
              <a:t>R</a:t>
            </a:r>
            <a:r>
              <a:rPr dirty="0" baseline="-19841" sz="3150" spc="22">
                <a:latin typeface="Calibri"/>
                <a:cs typeface="Calibri"/>
              </a:rPr>
              <a:t>L</a:t>
            </a:r>
            <a:r>
              <a:rPr dirty="0" baseline="-19841" sz="3150" spc="412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reduces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668" y="5735828"/>
            <a:ext cx="107950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-10">
                <a:latin typeface="Calibri"/>
                <a:cs typeface="Calibri"/>
              </a:rPr>
              <a:t>p</a:t>
            </a:r>
            <a:r>
              <a:rPr dirty="0" sz="3200" spc="-30">
                <a:latin typeface="Calibri"/>
                <a:cs typeface="Calibri"/>
              </a:rPr>
              <a:t>ow</a:t>
            </a:r>
            <a:r>
              <a:rPr dirty="0" sz="3200" spc="-5"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1788" y="192590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262" y="0"/>
                </a:lnTo>
              </a:path>
            </a:pathLst>
          </a:custGeom>
          <a:ln w="172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64156" y="1251923"/>
            <a:ext cx="3115310" cy="119951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algn="ctr" marR="12700">
              <a:lnSpc>
                <a:spcPct val="100000"/>
              </a:lnSpc>
              <a:spcBef>
                <a:spcPts val="815"/>
              </a:spcBef>
            </a:pPr>
            <a:r>
              <a:rPr dirty="0" sz="3250" i="1">
                <a:latin typeface="Times New Roman"/>
                <a:cs typeface="Times New Roman"/>
              </a:rPr>
              <a:t>V</a:t>
            </a:r>
            <a:r>
              <a:rPr dirty="0" sz="1900" i="1">
                <a:latin typeface="Times New Roman"/>
                <a:cs typeface="Times New Roman"/>
              </a:rPr>
              <a:t>DD</a:t>
            </a:r>
            <a:endParaRPr sz="1900">
              <a:latin typeface="Times New Roman"/>
              <a:cs typeface="Times New Roman"/>
            </a:endParaRPr>
          </a:p>
          <a:p>
            <a:pPr algn="ctr" marR="5080">
              <a:lnSpc>
                <a:spcPct val="100000"/>
              </a:lnSpc>
              <a:spcBef>
                <a:spcPts val="720"/>
              </a:spcBef>
            </a:pPr>
            <a:r>
              <a:rPr dirty="0" sz="3250" spc="270">
                <a:latin typeface="Times New Roman"/>
                <a:cs typeface="Times New Roman"/>
              </a:rPr>
              <a:t>1</a:t>
            </a:r>
            <a:r>
              <a:rPr dirty="0" sz="3250" spc="50">
                <a:latin typeface="Symbol"/>
                <a:cs typeface="Symbol"/>
              </a:rPr>
              <a:t></a:t>
            </a:r>
            <a:r>
              <a:rPr dirty="0" sz="3250" spc="-240">
                <a:latin typeface="Times New Roman"/>
                <a:cs typeface="Times New Roman"/>
              </a:rPr>
              <a:t> </a:t>
            </a:r>
            <a:r>
              <a:rPr dirty="0" sz="3250" spc="40" i="1">
                <a:latin typeface="Times New Roman"/>
                <a:cs typeface="Times New Roman"/>
              </a:rPr>
              <a:t>k</a:t>
            </a:r>
            <a:r>
              <a:rPr dirty="0" sz="3250" spc="-254" i="1">
                <a:latin typeface="Times New Roman"/>
                <a:cs typeface="Times New Roman"/>
              </a:rPr>
              <a:t> </a:t>
            </a:r>
            <a:r>
              <a:rPr dirty="0" sz="3250" spc="50">
                <a:latin typeface="Times New Roman"/>
                <a:cs typeface="Times New Roman"/>
              </a:rPr>
              <a:t>*</a:t>
            </a:r>
            <a:r>
              <a:rPr dirty="0" sz="3250" spc="-380">
                <a:latin typeface="Times New Roman"/>
                <a:cs typeface="Times New Roman"/>
              </a:rPr>
              <a:t> </a:t>
            </a:r>
            <a:r>
              <a:rPr dirty="0" sz="3250" spc="5" i="1">
                <a:latin typeface="Times New Roman"/>
                <a:cs typeface="Times New Roman"/>
              </a:rPr>
              <a:t>R</a:t>
            </a:r>
            <a:r>
              <a:rPr dirty="0" sz="1900" spc="110" i="1">
                <a:latin typeface="Times New Roman"/>
                <a:cs typeface="Times New Roman"/>
              </a:rPr>
              <a:t>L</a:t>
            </a:r>
            <a:r>
              <a:rPr dirty="0" sz="3250" spc="-215">
                <a:latin typeface="Times New Roman"/>
                <a:cs typeface="Times New Roman"/>
              </a:rPr>
              <a:t>(</a:t>
            </a:r>
            <a:r>
              <a:rPr dirty="0" sz="3250" spc="15" i="1">
                <a:latin typeface="Times New Roman"/>
                <a:cs typeface="Times New Roman"/>
              </a:rPr>
              <a:t>V</a:t>
            </a:r>
            <a:r>
              <a:rPr dirty="0" sz="1900" spc="-10" i="1">
                <a:latin typeface="Times New Roman"/>
                <a:cs typeface="Times New Roman"/>
              </a:rPr>
              <a:t>D</a:t>
            </a:r>
            <a:r>
              <a:rPr dirty="0" sz="1900" spc="35" i="1">
                <a:latin typeface="Times New Roman"/>
                <a:cs typeface="Times New Roman"/>
              </a:rPr>
              <a:t>D</a:t>
            </a:r>
            <a:r>
              <a:rPr dirty="0" sz="1900" spc="125" i="1">
                <a:latin typeface="Times New Roman"/>
                <a:cs typeface="Times New Roman"/>
              </a:rPr>
              <a:t> </a:t>
            </a:r>
            <a:r>
              <a:rPr dirty="0" sz="3250" spc="254">
                <a:latin typeface="Symbol"/>
                <a:cs typeface="Symbol"/>
              </a:rPr>
              <a:t></a:t>
            </a:r>
            <a:r>
              <a:rPr dirty="0" sz="3250" spc="15" i="1">
                <a:latin typeface="Times New Roman"/>
                <a:cs typeface="Times New Roman"/>
              </a:rPr>
              <a:t>V</a:t>
            </a:r>
            <a:r>
              <a:rPr dirty="0" sz="1900" spc="30" i="1">
                <a:latin typeface="Times New Roman"/>
                <a:cs typeface="Times New Roman"/>
              </a:rPr>
              <a:t>T</a:t>
            </a:r>
            <a:r>
              <a:rPr dirty="0" sz="1900" spc="-190" i="1">
                <a:latin typeface="Times New Roman"/>
                <a:cs typeface="Times New Roman"/>
              </a:rPr>
              <a:t> </a:t>
            </a:r>
            <a:r>
              <a:rPr dirty="0" sz="3250" spc="30">
                <a:latin typeface="Times New Roman"/>
                <a:cs typeface="Times New Roman"/>
              </a:rPr>
              <a:t>)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0695" y="1600466"/>
            <a:ext cx="915035" cy="5264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3250" spc="10" i="1">
                <a:latin typeface="Times New Roman"/>
                <a:cs typeface="Times New Roman"/>
              </a:rPr>
              <a:t>V</a:t>
            </a:r>
            <a:r>
              <a:rPr dirty="0" sz="1900" spc="10" i="1">
                <a:latin typeface="Times New Roman"/>
                <a:cs typeface="Times New Roman"/>
              </a:rPr>
              <a:t>OL</a:t>
            </a:r>
            <a:r>
              <a:rPr dirty="0" sz="1900" spc="254" i="1">
                <a:latin typeface="Times New Roman"/>
                <a:cs typeface="Times New Roman"/>
              </a:rPr>
              <a:t> </a:t>
            </a:r>
            <a:r>
              <a:rPr dirty="0" sz="3250" spc="50">
                <a:latin typeface="Symbol"/>
                <a:cs typeface="Symbol"/>
              </a:rPr>
              <a:t>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200" y="1371600"/>
            <a:ext cx="4267200" cy="1219200"/>
          </a:xfrm>
          <a:custGeom>
            <a:avLst/>
            <a:gdLst/>
            <a:ahLst/>
            <a:cxnLst/>
            <a:rect l="l" t="t" r="r" b="b"/>
            <a:pathLst>
              <a:path w="4267200" h="1219200">
                <a:moveTo>
                  <a:pt x="0" y="1219200"/>
                </a:moveTo>
                <a:lnTo>
                  <a:pt x="4267200" y="1219200"/>
                </a:lnTo>
                <a:lnTo>
                  <a:pt x="4267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81545" y="6299899"/>
            <a:ext cx="1189355" cy="0"/>
          </a:xfrm>
          <a:custGeom>
            <a:avLst/>
            <a:gdLst/>
            <a:ahLst/>
            <a:cxnLst/>
            <a:rect l="l" t="t" r="r" b="b"/>
            <a:pathLst>
              <a:path w="1189354" h="0">
                <a:moveTo>
                  <a:pt x="0" y="0"/>
                </a:moveTo>
                <a:lnTo>
                  <a:pt x="1189327" y="0"/>
                </a:lnTo>
              </a:path>
            </a:pathLst>
          </a:custGeom>
          <a:ln w="13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44500" y="6296867"/>
            <a:ext cx="8255000" cy="415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385310" algn="l"/>
                <a:tab pos="8241665" algn="l"/>
              </a:tabLst>
            </a:pPr>
            <a:r>
              <a:rPr dirty="0" u="sng" sz="2550" spc="1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550" spc="1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2550" spc="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dirty="0" u="sng" sz="1500" spc="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	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0044" y="6678268"/>
            <a:ext cx="2781300" cy="15494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900" spc="5" b="1">
                <a:latin typeface="Arial"/>
                <a:cs typeface="Arial"/>
              </a:rPr>
              <a:t>©</a:t>
            </a:r>
            <a:r>
              <a:rPr dirty="0" sz="900" spc="2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Dr.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Samer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Arandi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An-Najah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National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University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64010" y="6043244"/>
            <a:ext cx="3639185" cy="415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2550" spc="40" i="1">
                <a:latin typeface="Times New Roman"/>
                <a:cs typeface="Times New Roman"/>
              </a:rPr>
              <a:t>P</a:t>
            </a:r>
            <a:r>
              <a:rPr dirty="0" sz="2550" spc="-40" i="1">
                <a:latin typeface="Times New Roman"/>
                <a:cs typeface="Times New Roman"/>
              </a:rPr>
              <a:t> </a:t>
            </a:r>
            <a:r>
              <a:rPr dirty="0" sz="2550" spc="35">
                <a:latin typeface="Symbol"/>
                <a:cs typeface="Symbol"/>
              </a:rPr>
              <a:t></a:t>
            </a:r>
            <a:r>
              <a:rPr dirty="0" sz="2550">
                <a:latin typeface="Times New Roman"/>
                <a:cs typeface="Times New Roman"/>
              </a:rPr>
              <a:t> </a:t>
            </a:r>
            <a:r>
              <a:rPr dirty="0" sz="2550" spc="20" i="1">
                <a:latin typeface="Times New Roman"/>
                <a:cs typeface="Times New Roman"/>
              </a:rPr>
              <a:t>I</a:t>
            </a:r>
            <a:r>
              <a:rPr dirty="0" sz="2550" spc="-110" i="1">
                <a:latin typeface="Times New Roman"/>
                <a:cs typeface="Times New Roman"/>
              </a:rPr>
              <a:t> </a:t>
            </a:r>
            <a:r>
              <a:rPr dirty="0" sz="2550" spc="40">
                <a:latin typeface="Times New Roman"/>
                <a:cs typeface="Times New Roman"/>
              </a:rPr>
              <a:t>*</a:t>
            </a:r>
            <a:r>
              <a:rPr dirty="0" sz="2550" spc="40" i="1">
                <a:latin typeface="Times New Roman"/>
                <a:cs typeface="Times New Roman"/>
              </a:rPr>
              <a:t>V</a:t>
            </a:r>
            <a:r>
              <a:rPr dirty="0" sz="2550" spc="275" i="1">
                <a:latin typeface="Times New Roman"/>
                <a:cs typeface="Times New Roman"/>
              </a:rPr>
              <a:t> </a:t>
            </a:r>
            <a:r>
              <a:rPr dirty="0" sz="2550" spc="35">
                <a:latin typeface="Symbol"/>
                <a:cs typeface="Symbol"/>
              </a:rPr>
              <a:t></a:t>
            </a:r>
            <a:r>
              <a:rPr dirty="0" sz="2550" spc="-120">
                <a:latin typeface="Times New Roman"/>
                <a:cs typeface="Times New Roman"/>
              </a:rPr>
              <a:t> </a:t>
            </a:r>
            <a:r>
              <a:rPr dirty="0" sz="2550" spc="40">
                <a:latin typeface="Times New Roman"/>
                <a:cs typeface="Times New Roman"/>
              </a:rPr>
              <a:t>(</a:t>
            </a:r>
            <a:r>
              <a:rPr dirty="0" baseline="34858" sz="3825" spc="-7" i="1">
                <a:latin typeface="Times New Roman"/>
                <a:cs typeface="Times New Roman"/>
              </a:rPr>
              <a:t>V</a:t>
            </a:r>
            <a:r>
              <a:rPr dirty="0" baseline="59259" sz="2250" spc="-30" i="1">
                <a:latin typeface="Times New Roman"/>
                <a:cs typeface="Times New Roman"/>
              </a:rPr>
              <a:t>D</a:t>
            </a:r>
            <a:r>
              <a:rPr dirty="0" baseline="59259" sz="2250" spc="22" i="1">
                <a:latin typeface="Times New Roman"/>
                <a:cs typeface="Times New Roman"/>
              </a:rPr>
              <a:t>D</a:t>
            </a:r>
            <a:r>
              <a:rPr dirty="0" baseline="59259" sz="2250" spc="142" i="1">
                <a:latin typeface="Times New Roman"/>
                <a:cs typeface="Times New Roman"/>
              </a:rPr>
              <a:t> </a:t>
            </a:r>
            <a:r>
              <a:rPr dirty="0" baseline="34858" sz="3825" spc="292">
                <a:latin typeface="Symbol"/>
                <a:cs typeface="Symbol"/>
              </a:rPr>
              <a:t></a:t>
            </a:r>
            <a:r>
              <a:rPr dirty="0" baseline="34858" sz="3825" i="1">
                <a:latin typeface="Times New Roman"/>
                <a:cs typeface="Times New Roman"/>
              </a:rPr>
              <a:t>V</a:t>
            </a:r>
            <a:r>
              <a:rPr dirty="0" baseline="59259" sz="2250" spc="-30" i="1">
                <a:latin typeface="Times New Roman"/>
                <a:cs typeface="Times New Roman"/>
              </a:rPr>
              <a:t>O</a:t>
            </a:r>
            <a:r>
              <a:rPr dirty="0" baseline="59259" sz="2250" spc="15" i="1">
                <a:latin typeface="Times New Roman"/>
                <a:cs typeface="Times New Roman"/>
              </a:rPr>
              <a:t>L</a:t>
            </a:r>
            <a:r>
              <a:rPr dirty="0" baseline="59259" sz="2250" spc="-142" i="1">
                <a:latin typeface="Times New Roman"/>
                <a:cs typeface="Times New Roman"/>
              </a:rPr>
              <a:t> </a:t>
            </a:r>
            <a:r>
              <a:rPr dirty="0" sz="2550" spc="270">
                <a:latin typeface="Times New Roman"/>
                <a:cs typeface="Times New Roman"/>
              </a:rPr>
              <a:t>)</a:t>
            </a:r>
            <a:r>
              <a:rPr dirty="0" sz="2550" spc="40">
                <a:latin typeface="Times New Roman"/>
                <a:cs typeface="Times New Roman"/>
              </a:rPr>
              <a:t>*</a:t>
            </a:r>
            <a:r>
              <a:rPr dirty="0" sz="2550" spc="-5" i="1">
                <a:latin typeface="Times New Roman"/>
                <a:cs typeface="Times New Roman"/>
              </a:rPr>
              <a:t>V</a:t>
            </a:r>
            <a:r>
              <a:rPr dirty="0" sz="1500" spc="-20" i="1">
                <a:latin typeface="Times New Roman"/>
                <a:cs typeface="Times New Roman"/>
              </a:rPr>
              <a:t>DD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2024-04-19T14:46:58Z</dcterms:created>
  <dcterms:modified xsi:type="dcterms:W3CDTF">2024-04-19T14:46:58Z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2024-04-19T00:00:00Z</vt:filetime>
  </property>
</Properties>
</file>